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7CF"/>
    <a:srgbClr val="0000CC"/>
    <a:srgbClr val="245633"/>
    <a:srgbClr val="0000FF"/>
    <a:srgbClr val="00FFFF"/>
    <a:srgbClr val="33CCFF"/>
    <a:srgbClr val="6DACF9"/>
    <a:srgbClr val="66CCF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75" d="100"/>
          <a:sy n="75" d="100"/>
        </p:scale>
        <p:origin x="24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LC14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Liaisons chimiques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Températures fusion acide maléique/fumarique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99" y="1699114"/>
            <a:ext cx="9315450" cy="26860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71474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maléique</a:t>
            </a:r>
            <a:endParaRPr lang="en-US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67109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fumarique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7602673" y="5437089"/>
                <a:ext cx="3010376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𝑡𝑎𝑏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=287°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73" y="5437089"/>
                <a:ext cx="3010376" cy="531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1714749" y="5437089"/>
                <a:ext cx="3010376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𝑡𝑎𝑏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=131°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49" y="5437089"/>
                <a:ext cx="3010376" cy="531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734"/>
          <a:stretch/>
        </p:blipFill>
        <p:spPr>
          <a:xfrm>
            <a:off x="8919674" y="2161576"/>
            <a:ext cx="3285149" cy="2686050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10613049" y="251460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813923" y="382270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6200000">
            <a:off x="8642473" y="400685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6200000">
            <a:off x="10759099" y="234315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634080" y="2303085"/>
            <a:ext cx="1516520" cy="6586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8161414" y="3614002"/>
            <a:ext cx="1516520" cy="6586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2461677" y="2383443"/>
            <a:ext cx="1516520" cy="6586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1372151" y="1160505"/>
            <a:ext cx="3736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0000"/>
                </a:solidFill>
              </a:rPr>
              <a:t>liaisons H </a:t>
            </a:r>
            <a:r>
              <a:rPr lang="fr-FR" sz="3200" b="1" dirty="0" smtClean="0">
                <a:solidFill>
                  <a:srgbClr val="FF0000"/>
                </a:solidFill>
              </a:rPr>
              <a:t>intra</a:t>
            </a:r>
            <a:r>
              <a:rPr lang="fr-FR" sz="3200" dirty="0" smtClean="0">
                <a:solidFill>
                  <a:srgbClr val="FF0000"/>
                </a:solidFill>
              </a:rPr>
              <a:t>moléculaires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950751" y="891201"/>
            <a:ext cx="3736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B050"/>
                </a:solidFill>
              </a:rPr>
              <a:t>+ de liaisons H </a:t>
            </a:r>
            <a:r>
              <a:rPr lang="fr-FR" sz="3200" b="1" dirty="0" smtClean="0">
                <a:solidFill>
                  <a:srgbClr val="00B050"/>
                </a:solidFill>
              </a:rPr>
              <a:t>inter</a:t>
            </a:r>
            <a:r>
              <a:rPr lang="fr-FR" sz="3200" dirty="0" smtClean="0">
                <a:solidFill>
                  <a:srgbClr val="00B050"/>
                </a:solidFill>
              </a:rPr>
              <a:t>moléculaires</a:t>
            </a:r>
            <a:endParaRPr 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5955324" y="5218895"/>
                <a:ext cx="67646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24" y="5218895"/>
                <a:ext cx="67646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92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Isomérie Z-E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8" name="Picture 4" descr="Trans-1,2-dichloroethe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18" y="1930009"/>
            <a:ext cx="3414679" cy="261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s-1,2-dichloroethe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3" y="1939654"/>
            <a:ext cx="3414679" cy="260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987918" y="5238836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E-1,2-dichloroéthène</a:t>
            </a:r>
            <a:endParaRPr lang="en-US" sz="3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8080373" y="5238836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Z</a:t>
            </a:r>
            <a:r>
              <a:rPr lang="fr-FR" sz="3200" dirty="0" smtClean="0"/>
              <a:t>-1,2-dichloroéthène</a:t>
            </a:r>
            <a:endParaRPr lang="en-US" sz="32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583721" y="3239451"/>
            <a:ext cx="359898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821360" y="254950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rgbClr val="FF0000"/>
                </a:solidFill>
              </a:rPr>
              <a:t>diastéréoisomères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0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Isomérie Z-E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99" y="1699114"/>
            <a:ext cx="9315450" cy="26860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71474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maléique</a:t>
            </a:r>
            <a:endParaRPr lang="en-US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67109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fumarique</a:t>
            </a:r>
            <a:endParaRPr lang="en-US" sz="3200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216769" y="3239451"/>
            <a:ext cx="196947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802857" y="2630996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dia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1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Rupture et formation des liaisons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600200"/>
            <a:ext cx="8448675" cy="36576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30300" y="41910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butyllithium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537200" y="4382532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2-bromopropane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6638" y="5681825"/>
            <a:ext cx="8013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Nicolas COPPENS, Valéry PREVOST, Physique Chimie Première S. Nathan, 2015.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Exemples de liquides/solides moléculaires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076" name="Picture 4" descr="Iodo - Portal do Clube da Quím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175" y="2441575"/>
            <a:ext cx="4792073" cy="28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6223000" y="1677988"/>
            <a:ext cx="0" cy="43307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https://cdn.futura-sciences.com/buildsv6/images/wide1920/8/5/b/85b71bdbb7_118959_eau-chaude-froide-gla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r="42535"/>
          <a:stretch/>
        </p:blipFill>
        <p:spPr bwMode="auto">
          <a:xfrm>
            <a:off x="542887" y="4174806"/>
            <a:ext cx="2217548" cy="214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iiode: propriétés chimiques et physiqu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39" y="1390846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iché:H2O.svg — Wikipédj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7" y="1480889"/>
            <a:ext cx="1299536" cy="8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Goutte L'Eau Liquide - Photo gratuite sur Pixab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47" y="1486754"/>
            <a:ext cx="3012210" cy="200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8048171" y="5423913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/>
              <a:t>Diiode</a:t>
            </a:r>
            <a:r>
              <a:rPr lang="fr-FR" sz="3200" dirty="0" smtClean="0"/>
              <a:t> solide</a:t>
            </a:r>
            <a:endParaRPr lang="en-US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13457" y="2760310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Eau liquide</a:t>
            </a:r>
            <a:endParaRPr lang="en-US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399101" y="4896956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Eau solide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182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Interactions de Van der </a:t>
            </a:r>
            <a:r>
              <a:rPr lang="fr-FR" sz="4000" b="1" dirty="0" err="1" smtClean="0">
                <a:solidFill>
                  <a:srgbClr val="0070C0"/>
                </a:solidFill>
              </a:rPr>
              <a:t>Waals</a:t>
            </a:r>
            <a:r>
              <a:rPr lang="fr-FR" sz="4000" b="1" dirty="0" smtClean="0">
                <a:solidFill>
                  <a:srgbClr val="0070C0"/>
                </a:solidFill>
              </a:rPr>
              <a:t> dans les solides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https://upload.wikimedia.org/wikipedia/commons/thumb/8/85/Iodine-unit-cell-3D-balls.png/1024px-Iodine-unit-cell-3D-bal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7" y="1597477"/>
            <a:ext cx="3755515" cy="29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odo - Portal do Clube da Quím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1" y="4575484"/>
            <a:ext cx="3658725" cy="21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2435404" y="1516968"/>
            <a:ext cx="358596" cy="561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205842" y="1377246"/>
            <a:ext cx="695477" cy="624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239698" y="829264"/>
            <a:ext cx="124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/>
              <a:t>VdW</a:t>
            </a:r>
            <a:endParaRPr lang="en-US" sz="3200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6210300" y="939800"/>
            <a:ext cx="0" cy="53922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858944" y="939800"/>
            <a:ext cx="5599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Carbone diamant</a:t>
            </a:r>
            <a:endParaRPr lang="en-US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858944" y="3958371"/>
            <a:ext cx="5599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Carbone graphite</a:t>
            </a:r>
            <a:endParaRPr lang="en-US" sz="32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445" y="4543146"/>
            <a:ext cx="3377256" cy="2003041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 flipH="1" flipV="1">
            <a:off x="10294386" y="4823837"/>
            <a:ext cx="558235" cy="20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10484301" y="5270500"/>
            <a:ext cx="368320" cy="3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763721" y="4823837"/>
            <a:ext cx="124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/>
              <a:t>VdW</a:t>
            </a:r>
            <a:endParaRPr lang="en-US" sz="3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9644272" y="1969225"/>
            <a:ext cx="2048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Liaisons covalentes</a:t>
            </a:r>
            <a:endParaRPr lang="en-US" sz="3200" dirty="0"/>
          </a:p>
        </p:txBody>
      </p:sp>
      <p:grpSp>
        <p:nvGrpSpPr>
          <p:cNvPr id="29" name="Groupe 28"/>
          <p:cNvGrpSpPr/>
          <p:nvPr/>
        </p:nvGrpSpPr>
        <p:grpSpPr>
          <a:xfrm>
            <a:off x="7134225" y="1649642"/>
            <a:ext cx="2129954" cy="2055240"/>
            <a:chOff x="7134225" y="1649642"/>
            <a:chExt cx="2129954" cy="2055240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6445" y="1649642"/>
              <a:ext cx="2087734" cy="205524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7134225" y="3438525"/>
              <a:ext cx="295275" cy="80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4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992478"/>
            <a:ext cx="7242175" cy="49052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Pourquoi le gecko adhère-t-il aux parois?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2212" y="5898651"/>
            <a:ext cx="7253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Kellar</a:t>
            </a:r>
            <a:r>
              <a:rPr lang="en-US" dirty="0">
                <a:solidFill>
                  <a:srgbClr val="0070C0"/>
                </a:solidFill>
              </a:rPr>
              <a:t> Autumn et al., Adhesive force of a single </a:t>
            </a:r>
            <a:r>
              <a:rPr lang="en-US" i="1" dirty="0">
                <a:solidFill>
                  <a:srgbClr val="0070C0"/>
                </a:solidFill>
              </a:rPr>
              <a:t>gecko foot</a:t>
            </a:r>
            <a:r>
              <a:rPr lang="en-US" dirty="0">
                <a:solidFill>
                  <a:srgbClr val="0070C0"/>
                </a:solidFill>
              </a:rPr>
              <a:t>-hair, Nature 405</a:t>
            </a:r>
          </a:p>
        </p:txBody>
      </p:sp>
    </p:spTree>
    <p:extLst>
      <p:ext uri="{BB962C8B-B14F-4D97-AF65-F5344CB8AC3E}">
        <p14:creationId xmlns:p14="http://schemas.microsoft.com/office/powerpoint/2010/main" val="363677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Comparaison de températures de fusion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Classification périodique des éléments physique-chimie secon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779"/>
            <a:ext cx="7395599" cy="41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02832" y="2276475"/>
            <a:ext cx="288381" cy="150495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638000" y="5613494"/>
                <a:ext cx="69692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400" dirty="0" smtClean="0">
                    <a:solidFill>
                      <a:srgbClr val="FF0000"/>
                    </a:solidFill>
                  </a:rPr>
                  <a:t> Les interactions de Van der </a:t>
                </a:r>
                <a:r>
                  <a:rPr lang="fr-FR" sz="2400" dirty="0" err="1" smtClean="0">
                    <a:solidFill>
                      <a:srgbClr val="FF0000"/>
                    </a:solidFill>
                  </a:rPr>
                  <a:t>Waals</a:t>
                </a:r>
                <a:r>
                  <a:rPr lang="fr-FR" sz="2400" dirty="0" smtClean="0">
                    <a:solidFill>
                      <a:srgbClr val="FF0000"/>
                    </a:solidFill>
                  </a:rPr>
                  <a:t> ne sont pas suffisantes pour expliquer ce comportement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00" y="5613494"/>
                <a:ext cx="6969296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793806" y="927162"/>
            <a:ext cx="8013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Nicolas COPPENS, Valéry PREVOST, Physique Chimie Première S. Nathan, 2015.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99" y="2276475"/>
            <a:ext cx="4771454" cy="28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Températures fusion acide maléique/fumarique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99" y="1699114"/>
            <a:ext cx="9315450" cy="26860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71474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maléique</a:t>
            </a:r>
            <a:endParaRPr lang="en-US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67109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fumarique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3518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6676</TotalTime>
  <Words>168</Words>
  <Application>Microsoft Office PowerPoint</Application>
  <PresentationFormat>Grand écran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120</cp:revision>
  <dcterms:created xsi:type="dcterms:W3CDTF">2020-03-23T08:37:13Z</dcterms:created>
  <dcterms:modified xsi:type="dcterms:W3CDTF">2020-04-04T16:13:13Z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