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5" r:id="rId5"/>
    <p:sldId id="263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CC00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>
        <p:scale>
          <a:sx n="75" d="100"/>
          <a:sy n="75" d="100"/>
        </p:scale>
        <p:origin x="97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2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8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9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7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3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8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EE8A-CDA4-44F7-A61F-855868FB90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MSIPCMContentMarking" descr="{&quot;HashCode&quot;:-1406602145,&quot;Placement&quot;:&quot;Footer&quot;}"/>
          <p:cNvSpPr txBox="1"/>
          <p:nvPr userDrawn="1"/>
        </p:nvSpPr>
        <p:spPr>
          <a:xfrm>
            <a:off x="5522628" y="6624578"/>
            <a:ext cx="1146743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8000"/>
                </a:solidFill>
                <a:latin typeface="arial" panose="020B0604020202020204" pitchFamily="34" charset="0"/>
              </a:rPr>
              <a:t> C1 - Internal use </a:t>
            </a:r>
            <a:endParaRPr lang="en-US" sz="90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9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21324" y="2801815"/>
            <a:ext cx="1127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LC16 : Classification périodique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Première classification d’Antoine Lavoisier (1789)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https://upload.wikimedia.org/wikipedia/commons/thumb/1/12/Lavoisier_Trait%C3%A9_%C3%A9l%C3%A9mentaire_de_chimie_p192.jpg/800px-Lavoisier_Trait%C3%A9_%C3%A9l%C3%A9mentaire_de_chimie_p19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32" y="1000077"/>
            <a:ext cx="3053114" cy="55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voisi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44" y="1834662"/>
            <a:ext cx="17049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703486" y="3598985"/>
            <a:ext cx="411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Antoine Lavoisier (1743-1794)</a:t>
            </a:r>
          </a:p>
          <a:p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605726" y="4759569"/>
            <a:ext cx="4114800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Regroupement des éléments par catégories dans un tableau</a:t>
            </a:r>
          </a:p>
        </p:txBody>
      </p:sp>
    </p:spTree>
    <p:extLst>
      <p:ext uri="{BB962C8B-B14F-4D97-AF65-F5344CB8AC3E}">
        <p14:creationId xmlns:p14="http://schemas.microsoft.com/office/powerpoint/2010/main" val="164504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Triades de Johann </a:t>
            </a:r>
            <a:r>
              <a:rPr lang="fr-FR" sz="4000" b="1" dirty="0" err="1" smtClean="0">
                <a:solidFill>
                  <a:srgbClr val="0070C0"/>
                </a:solidFill>
              </a:rPr>
              <a:t>Döbereiner</a:t>
            </a:r>
            <a:r>
              <a:rPr lang="fr-FR" sz="4000" b="1" dirty="0" smtClean="0">
                <a:solidFill>
                  <a:srgbClr val="0070C0"/>
                </a:solidFill>
              </a:rPr>
              <a:t> (1817)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Johann Döberei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06" y="1815001"/>
            <a:ext cx="1504950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621424" y="3598985"/>
            <a:ext cx="42518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Johann </a:t>
            </a:r>
            <a:r>
              <a:rPr lang="fr-FR" sz="2400" dirty="0" err="1" smtClean="0"/>
              <a:t>Döbereiner</a:t>
            </a:r>
            <a:r>
              <a:rPr lang="fr-FR" sz="2400" dirty="0" smtClean="0"/>
              <a:t> (1780-1849)</a:t>
            </a:r>
          </a:p>
          <a:p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879568" y="4585285"/>
            <a:ext cx="5473026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Relation mathématique simple entre les masses atomiques au sein des « triades 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7681900" y="1815001"/>
                <a:ext cx="432951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Ca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Ba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40+137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=88,5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≈88=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Sr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900" y="1815001"/>
                <a:ext cx="4329519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e 12"/>
          <p:cNvGrpSpPr/>
          <p:nvPr/>
        </p:nvGrpSpPr>
        <p:grpSpPr>
          <a:xfrm>
            <a:off x="4748244" y="725113"/>
            <a:ext cx="4450163" cy="2842984"/>
            <a:chOff x="4990856" y="785152"/>
            <a:chExt cx="4450163" cy="28429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ZoneTexte 5"/>
                <p:cNvSpPr txBox="1"/>
                <p:nvPr/>
              </p:nvSpPr>
              <p:spPr>
                <a:xfrm>
                  <a:off x="6951786" y="1413931"/>
                  <a:ext cx="4584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Ca</m:t>
                        </m:r>
                      </m:oMath>
                    </m:oMathPara>
                  </a14:m>
                  <a:endParaRPr lang="en-US" sz="2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6" name="ZoneTexte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1786" y="1413931"/>
                  <a:ext cx="458459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ZoneTexte 7"/>
                <p:cNvSpPr txBox="1"/>
                <p:nvPr/>
              </p:nvSpPr>
              <p:spPr>
                <a:xfrm>
                  <a:off x="7027985" y="1991202"/>
                  <a:ext cx="30605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Sr</m:t>
                        </m:r>
                      </m:oMath>
                    </m:oMathPara>
                  </a14:m>
                  <a:endParaRPr lang="en-US" sz="2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8" name="ZoneTexte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7985" y="1991202"/>
                  <a:ext cx="306059" cy="430887"/>
                </a:xfrm>
                <a:prstGeom prst="rect">
                  <a:avLst/>
                </a:prstGeom>
                <a:blipFill>
                  <a:blip r:embed="rId5"/>
                  <a:stretch>
                    <a:fillRect r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7027984" y="2565388"/>
                  <a:ext cx="30605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Ba</m:t>
                        </m:r>
                      </m:oMath>
                    </m:oMathPara>
                  </a14:m>
                  <a:endParaRPr lang="en-US" sz="2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7984" y="2565388"/>
                  <a:ext cx="306059" cy="430887"/>
                </a:xfrm>
                <a:prstGeom prst="rect">
                  <a:avLst/>
                </a:prstGeom>
                <a:blipFill>
                  <a:blip r:embed="rId6"/>
                  <a:stretch>
                    <a:fillRect r="-2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Arc 6"/>
            <p:cNvSpPr/>
            <p:nvPr/>
          </p:nvSpPr>
          <p:spPr>
            <a:xfrm rot="2633848">
              <a:off x="4990856" y="785153"/>
              <a:ext cx="2785486" cy="2842983"/>
            </a:xfrm>
            <a:prstGeom prst="arc">
              <a:avLst>
                <a:gd name="adj1" fmla="val 17142730"/>
                <a:gd name="adj2" fmla="val 20691653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rot="18966152" flipH="1">
              <a:off x="6655533" y="785152"/>
              <a:ext cx="2785486" cy="2842983"/>
            </a:xfrm>
            <a:prstGeom prst="arc">
              <a:avLst>
                <a:gd name="adj1" fmla="val 17142730"/>
                <a:gd name="adj2" fmla="val 20691653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7835716" y="3542128"/>
            <a:ext cx="350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/>
              <a:t>Résultat similaire pour : </a:t>
            </a:r>
            <a:endParaRPr lang="en-US" sz="2400" u="sng" dirty="0"/>
          </a:p>
        </p:txBody>
      </p:sp>
      <p:grpSp>
        <p:nvGrpSpPr>
          <p:cNvPr id="24" name="Groupe 23"/>
          <p:cNvGrpSpPr/>
          <p:nvPr/>
        </p:nvGrpSpPr>
        <p:grpSpPr>
          <a:xfrm>
            <a:off x="6040882" y="3864751"/>
            <a:ext cx="4450163" cy="2842984"/>
            <a:chOff x="6099149" y="3869310"/>
            <a:chExt cx="4450163" cy="28429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8060079" y="4498089"/>
                  <a:ext cx="38151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Cl</m:t>
                        </m:r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4" name="Zone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0079" y="4498089"/>
                  <a:ext cx="381515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ZoneTexte 14"/>
                <p:cNvSpPr txBox="1"/>
                <p:nvPr/>
              </p:nvSpPr>
              <p:spPr>
                <a:xfrm>
                  <a:off x="8136278" y="5075360"/>
                  <a:ext cx="30605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Br</m:t>
                        </m:r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6278" y="5075360"/>
                  <a:ext cx="306059" cy="430887"/>
                </a:xfrm>
                <a:prstGeom prst="rect">
                  <a:avLst/>
                </a:prstGeom>
                <a:blipFill>
                  <a:blip r:embed="rId8"/>
                  <a:stretch>
                    <a:fillRect r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8136277" y="5649546"/>
                  <a:ext cx="30605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6277" y="5649546"/>
                  <a:ext cx="306059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c 16"/>
            <p:cNvSpPr/>
            <p:nvPr/>
          </p:nvSpPr>
          <p:spPr>
            <a:xfrm rot="2633848">
              <a:off x="6099149" y="3869311"/>
              <a:ext cx="2785486" cy="2842983"/>
            </a:xfrm>
            <a:prstGeom prst="arc">
              <a:avLst>
                <a:gd name="adj1" fmla="val 17142730"/>
                <a:gd name="adj2" fmla="val 20691653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rot="18966152" flipH="1">
              <a:off x="7763826" y="3869310"/>
              <a:ext cx="2785486" cy="2842983"/>
            </a:xfrm>
            <a:prstGeom prst="arc">
              <a:avLst>
                <a:gd name="adj1" fmla="val 17142730"/>
                <a:gd name="adj2" fmla="val 20691653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8453917" y="3864752"/>
            <a:ext cx="4450163" cy="2842984"/>
            <a:chOff x="8453917" y="3864752"/>
            <a:chExt cx="4450163" cy="28429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10414847" y="4493531"/>
                  <a:ext cx="37350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8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Li</m:t>
                        </m:r>
                      </m:oMath>
                    </m:oMathPara>
                  </a14:m>
                  <a:endParaRPr lang="en-US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4847" y="4493531"/>
                  <a:ext cx="373500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0491046" y="5070802"/>
                  <a:ext cx="30605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8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Na</m:t>
                        </m:r>
                      </m:oMath>
                    </m:oMathPara>
                  </a14:m>
                  <a:endParaRPr lang="en-US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046" y="5070802"/>
                  <a:ext cx="306059" cy="430887"/>
                </a:xfrm>
                <a:prstGeom prst="rect">
                  <a:avLst/>
                </a:prstGeom>
                <a:blipFill>
                  <a:blip r:embed="rId11"/>
                  <a:stretch>
                    <a:fillRect r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0491045" y="5644988"/>
                  <a:ext cx="30605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8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oMath>
                    </m:oMathPara>
                  </a14:m>
                  <a:endParaRPr lang="en-US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045" y="5644988"/>
                  <a:ext cx="306059" cy="430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 21"/>
            <p:cNvSpPr/>
            <p:nvPr/>
          </p:nvSpPr>
          <p:spPr>
            <a:xfrm rot="2633848">
              <a:off x="8453917" y="3864753"/>
              <a:ext cx="2785486" cy="2842983"/>
            </a:xfrm>
            <a:prstGeom prst="arc">
              <a:avLst>
                <a:gd name="adj1" fmla="val 17142730"/>
                <a:gd name="adj2" fmla="val 20691653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18966152" flipH="1">
              <a:off x="10118594" y="3864752"/>
              <a:ext cx="2785486" cy="2842983"/>
            </a:xfrm>
            <a:prstGeom prst="arc">
              <a:avLst>
                <a:gd name="adj1" fmla="val 17142730"/>
                <a:gd name="adj2" fmla="val 20691653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34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Vis tellurique de </a:t>
            </a:r>
            <a:r>
              <a:rPr lang="fr-FR" sz="4000" b="1" dirty="0" err="1" smtClean="0">
                <a:solidFill>
                  <a:srgbClr val="0070C0"/>
                </a:solidFill>
              </a:rPr>
              <a:t>Chancourtois</a:t>
            </a:r>
            <a:r>
              <a:rPr lang="fr-FR" sz="4000" b="1" dirty="0" smtClean="0">
                <a:solidFill>
                  <a:srgbClr val="0070C0"/>
                </a:solidFill>
              </a:rPr>
              <a:t> (1862)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074" name="Picture 2" descr="Chancourto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499" y="1800347"/>
            <a:ext cx="13335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621424" y="3598985"/>
            <a:ext cx="42518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Alexandre-Emile </a:t>
            </a:r>
            <a:r>
              <a:rPr lang="fr-FR" sz="2400" dirty="0" err="1" smtClean="0"/>
              <a:t>Béguyer</a:t>
            </a:r>
            <a:r>
              <a:rPr lang="fr-FR" sz="2400" dirty="0" smtClean="0"/>
              <a:t> de </a:t>
            </a:r>
            <a:r>
              <a:rPr lang="fr-FR" sz="2400" dirty="0" err="1" smtClean="0"/>
              <a:t>Chancourtois</a:t>
            </a:r>
            <a:r>
              <a:rPr lang="fr-FR" sz="2400" dirty="0" smtClean="0"/>
              <a:t> (1820-1886)</a:t>
            </a:r>
          </a:p>
          <a:p>
            <a:endParaRPr lang="en-US" dirty="0"/>
          </a:p>
        </p:txBody>
      </p:sp>
      <p:pic>
        <p:nvPicPr>
          <p:cNvPr id="3076" name="Picture 4" descr="La vis tellurique de Chancourtois - La Jaune et la Rou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623144"/>
            <a:ext cx="4740275" cy="623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879568" y="4585285"/>
            <a:ext cx="5473026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Remarque la périodicité des propriétés chimiques des éléments</a:t>
            </a:r>
          </a:p>
        </p:txBody>
      </p:sp>
    </p:spTree>
    <p:extLst>
      <p:ext uri="{BB962C8B-B14F-4D97-AF65-F5344CB8AC3E}">
        <p14:creationId xmlns:p14="http://schemas.microsoft.com/office/powerpoint/2010/main" val="177672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Loi des octaves de John </a:t>
            </a:r>
            <a:r>
              <a:rPr lang="fr-FR" sz="4000" b="1" dirty="0" err="1" smtClean="0">
                <a:solidFill>
                  <a:srgbClr val="0070C0"/>
                </a:solidFill>
              </a:rPr>
              <a:t>Newlands</a:t>
            </a:r>
            <a:r>
              <a:rPr lang="fr-FR" sz="4000" b="1" dirty="0" smtClean="0">
                <a:solidFill>
                  <a:srgbClr val="0070C0"/>
                </a:solidFill>
              </a:rPr>
              <a:t> (1863)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098" name="Picture 2" descr="John Newlan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564" y="990366"/>
            <a:ext cx="1343025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-69907" y="1649259"/>
            <a:ext cx="42518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John </a:t>
            </a:r>
            <a:r>
              <a:rPr lang="fr-FR" sz="2400" dirty="0" err="1" smtClean="0"/>
              <a:t>Newlands</a:t>
            </a:r>
            <a:r>
              <a:rPr lang="fr-FR" sz="2400" dirty="0" smtClean="0"/>
              <a:t> (1837-1898)</a:t>
            </a:r>
          </a:p>
          <a:p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5802857" y="1483086"/>
            <a:ext cx="5473026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Périodicité globale jusqu’au calcium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092" y="2869340"/>
            <a:ext cx="96297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3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84934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Classification périodique de </a:t>
            </a:r>
            <a:r>
              <a:rPr lang="fr-FR" sz="4000" b="1" dirty="0" err="1" smtClean="0">
                <a:solidFill>
                  <a:srgbClr val="0070C0"/>
                </a:solidFill>
              </a:rPr>
              <a:t>Dmitri</a:t>
            </a:r>
            <a:r>
              <a:rPr lang="fr-FR" sz="4000" b="1" dirty="0" smtClean="0">
                <a:solidFill>
                  <a:srgbClr val="0070C0"/>
                </a:solidFill>
              </a:rPr>
              <a:t> Mendeleïev (1869)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5124" name="Picture 4" descr="Conférence « La classification de Mendeleïev - Un regard différent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74" y="1353884"/>
            <a:ext cx="2435225" cy="331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96467" y="4765583"/>
            <a:ext cx="43214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Dmitri</a:t>
            </a:r>
            <a:r>
              <a:rPr lang="fr-FR" sz="2400" dirty="0" smtClean="0"/>
              <a:t> </a:t>
            </a:r>
            <a:r>
              <a:rPr lang="fr-FR" sz="2400" dirty="0" err="1" smtClean="0"/>
              <a:t>Ivanovich</a:t>
            </a:r>
            <a:r>
              <a:rPr lang="fr-FR" sz="2400" dirty="0" smtClean="0"/>
              <a:t> Mendeleïev (1834-1907)</a:t>
            </a:r>
          </a:p>
          <a:p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53240" y="5781719"/>
            <a:ext cx="5473026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Prévisions de l’existence de nouveaux éléments et de le propriétés</a:t>
            </a:r>
          </a:p>
        </p:txBody>
      </p:sp>
      <p:pic>
        <p:nvPicPr>
          <p:cNvPr id="5128" name="Picture 8" descr="https://upload.wikimedia.org/wikipedia/commons/thumb/b/bb/Mendeleev%27s_1869_periodic_table.png/800px-Mendeleev%27s_1869_periodic_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141" y="954558"/>
            <a:ext cx="4262324" cy="524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08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84934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Pouvoir oxydant des </a:t>
            </a:r>
            <a:r>
              <a:rPr lang="fr-FR" sz="4000" b="1" dirty="0" err="1" smtClean="0">
                <a:solidFill>
                  <a:srgbClr val="0070C0"/>
                </a:solidFill>
              </a:rPr>
              <a:t>dihalogènes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90" y="1060450"/>
            <a:ext cx="117443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058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163</Words>
  <Application>Microsoft Office PowerPoint</Application>
  <PresentationFormat>Grand écran</PresentationFormat>
  <Paragraphs>28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L'Oréal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RAMKURRUN Pooja</dc:creator>
  <cp:lastModifiedBy>RAMKURRUN Pooja</cp:lastModifiedBy>
  <cp:revision>95</cp:revision>
  <dcterms:created xsi:type="dcterms:W3CDTF">2020-03-23T08:37:13Z</dcterms:created>
  <dcterms:modified xsi:type="dcterms:W3CDTF">2020-06-16T20:42:48Z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iteId">
    <vt:lpwstr>e4e1abd9-eac7-4a71-ab52-da5c998aa7ba</vt:lpwstr>
  </property>
  <property fmtid="{D5CDD505-2E9C-101B-9397-08002B2CF9AE}" pid="4" name="MSIP_Label_f43b7177-c66c-4b22-a350-7ee86f9a1e74_Owner">
    <vt:lpwstr>Pooja.RAMKURRUN@loreal.com</vt:lpwstr>
  </property>
  <property fmtid="{D5CDD505-2E9C-101B-9397-08002B2CF9AE}" pid="5" name="MSIP_Label_f43b7177-c66c-4b22-a350-7ee86f9a1e74_SetDate">
    <vt:lpwstr>2020-03-23T08:53:40.4834526Z</vt:lpwstr>
  </property>
  <property fmtid="{D5CDD505-2E9C-101B-9397-08002B2CF9AE}" pid="6" name="MSIP_Label_f43b7177-c66c-4b22-a350-7ee86f9a1e74_Name">
    <vt:lpwstr>C1 - Internal use</vt:lpwstr>
  </property>
  <property fmtid="{D5CDD505-2E9C-101B-9397-08002B2CF9AE}" pid="7" name="MSIP_Label_f43b7177-c66c-4b22-a350-7ee86f9a1e74_Application">
    <vt:lpwstr>Microsoft Azure Information Protection</vt:lpwstr>
  </property>
  <property fmtid="{D5CDD505-2E9C-101B-9397-08002B2CF9AE}" pid="8" name="MSIP_Label_f43b7177-c66c-4b22-a350-7ee86f9a1e74_ActionId">
    <vt:lpwstr>daa1b834-7206-4930-bada-60dce37db51a</vt:lpwstr>
  </property>
  <property fmtid="{D5CDD505-2E9C-101B-9397-08002B2CF9AE}" pid="9" name="MSIP_Label_f43b7177-c66c-4b22-a350-7ee86f9a1e74_Extended_MSFT_Method">
    <vt:lpwstr>Automatic</vt:lpwstr>
  </property>
  <property fmtid="{D5CDD505-2E9C-101B-9397-08002B2CF9AE}" pid="10" name="Sensitivity">
    <vt:lpwstr>C1 - Internal use</vt:lpwstr>
  </property>
</Properties>
</file>