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CC0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../clipboard/media/image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LC20 </a:t>
            </a:r>
            <a:r>
              <a:rPr lang="fr-FR" sz="4000" b="1" dirty="0" smtClean="0">
                <a:solidFill>
                  <a:srgbClr val="0070C0"/>
                </a:solidFill>
              </a:rPr>
              <a:t>: </a:t>
            </a:r>
            <a:r>
              <a:rPr lang="fr-FR" sz="4000" b="1" dirty="0" smtClean="0">
                <a:solidFill>
                  <a:srgbClr val="0070C0"/>
                </a:solidFill>
              </a:rPr>
              <a:t>Détermination de constantes d’équilibre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La pile Daniell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4955897-0B0E-4E07-B62F-A52A72D03E67}"/>
                  </a:ext>
                </a:extLst>
              </p:cNvPr>
              <p:cNvSpPr txBox="1"/>
              <p:nvPr/>
            </p:nvSpPr>
            <p:spPr>
              <a:xfrm>
                <a:off x="9780293" y="4779283"/>
                <a:ext cx="2360005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Cu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4955897-0B0E-4E07-B62F-A52A72D0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293" y="4779283"/>
                <a:ext cx="2360005" cy="311047"/>
              </a:xfrm>
              <a:prstGeom prst="rect">
                <a:avLst/>
              </a:prstGeom>
              <a:blipFill>
                <a:blip r:embed="rId2"/>
                <a:stretch>
                  <a:fillRect l="-2062" t="-196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AA09826-57BD-4496-8247-5711A1C76787}"/>
                  </a:ext>
                </a:extLst>
              </p:cNvPr>
              <p:cNvSpPr txBox="1"/>
              <p:nvPr/>
            </p:nvSpPr>
            <p:spPr>
              <a:xfrm>
                <a:off x="51702" y="4779283"/>
                <a:ext cx="2355197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e>
                        <m:sup>
                          <m:r>
                            <a:rPr lang="fr-FR" sz="2000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  <m:r>
                        <a:rPr lang="fr-FR" sz="2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sSubSup>
                        <m:sSub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sz="2000" i="1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AA09826-57BD-4496-8247-5711A1C76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" y="4779283"/>
                <a:ext cx="2355197" cy="311047"/>
              </a:xfrm>
              <a:prstGeom prst="rect">
                <a:avLst/>
              </a:prstGeom>
              <a:blipFill>
                <a:blip r:embed="rId3"/>
                <a:stretch>
                  <a:fillRect l="-2067" t="-1961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>
            <a:extLst>
              <a:ext uri="{FF2B5EF4-FFF2-40B4-BE49-F238E27FC236}">
                <a16:creationId xmlns:a16="http://schemas.microsoft.com/office/drawing/2014/main" id="{C30A694D-2C7A-4E77-A2BE-A427D9AF61D6}"/>
              </a:ext>
            </a:extLst>
          </p:cNvPr>
          <p:cNvGrpSpPr/>
          <p:nvPr/>
        </p:nvGrpSpPr>
        <p:grpSpPr>
          <a:xfrm>
            <a:off x="2563134" y="1479466"/>
            <a:ext cx="7596804" cy="4491914"/>
            <a:chOff x="2272189" y="1634416"/>
            <a:chExt cx="7596804" cy="4491914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A2F1DAB-935C-405C-8342-CD48A7537159}"/>
                </a:ext>
              </a:extLst>
            </p:cNvPr>
            <p:cNvGrpSpPr/>
            <p:nvPr/>
          </p:nvGrpSpPr>
          <p:grpSpPr>
            <a:xfrm>
              <a:off x="6422409" y="2580766"/>
              <a:ext cx="3446584" cy="2985534"/>
              <a:chOff x="4527453" y="2341838"/>
              <a:chExt cx="3446584" cy="2985534"/>
            </a:xfrm>
          </p:grpSpPr>
          <p:sp>
            <p:nvSpPr>
              <p:cNvPr id="28" name="Rectangle : coins arrondis 51">
                <a:extLst>
                  <a:ext uri="{FF2B5EF4-FFF2-40B4-BE49-F238E27FC236}">
                    <a16:creationId xmlns:a16="http://schemas.microsoft.com/office/drawing/2014/main" id="{8D5A0205-7BCD-4B22-A19E-C0416842684A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7864280-8464-4D30-9E09-39437392E633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AE2A7FC-4982-4E6D-A347-546742498285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8DB831FF-E9FD-4F64-9ACE-5F917CC5190F}"/>
                </a:ext>
              </a:extLst>
            </p:cNvPr>
            <p:cNvGrpSpPr/>
            <p:nvPr/>
          </p:nvGrpSpPr>
          <p:grpSpPr>
            <a:xfrm>
              <a:off x="2433341" y="2580766"/>
              <a:ext cx="3446584" cy="2985534"/>
              <a:chOff x="4527453" y="2341838"/>
              <a:chExt cx="3446584" cy="2985534"/>
            </a:xfrm>
          </p:grpSpPr>
          <p:sp>
            <p:nvSpPr>
              <p:cNvPr id="25" name="Rectangle : coins arrondis 47">
                <a:extLst>
                  <a:ext uri="{FF2B5EF4-FFF2-40B4-BE49-F238E27FC236}">
                    <a16:creationId xmlns:a16="http://schemas.microsoft.com/office/drawing/2014/main" id="{8050695F-173B-4759-A203-F03F5DDDB4D8}"/>
                  </a:ext>
                </a:extLst>
              </p:cNvPr>
              <p:cNvSpPr/>
              <p:nvPr/>
            </p:nvSpPr>
            <p:spPr>
              <a:xfrm>
                <a:off x="4757530" y="2468880"/>
                <a:ext cx="2372140" cy="2858492"/>
              </a:xfrm>
              <a:prstGeom prst="roundRect">
                <a:avLst/>
              </a:prstGeom>
              <a:solidFill>
                <a:schemeClr val="accent1">
                  <a:alpha val="70000"/>
                </a:schemeClr>
              </a:solidFill>
              <a:ln w="41275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5C42F3D-9567-4A07-A4AA-CD1344AA5848}"/>
                  </a:ext>
                </a:extLst>
              </p:cNvPr>
              <p:cNvSpPr/>
              <p:nvPr/>
            </p:nvSpPr>
            <p:spPr>
              <a:xfrm>
                <a:off x="4527453" y="2341838"/>
                <a:ext cx="3446584" cy="1255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0FF04C-AE58-44B5-812A-CBA591EBEBD4}"/>
                  </a:ext>
                </a:extLst>
              </p:cNvPr>
              <p:cNvSpPr/>
              <p:nvPr/>
            </p:nvSpPr>
            <p:spPr>
              <a:xfrm>
                <a:off x="4781549" y="2734792"/>
                <a:ext cx="2328863" cy="17665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8" name="Parallélogramme 7">
              <a:extLst>
                <a:ext uri="{FF2B5EF4-FFF2-40B4-BE49-F238E27FC236}">
                  <a16:creationId xmlns:a16="http://schemas.microsoft.com/office/drawing/2014/main" id="{733FF9A7-2BB2-42EF-8F5D-104E69742463}"/>
                </a:ext>
              </a:extLst>
            </p:cNvPr>
            <p:cNvSpPr/>
            <p:nvPr/>
          </p:nvSpPr>
          <p:spPr>
            <a:xfrm flipH="1">
              <a:off x="3229921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97BED259-13EF-461B-B1E2-0D09D5AD0FD7}"/>
                </a:ext>
              </a:extLst>
            </p:cNvPr>
            <p:cNvSpPr/>
            <p:nvPr/>
          </p:nvSpPr>
          <p:spPr>
            <a:xfrm>
              <a:off x="7690039" y="3242026"/>
              <a:ext cx="767865" cy="2283996"/>
            </a:xfrm>
            <a:prstGeom prst="parallelogram">
              <a:avLst>
                <a:gd name="adj" fmla="val 37903"/>
              </a:avLst>
            </a:prstGeom>
            <a:solidFill>
              <a:srgbClr val="FAC09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0" name="Parenthèse ouvrante 9">
              <a:extLst>
                <a:ext uri="{FF2B5EF4-FFF2-40B4-BE49-F238E27FC236}">
                  <a16:creationId xmlns:a16="http://schemas.microsoft.com/office/drawing/2014/main" id="{450E430A-B4F1-4A9E-AA3B-30E9FA87F12A}"/>
                </a:ext>
              </a:extLst>
            </p:cNvPr>
            <p:cNvSpPr/>
            <p:nvPr/>
          </p:nvSpPr>
          <p:spPr>
            <a:xfrm rot="5400000">
              <a:off x="5177740" y="3040923"/>
              <a:ext cx="1415595" cy="2530646"/>
            </a:xfrm>
            <a:prstGeom prst="leftBracket">
              <a:avLst>
                <a:gd name="adj" fmla="val 19187"/>
              </a:avLst>
            </a:prstGeom>
            <a:ln w="57150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63CAE477-DCB4-4A07-8495-8701B9738C61}"/>
                </a:ext>
              </a:extLst>
            </p:cNvPr>
            <p:cNvSpPr/>
            <p:nvPr/>
          </p:nvSpPr>
          <p:spPr>
            <a:xfrm>
              <a:off x="3905782" y="1941964"/>
              <a:ext cx="4302876" cy="2640751"/>
            </a:xfrm>
            <a:prstGeom prst="arc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85537CB-E583-4B4B-9E3C-E826F3EC60B2}"/>
                </a:ext>
              </a:extLst>
            </p:cNvPr>
            <p:cNvSpPr/>
            <p:nvPr/>
          </p:nvSpPr>
          <p:spPr>
            <a:xfrm flipH="1">
              <a:off x="3528707" y="1941964"/>
              <a:ext cx="4161332" cy="2640751"/>
            </a:xfrm>
            <a:prstGeom prst="arc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D05E5FA-08B3-40D2-98EA-A4EE3DFA14AF}"/>
                </a:ext>
              </a:extLst>
            </p:cNvPr>
            <p:cNvSpPr/>
            <p:nvPr/>
          </p:nvSpPr>
          <p:spPr>
            <a:xfrm>
              <a:off x="5460754" y="1650195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7C0BDF0-930D-423E-8D6D-E0B49E0CF8E7}"/>
                    </a:ext>
                  </a:extLst>
                </p:cNvPr>
                <p:cNvSpPr txBox="1"/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7C0BDF0-930D-423E-8D6D-E0B49E0CF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189" y="3349156"/>
                  <a:ext cx="73109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500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04F3E263-8F09-42BF-A342-CF76F7047700}"/>
                    </a:ext>
                  </a:extLst>
                </p:cNvPr>
                <p:cNvSpPr txBox="1"/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4F3E263-8F09-42BF-A342-CF76F7047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5971" y="3349155"/>
                  <a:ext cx="7343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333" b="-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6715EFD-DAD5-4D76-A758-24EBF7005A95}"/>
                </a:ext>
              </a:extLst>
            </p:cNvPr>
            <p:cNvCxnSpPr>
              <a:cxnSpLocks/>
            </p:cNvCxnSpPr>
            <p:nvPr/>
          </p:nvCxnSpPr>
          <p:spPr>
            <a:xfrm>
              <a:off x="2272189" y="5089756"/>
              <a:ext cx="731098" cy="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78BC56D7-9EAC-4EE3-B290-ACDC3516C39F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8684090" y="5089756"/>
              <a:ext cx="80525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441673F-38E9-4697-A0A1-CC3563DB2A59}"/>
                    </a:ext>
                  </a:extLst>
                </p:cNvPr>
                <p:cNvSpPr txBox="1"/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Cu</m:t>
                            </m:r>
                          </m:e>
                          <m:sup>
                            <m:r>
                              <a:rPr lang="fr-FR" sz="2000" b="0" i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Cu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fr-FR" sz="2000" i="1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4441673F-38E9-4697-A0A1-CC3563DB2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394" y="5818553"/>
                  <a:ext cx="28494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93" b="-20755"/>
                  </a:stretch>
                </a:blip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F4D4851-1AD5-4B8E-A0F6-0A5FD5BB8872}"/>
                    </a:ext>
                  </a:extLst>
                </p:cNvPr>
                <p:cNvSpPr txBox="1"/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Zn</m:t>
                        </m:r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FR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Zn</m:t>
                            </m:r>
                          </m:e>
                          <m:sup>
                            <m:r>
                              <a:rPr lang="fr-FR" sz="200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𝑎𝑞</m:t>
                            </m:r>
                          </m:e>
                        </m:d>
                        <m:r>
                          <a:rPr lang="fr-FR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sz="2000" i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F4D4851-1AD5-4B8E-A0F6-0A5FD5BB8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913" y="5784186"/>
                  <a:ext cx="283988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96" b="-20755"/>
                  </a:stretch>
                </a:blip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B30BBFC7-D6EF-4F8F-A048-51FDF64B9F87}"/>
                </a:ext>
              </a:extLst>
            </p:cNvPr>
            <p:cNvCxnSpPr/>
            <p:nvPr/>
          </p:nvCxnSpPr>
          <p:spPr>
            <a:xfrm flipV="1">
              <a:off x="4366853" y="2050620"/>
              <a:ext cx="393695" cy="13849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574809-866C-4451-AEC8-28C4F26AC2AC}"/>
                    </a:ext>
                  </a:extLst>
                </p:cNvPr>
                <p:cNvSpPr/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fr-FR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574809-866C-4451-AEC8-28C4F26AC2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467" y="1772871"/>
                  <a:ext cx="4951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EB6DDDFE-0F2B-48CA-BC68-2B3F7058D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496" y="2031527"/>
              <a:ext cx="393695" cy="13849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C2FD705-4F41-46EF-86C7-C28254C74570}"/>
                    </a:ext>
                  </a:extLst>
                </p:cNvPr>
                <p:cNvSpPr/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C2FD705-4F41-46EF-86C7-C28254C74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79082" y="1634416"/>
                  <a:ext cx="33304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F36EC2D-6A1F-4C1B-A4D5-3A3E57ACE181}"/>
                </a:ext>
              </a:extLst>
            </p:cNvPr>
            <p:cNvSpPr txBox="1"/>
            <p:nvPr/>
          </p:nvSpPr>
          <p:spPr>
            <a:xfrm>
              <a:off x="5155616" y="3187386"/>
              <a:ext cx="1400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/>
                <a:t>Pont salin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Produit de solubilité de l’acide benzoïque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704850"/>
            <a:ext cx="114776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ACIDE ACETIQUE GLACIAL FLUKA 1005706 - 3 X 1,5ML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21670" y="326962"/>
            <a:ext cx="1687049" cy="1687049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/>
            </p:nvGraphicFramePr>
            <p:xfrm>
              <a:off x="867893" y="1968181"/>
              <a:ext cx="10344150" cy="2001216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{5C22544A-7EE6-4342-B048-85BDC9FD1C3A}</a:tableStyleId>
                  </a:tblPr>
                  <a:tblGrid>
                    <a:gridCol w="2068830">
                      <a:extLst>
                        <a:ext uri="{9D8B030D-6E8A-4147-A177-3AD203B41FA5}">
                          <a16:colId xmlns:a16="http://schemas.microsoft.com/office/drawing/2014/main" val="1461511019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1291400045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2474336867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85317715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772257613"/>
                        </a:ext>
                      </a:extLst>
                    </a:gridCol>
                  </a:tblGrid>
                  <a:tr h="696672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 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 gridSpan="4"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𝐶𝑂𝑂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   +          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        =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𝐶𝑂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𝑎𝑞</m:t>
                                        </m:r>
                                      </m:e>
                                    </m:d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       +        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𝑎𝑞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 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1510716"/>
                      </a:ext>
                    </a:extLst>
                  </a:tr>
                  <a:tr h="636376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Etat initial</a:t>
                          </a:r>
                          <a:endParaRPr lang="en-US" sz="2000"/>
                        </a:p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 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excès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extLst>
                      <a:ext uri="{0D108BD9-81ED-4DB2-BD59-A6C34878D82A}">
                        <a16:rowId xmlns:a16="http://schemas.microsoft.com/office/drawing/2014/main" val="3518143970"/>
                      </a:ext>
                    </a:extLst>
                  </a:tr>
                  <a:tr h="636376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Equilibre</a:t>
                          </a:r>
                          <a:endParaRPr lang="en-US" sz="2000"/>
                        </a:p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 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excès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extLst>
                      <a:ext uri="{0D108BD9-81ED-4DB2-BD59-A6C34878D82A}">
                        <a16:rowId xmlns:a16="http://schemas.microsoft.com/office/drawing/2014/main" val="13578706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/>
            </p:nvGraphicFramePr>
            <p:xfrm>
              <a:off x="867893" y="1968181"/>
              <a:ext cx="10344150" cy="2001216"/>
            </p:xfrm>
            <a:graphic>
              <a:graphicData uri="http://schemas.openxmlformats.org/drawingml/2006/table">
                <a:tbl>
                  <a:tblPr firstRow="1" firstCol="1" bandRow="1">
                    <a:effectLst/>
                    <a:tableStyleId>{5C22544A-7EE6-4342-B048-85BDC9FD1C3A}</a:tableStyleId>
                  </a:tblPr>
                  <a:tblGrid>
                    <a:gridCol w="2068830">
                      <a:extLst>
                        <a:ext uri="{9D8B030D-6E8A-4147-A177-3AD203B41FA5}">
                          <a16:colId xmlns:a16="http://schemas.microsoft.com/office/drawing/2014/main" val="1461511019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1291400045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2474336867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85317715"/>
                        </a:ext>
                      </a:extLst>
                    </a:gridCol>
                    <a:gridCol w="2068830">
                      <a:extLst>
                        <a:ext uri="{9D8B030D-6E8A-4147-A177-3AD203B41FA5}">
                          <a16:colId xmlns:a16="http://schemas.microsoft.com/office/drawing/2014/main" val="772257613"/>
                        </a:ext>
                      </a:extLst>
                    </a:gridCol>
                  </a:tblGrid>
                  <a:tr h="696672">
                    <a:tc>
                      <a:txBody>
                        <a:bodyPr/>
                        <a:lstStyle/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 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484" marR="119484" marT="0" marB="0">
                        <a:blipFill>
                          <a:blip r:embed="rId3"/>
                          <a:stretch>
                            <a:fillRect l="-25110" t="-870" r="-295" b="-18869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1510716"/>
                      </a:ext>
                    </a:extLst>
                  </a:tr>
                  <a:tr h="652272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Etat initial</a:t>
                          </a:r>
                          <a:endParaRPr lang="en-US" sz="2000"/>
                        </a:p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 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484" marR="119484" marT="0" marB="0">
                        <a:blipFill>
                          <a:blip r:embed="rId3"/>
                          <a:stretch>
                            <a:fillRect l="-100590" t="-108411" r="-301770" b="-10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excès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484" marR="119484" marT="0" marB="0">
                        <a:blipFill>
                          <a:blip r:embed="rId3"/>
                          <a:stretch>
                            <a:fillRect l="-300885" t="-108411" r="-101475" b="-10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484" marR="119484" marT="0" marB="0">
                        <a:blipFill>
                          <a:blip r:embed="rId3"/>
                          <a:stretch>
                            <a:fillRect l="-399706" t="-108411" r="-1176" b="-1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143970"/>
                      </a:ext>
                    </a:extLst>
                  </a:tr>
                  <a:tr h="652272"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Equilibre</a:t>
                          </a:r>
                          <a:endParaRPr lang="en-US" sz="2000"/>
                        </a:p>
                        <a:p>
                          <a:pPr lvl="0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 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484" marR="119484" marT="0" marB="0">
                        <a:blipFill>
                          <a:blip r:embed="rId3"/>
                          <a:stretch>
                            <a:fillRect l="-100590" t="-206481" r="-301770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2000"/>
                            <a:t>excès</a:t>
                          </a:r>
                          <a:endParaRPr lang="en-US" sz="2000">
                            <a:latin typeface="Calibri" pitchFamily="34"/>
                            <a:ea typeface="Calibri" pitchFamily="34"/>
                            <a:cs typeface="Times New Roman" pitchFamily="18"/>
                          </a:endParaRPr>
                        </a:p>
                      </a:txBody>
                      <a:tcPr marL="119484" marR="11948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484" marR="119484" marT="0" marB="0">
                        <a:blipFill>
                          <a:blip r:embed="rId3"/>
                          <a:stretch>
                            <a:fillRect l="-300885" t="-206481" r="-101475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484" marR="119484" marT="0" marB="0">
                        <a:blipFill>
                          <a:blip r:embed="rId3"/>
                          <a:stretch>
                            <a:fillRect l="-399706" t="-206481" r="-1176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70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/>
              <p:cNvSpPr/>
              <p:nvPr/>
            </p:nvSpPr>
            <p:spPr>
              <a:xfrm>
                <a:off x="1257702" y="4182813"/>
                <a:ext cx="2412196" cy="752194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02" y="4182813"/>
                <a:ext cx="2412196" cy="752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cap="flat"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/>
              <p:cNvSpPr/>
              <p:nvPr/>
            </p:nvSpPr>
            <p:spPr>
              <a:xfrm>
                <a:off x="1218200" y="5732702"/>
                <a:ext cx="2491191" cy="396392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non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𝑝𝐻</m:t>
                          </m:r>
                        </m:sup>
                      </m:sSup>
                    </m:oMath>
                  </m:oMathPara>
                </a14:m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200" y="5732702"/>
                <a:ext cx="2491191" cy="396392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  <a:ln cap="flat"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6"/>
              <p:cNvSpPr txBox="1"/>
              <p:nvPr/>
            </p:nvSpPr>
            <p:spPr>
              <a:xfrm>
                <a:off x="4724403" y="5053815"/>
                <a:ext cx="7150095" cy="73866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En mesurant à l’aide d’un pH-mètre la pH de la solution on peut determiner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𝑎𝑚𝑏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3" y="5053815"/>
                <a:ext cx="7150095" cy="738661"/>
              </a:xfrm>
              <a:prstGeom prst="rect">
                <a:avLst/>
              </a:prstGeom>
              <a:blipFill>
                <a:blip r:embed="rId6"/>
                <a:stretch>
                  <a:fillRect l="-2558" t="-12397" r="-2558" b="-2479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ccolade fermante 7"/>
          <p:cNvSpPr/>
          <p:nvPr/>
        </p:nvSpPr>
        <p:spPr>
          <a:xfrm>
            <a:off x="3771826" y="4126257"/>
            <a:ext cx="388620" cy="2286000"/>
          </a:xfrm>
          <a:custGeom>
            <a:avLst>
              <a:gd name="f12" fmla="val 8333"/>
              <a:gd name="f13" fmla="val 50000"/>
            </a:avLst>
            <a:gdLst>
              <a:gd name="f2" fmla="val 10800000"/>
              <a:gd name="f3" fmla="val 5400000"/>
              <a:gd name="f4" fmla="val 16200000"/>
              <a:gd name="f5" fmla="val 180"/>
              <a:gd name="f6" fmla="val w"/>
              <a:gd name="f7" fmla="val h"/>
              <a:gd name="f8" fmla="val ss"/>
              <a:gd name="f9" fmla="val 0"/>
              <a:gd name="f10" fmla="*/ 5419351 1 1725033"/>
              <a:gd name="f11" fmla="+- 0 0 5400000"/>
              <a:gd name="f12" fmla="val 8333"/>
              <a:gd name="f13" fmla="val 50000"/>
              <a:gd name="f14" fmla="+- 0 0 -180"/>
              <a:gd name="f15" fmla="+- 0 0 -270"/>
              <a:gd name="f16" fmla="+- 0 0 -360"/>
              <a:gd name="f17" fmla="abs f6"/>
              <a:gd name="f18" fmla="abs f7"/>
              <a:gd name="f19" fmla="abs f8"/>
              <a:gd name="f20" fmla="val f9"/>
              <a:gd name="f21" fmla="val f13"/>
              <a:gd name="f22" fmla="val f12"/>
              <a:gd name="f23" fmla="+- 2700000 f3 0"/>
              <a:gd name="f24" fmla="*/ f14 f2 1"/>
              <a:gd name="f25" fmla="*/ f15 f2 1"/>
              <a:gd name="f26" fmla="*/ f16 f2 1"/>
              <a:gd name="f27" fmla="?: f17 f6 1"/>
              <a:gd name="f28" fmla="?: f18 f7 1"/>
              <a:gd name="f29" fmla="?: f19 f8 1"/>
              <a:gd name="f30" fmla="*/ f23 f10 1"/>
              <a:gd name="f31" fmla="*/ f24 1 f5"/>
              <a:gd name="f32" fmla="*/ f25 1 f5"/>
              <a:gd name="f33" fmla="*/ f26 1 f5"/>
              <a:gd name="f34" fmla="*/ f27 1 21600"/>
              <a:gd name="f35" fmla="*/ f28 1 21600"/>
              <a:gd name="f36" fmla="*/ 21600 f27 1"/>
              <a:gd name="f37" fmla="*/ 21600 f28 1"/>
              <a:gd name="f38" fmla="*/ f30 1 f2"/>
              <a:gd name="f39" fmla="+- f31 0 f3"/>
              <a:gd name="f40" fmla="+- f32 0 f3"/>
              <a:gd name="f41" fmla="+- f33 0 f3"/>
              <a:gd name="f42" fmla="min f35 f34"/>
              <a:gd name="f43" fmla="*/ f36 1 f29"/>
              <a:gd name="f44" fmla="*/ f37 1 f29"/>
              <a:gd name="f45" fmla="+- 0 0 f38"/>
              <a:gd name="f46" fmla="val f43"/>
              <a:gd name="f47" fmla="val f44"/>
              <a:gd name="f48" fmla="+- 0 0 f45"/>
              <a:gd name="f49" fmla="*/ f20 f42 1"/>
              <a:gd name="f50" fmla="+- f47 0 f20"/>
              <a:gd name="f51" fmla="+- f46 0 f20"/>
              <a:gd name="f52" fmla="*/ f48 f2 1"/>
              <a:gd name="f53" fmla="*/ f46 f42 1"/>
              <a:gd name="f54" fmla="*/ f47 f42 1"/>
              <a:gd name="f55" fmla="*/ f51 1 2"/>
              <a:gd name="f56" fmla="min f51 f50"/>
              <a:gd name="f57" fmla="*/ f50 f21 1"/>
              <a:gd name="f58" fmla="*/ f52 1 f10"/>
              <a:gd name="f59" fmla="+- f20 f55 0"/>
              <a:gd name="f60" fmla="*/ f56 f22 1"/>
              <a:gd name="f61" fmla="*/ f57 1 100000"/>
              <a:gd name="f62" fmla="+- f58 0 f3"/>
              <a:gd name="f63" fmla="*/ f55 f42 1"/>
              <a:gd name="f64" fmla="*/ f60 1 100000"/>
              <a:gd name="f65" fmla="cos 1 f62"/>
              <a:gd name="f66" fmla="sin 1 f62"/>
              <a:gd name="f67" fmla="*/ f59 f42 1"/>
              <a:gd name="f68" fmla="*/ f61 f42 1"/>
              <a:gd name="f69" fmla="+- f61 0 f64"/>
              <a:gd name="f70" fmla="+- f47 0 f64"/>
              <a:gd name="f71" fmla="+- 0 0 f65"/>
              <a:gd name="f72" fmla="+- 0 0 f66"/>
              <a:gd name="f73" fmla="*/ f64 f42 1"/>
              <a:gd name="f74" fmla="+- 0 0 f71"/>
              <a:gd name="f75" fmla="+- 0 0 f72"/>
              <a:gd name="f76" fmla="*/ f69 f42 1"/>
              <a:gd name="f77" fmla="*/ f70 f42 1"/>
              <a:gd name="f78" fmla="*/ f74 f55 1"/>
              <a:gd name="f79" fmla="*/ f75 f64 1"/>
              <a:gd name="f80" fmla="+- f20 f78 0"/>
              <a:gd name="f81" fmla="+- f64 0 f79"/>
              <a:gd name="f82" fmla="+- f47 f79 0"/>
              <a:gd name="f83" fmla="+- f82 0 f64"/>
              <a:gd name="f84" fmla="*/ f81 f42 1"/>
              <a:gd name="f85" fmla="*/ f80 f42 1"/>
              <a:gd name="f86" fmla="*/ f8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49" y="f49"/>
              </a:cxn>
              <a:cxn ang="f40">
                <a:pos x="f53" y="f68"/>
              </a:cxn>
              <a:cxn ang="f41">
                <a:pos x="f49" y="f54"/>
              </a:cxn>
            </a:cxnLst>
            <a:rect l="f49" t="f84" r="f85" b="f86"/>
            <a:pathLst>
              <a:path stroke="0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  <a:close/>
              </a:path>
              <a:path fill="none">
                <a:moveTo>
                  <a:pt x="f49" y="f49"/>
                </a:moveTo>
                <a:arcTo wR="f63" hR="f73" stAng="f4" swAng="f3"/>
                <a:lnTo>
                  <a:pt x="f67" y="f76"/>
                </a:lnTo>
                <a:arcTo wR="f63" hR="f73" stAng="f2" swAng="f11"/>
                <a:arcTo wR="f63" hR="f73" stAng="f4" swAng="f11"/>
                <a:lnTo>
                  <a:pt x="f67" y="f77"/>
                </a:lnTo>
                <a:arcTo wR="f63" hR="f73" stAng="f9" swAng="f3"/>
              </a:path>
            </a:pathLst>
          </a:custGeom>
          <a:noFill/>
          <a:ln w="38103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8"/>
              <p:cNvSpPr txBox="1"/>
              <p:nvPr/>
            </p:nvSpPr>
            <p:spPr>
              <a:xfrm>
                <a:off x="1075142" y="901150"/>
                <a:ext cx="6356835" cy="829909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On prépare une solution d’acide éthanoïque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=1.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</a:t>
                </a: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8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42" y="901150"/>
                <a:ext cx="6356835" cy="829909"/>
              </a:xfrm>
              <a:prstGeom prst="rect">
                <a:avLst/>
              </a:prstGeom>
              <a:blipFill>
                <a:blip r:embed="rId7"/>
                <a:stretch>
                  <a:fillRect l="-1246" t="-5882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96467" y="98957"/>
                <a:ext cx="1141278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0" b="1" dirty="0" smtClean="0">
                    <a:solidFill>
                      <a:srgbClr val="0070C0"/>
                    </a:solidFill>
                  </a:rPr>
                  <a:t>Mesure du </a:t>
                </a:r>
                <a14:m>
                  <m:oMath xmlns:m="http://schemas.openxmlformats.org/officeDocument/2006/math">
                    <m:r>
                      <a:rPr lang="fr-FR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sSub>
                      <m:sSubPr>
                        <m:ctrlPr>
                          <a:rPr lang="fr-FR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4000" b="1" dirty="0" smtClean="0">
                    <a:solidFill>
                      <a:srgbClr val="0070C0"/>
                    </a:solidFill>
                  </a:rPr>
                  <a:t> de </a:t>
                </a:r>
                <a:r>
                  <a:rPr lang="en-US" sz="4000" b="1" dirty="0" err="1" smtClean="0">
                    <a:solidFill>
                      <a:srgbClr val="0070C0"/>
                    </a:solidFill>
                  </a:rPr>
                  <a:t>l’acide</a:t>
                </a:r>
                <a:r>
                  <a:rPr lang="en-US" sz="4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4000" b="1" dirty="0" err="1" smtClean="0">
                    <a:solidFill>
                      <a:srgbClr val="0070C0"/>
                    </a:solidFill>
                  </a:rPr>
                  <a:t>éthanoïque</a:t>
                </a:r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7" y="98957"/>
                <a:ext cx="11412781" cy="707886"/>
              </a:xfrm>
              <a:prstGeom prst="rect">
                <a:avLst/>
              </a:prstGeom>
              <a:blipFill>
                <a:blip r:embed="rId8"/>
                <a:stretch>
                  <a:fillRect t="-15517" b="-3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55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4"/>
              <p:cNvSpPr txBox="1"/>
              <p:nvPr/>
            </p:nvSpPr>
            <p:spPr>
              <a:xfrm>
                <a:off x="1550858" y="3192214"/>
                <a:ext cx="3028648" cy="765206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𝑃𝑏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3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58" y="3192214"/>
                <a:ext cx="3028648" cy="765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5"/>
              <p:cNvSpPr txBox="1"/>
              <p:nvPr/>
            </p:nvSpPr>
            <p:spPr>
              <a:xfrm>
                <a:off x="2575581" y="4377468"/>
                <a:ext cx="2815382" cy="62023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𝑃𝑏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4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81" y="4377468"/>
                <a:ext cx="2815382" cy="620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6"/>
              <p:cNvSpPr txBox="1"/>
              <p:nvPr/>
            </p:nvSpPr>
            <p:spPr>
              <a:xfrm>
                <a:off x="7014289" y="2758770"/>
                <a:ext cx="4202884" cy="1142103"/>
              </a:xfrm>
              <a:prstGeom prst="rect">
                <a:avLst/>
              </a:prstGeom>
              <a:noFill/>
              <a:ln w="38103" cap="flat">
                <a:solidFill>
                  <a:srgbClr val="FF0000"/>
                </a:solidFill>
                <a:prstDash val="solid"/>
                <a:miter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𝑃𝑏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5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289" y="2758770"/>
                <a:ext cx="4202884" cy="114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3" cap="flat">
                <a:solidFill>
                  <a:srgbClr val="FF0000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8"/>
          <p:cNvGrpSpPr/>
          <p:nvPr/>
        </p:nvGrpSpPr>
        <p:grpSpPr>
          <a:xfrm>
            <a:off x="1279766" y="1826649"/>
            <a:ext cx="3818040" cy="1050599"/>
            <a:chOff x="1279766" y="1603912"/>
            <a:chExt cx="3818040" cy="1050599"/>
          </a:xfrm>
        </p:grpSpPr>
        <p:sp>
          <p:nvSpPr>
            <p:cNvPr id="7" name="ZoneTexte 2"/>
            <p:cNvSpPr txBox="1"/>
            <p:nvPr/>
          </p:nvSpPr>
          <p:spPr>
            <a:xfrm>
              <a:off x="2438064" y="1603912"/>
              <a:ext cx="154521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Equilibre 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3"/>
                <p:cNvSpPr txBox="1"/>
                <p:nvPr/>
              </p:nvSpPr>
              <p:spPr>
                <a:xfrm>
                  <a:off x="1550858" y="2065574"/>
                  <a:ext cx="3319628" cy="442240"/>
                </a:xfrm>
                <a:prstGeom prst="rect">
                  <a:avLst/>
                </a:prstGeom>
                <a:noFill/>
                <a:ln cap="flat">
                  <a:noFill/>
                </a:ln>
              </p:spPr>
              <p:txBody>
                <a:bodyPr vert="horz" wrap="none" lIns="0" tIns="0" rIns="0" bIns="0" anchor="t" anchorCtr="0" compatLnSpc="1">
                  <a:spAutoFit/>
                </a:bodyPr>
                <a:lstStyle/>
                <a:p>
                  <a:pPr marL="0" marR="0" lvl="0" indent="0" algn="l" defTabSz="914400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𝑃𝑏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bSup>
                        <m:r>
                          <a:rPr lang="en-US" i="0">
                            <a:latin typeface="Cambria Math" panose="02040503050406030204" pitchFamily="18" charset="0"/>
                          </a:rPr>
                          <m:t>+2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𝑎𝑞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8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858" y="2065574"/>
                  <a:ext cx="3319628" cy="4422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cap="flat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7"/>
            <p:cNvSpPr/>
            <p:nvPr/>
          </p:nvSpPr>
          <p:spPr>
            <a:xfrm>
              <a:off x="1279766" y="1603912"/>
              <a:ext cx="3818040" cy="1050599"/>
            </a:xfrm>
            <a:prstGeom prst="rect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9322" y="4377468"/>
            <a:ext cx="2360898" cy="4616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Loi de Kolrausch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729380" y="4238964"/>
                <a:ext cx="4772701" cy="1200332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1" compatLnSpc="1">
                <a:spAutoFit/>
              </a:bodyPr>
              <a:lstStyle/>
              <a:p>
                <a:pPr marL="285750" marR="0" lvl="0" indent="-28575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pour plusieurs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en mesurant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fr-FR" sz="2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pour des solutions saturées portées à ces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fr-FR" sz="2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80" y="4238964"/>
                <a:ext cx="4772701" cy="1200332"/>
              </a:xfrm>
              <a:prstGeom prst="rect">
                <a:avLst/>
              </a:prstGeom>
              <a:blipFill>
                <a:blip r:embed="rId6"/>
                <a:stretch>
                  <a:fillRect l="-383" t="-4061" r="-1916" b="-1066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96467" y="98957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Evolution du produit de solubilité de l’iodure de plomb(II) avec la température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8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563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L'Oréal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RAMKURRUN Pooja</cp:lastModifiedBy>
  <cp:revision>95</cp:revision>
  <dcterms:created xsi:type="dcterms:W3CDTF">2020-03-23T08:37:13Z</dcterms:created>
  <dcterms:modified xsi:type="dcterms:W3CDTF">2020-06-16T10:26:15Z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