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7B16-0558-4732-8DB1-5EE11474266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AAF3-DDBE-4195-B15E-0D9DA4C3608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8246" y="2801815"/>
            <a:ext cx="1157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LC23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Diagrammes potentiel-pH (construction exclue)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7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8"/>
              <p:cNvSpPr txBox="1"/>
              <p:nvPr/>
            </p:nvSpPr>
            <p:spPr>
              <a:xfrm>
                <a:off x="7943851" y="3171650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51" y="3171650"/>
                <a:ext cx="4248149" cy="331629"/>
              </a:xfrm>
              <a:prstGeom prst="rect">
                <a:avLst/>
              </a:prstGeom>
              <a:blipFill>
                <a:blip r:embed="rId2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"/>
          <p:cNvGrpSpPr/>
          <p:nvPr/>
        </p:nvGrpSpPr>
        <p:grpSpPr>
          <a:xfrm>
            <a:off x="713632" y="1282209"/>
            <a:ext cx="7453974" cy="4829473"/>
            <a:chOff x="352824" y="1516670"/>
            <a:chExt cx="7453974" cy="4829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4" y="1516670"/>
              <a:ext cx="7453974" cy="482947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95800" y="3846832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711570" y="0"/>
            <a:ext cx="87336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</a:t>
            </a:r>
            <a:r>
              <a:rPr lang="fr-FR" sz="4000" b="1" dirty="0" err="1" smtClean="0">
                <a:solidFill>
                  <a:srgbClr val="0070C0"/>
                </a:solidFill>
              </a:rPr>
              <a:t>Pourbaix</a:t>
            </a:r>
            <a:r>
              <a:rPr lang="fr-FR" sz="4000" b="1" dirty="0" smtClean="0">
                <a:solidFill>
                  <a:srgbClr val="0070C0"/>
                </a:solidFill>
              </a:rPr>
              <a:t> Winkler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8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/>
          <p:cNvGrpSpPr/>
          <p:nvPr/>
        </p:nvGrpSpPr>
        <p:grpSpPr>
          <a:xfrm>
            <a:off x="1515998" y="1542491"/>
            <a:ext cx="5021962" cy="4557685"/>
            <a:chOff x="1058798" y="1718337"/>
            <a:chExt cx="5021962" cy="4557685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98" y="1718337"/>
              <a:ext cx="4573905" cy="455768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831592" y="2624328"/>
              <a:ext cx="2225040" cy="69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9648" y="4203287"/>
              <a:ext cx="2801112" cy="1189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53968" y="5418232"/>
              <a:ext cx="1758696" cy="680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9"/>
              <p:cNvSpPr txBox="1"/>
              <p:nvPr/>
            </p:nvSpPr>
            <p:spPr>
              <a:xfrm>
                <a:off x="6537960" y="2354533"/>
                <a:ext cx="3833681" cy="36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0" y="2354533"/>
                <a:ext cx="3833681" cy="368562"/>
              </a:xfrm>
              <a:prstGeom prst="rect">
                <a:avLst/>
              </a:prstGeom>
              <a:blipFill>
                <a:blip r:embed="rId3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0"/>
          <p:cNvSpPr txBox="1"/>
          <p:nvPr/>
        </p:nvSpPr>
        <p:spPr>
          <a:xfrm>
            <a:off x="7165495" y="1940735"/>
            <a:ext cx="32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Complexation du diode: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7165495" y="3119350"/>
            <a:ext cx="25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Reaction de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titrage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12"/>
              <p:cNvSpPr txBox="1"/>
              <p:nvPr/>
            </p:nvSpPr>
            <p:spPr>
              <a:xfrm>
                <a:off x="6918960" y="3609821"/>
                <a:ext cx="5013960" cy="366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3609821"/>
                <a:ext cx="5013960" cy="36696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419147" y="1572071"/>
                <a:ext cx="1052596" cy="42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47" y="1572071"/>
                <a:ext cx="1052596" cy="422552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3802950" y="4595636"/>
            <a:ext cx="4057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50ml de solution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obtenue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 Winkler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Thiodène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indicateur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Straight Arrow Connector 17"/>
          <p:cNvCxnSpPr/>
          <p:nvPr/>
        </p:nvCxnSpPr>
        <p:spPr>
          <a:xfrm flipH="1">
            <a:off x="3099816" y="1783347"/>
            <a:ext cx="319331" cy="66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8"/>
          <p:cNvCxnSpPr/>
          <p:nvPr/>
        </p:nvCxnSpPr>
        <p:spPr>
          <a:xfrm flipH="1">
            <a:off x="3563111" y="4780302"/>
            <a:ext cx="239840" cy="270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711570" y="0"/>
            <a:ext cx="87336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Titrage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39882" y="2057399"/>
                <a:ext cx="5437892" cy="40233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𝑑𝑜𝑠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𝐼𝐼𝐼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𝑓𝑜𝑟𝑚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𝑑𝑖𝑠𝑠𝑜𝑢𝑡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𝐼𝐼𝐼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𝑓𝑜𝑟𝑚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é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2−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4572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" y="2057399"/>
                <a:ext cx="5437892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089532"/>
              </p:ext>
            </p:extLst>
          </p:nvPr>
        </p:nvGraphicFramePr>
        <p:xfrm>
          <a:off x="5208144" y="1780400"/>
          <a:ext cx="6714225" cy="35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3912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Numérotation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1A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Classement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Excellente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qualité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Potable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Industrielle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médiocre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 usage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Potable /</a:t>
                      </a:r>
                    </a:p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Industrie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alimentaire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Irrigation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refroidissement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[O2] </a:t>
                      </a:r>
                      <a:r>
                        <a:rPr lang="en-US" sz="17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dissous 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mg.L</a:t>
                      </a:r>
                      <a:r>
                        <a:rPr lang="en-US" sz="17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7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à 7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à 5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16"/>
          <p:cNvSpPr txBox="1"/>
          <p:nvPr/>
        </p:nvSpPr>
        <p:spPr>
          <a:xfrm>
            <a:off x="4461741" y="6080759"/>
            <a:ext cx="7810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J.-L.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Vigne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 les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principaux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produit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chimiques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métaux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materiaux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7ed.CRPC 1997-98 ENS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chachan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p. 86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711570" y="0"/>
                <a:ext cx="873369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 smtClean="0">
                    <a:solidFill>
                      <a:srgbClr val="0070C0"/>
                    </a:solidFill>
                  </a:rPr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70" y="0"/>
                <a:ext cx="8733692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28724" y="2234712"/>
            <a:ext cx="834538" cy="2495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228724" y="4396154"/>
            <a:ext cx="8382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0" y="134126"/>
            <a:ext cx="1223621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Modification du pH lors d’une réaction d’oxydoréduction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 rot="5400000">
            <a:off x="1219200" y="4396154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19200" y="1823428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063262" y="1817078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90054" y="2228850"/>
            <a:ext cx="834538" cy="2495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490054" y="4390292"/>
            <a:ext cx="8382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5400000">
            <a:off x="2480530" y="4390292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480530" y="1817566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324592" y="1811216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5400000">
            <a:off x="3782529" y="4384430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82529" y="1811704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626591" y="1805354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30588" y="3833446"/>
            <a:ext cx="834538" cy="8968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7230588" y="4396154"/>
            <a:ext cx="8382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400000">
            <a:off x="7221064" y="4396154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7221064" y="1823428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8065126" y="1817078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91918" y="3833446"/>
            <a:ext cx="834538" cy="890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8491918" y="4390292"/>
            <a:ext cx="8382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5400000">
            <a:off x="8482394" y="4390292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482394" y="1817566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326456" y="1811216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93917" y="2222988"/>
            <a:ext cx="834538" cy="2495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9793917" y="4384430"/>
            <a:ext cx="8382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5400000">
            <a:off x="9784393" y="4384430"/>
            <a:ext cx="844062" cy="844062"/>
          </a:xfrm>
          <a:prstGeom prst="arc">
            <a:avLst>
              <a:gd name="adj1" fmla="val 16200000"/>
              <a:gd name="adj2" fmla="val 53606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9784393" y="1811704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10628455" y="1805354"/>
            <a:ext cx="0" cy="3001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èche droite 34"/>
          <p:cNvSpPr/>
          <p:nvPr/>
        </p:nvSpPr>
        <p:spPr>
          <a:xfrm>
            <a:off x="5134708" y="3059723"/>
            <a:ext cx="1562045" cy="7737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èche courbée vers le bas 35"/>
          <p:cNvSpPr/>
          <p:nvPr/>
        </p:nvSpPr>
        <p:spPr>
          <a:xfrm>
            <a:off x="7596554" y="842012"/>
            <a:ext cx="3031901" cy="796925"/>
          </a:xfrm>
          <a:prstGeom prst="curvedDownArrow">
            <a:avLst>
              <a:gd name="adj1" fmla="val 10520"/>
              <a:gd name="adj2" fmla="val 50000"/>
              <a:gd name="adj3" fmla="val 25000"/>
            </a:avLst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 courbée vers le bas 36"/>
          <p:cNvSpPr/>
          <p:nvPr/>
        </p:nvSpPr>
        <p:spPr>
          <a:xfrm>
            <a:off x="8904426" y="1008429"/>
            <a:ext cx="1271206" cy="796925"/>
          </a:xfrm>
          <a:prstGeom prst="curvedDownArrow">
            <a:avLst>
              <a:gd name="adj1" fmla="val 10520"/>
              <a:gd name="adj2" fmla="val 50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90244" y="5805951"/>
                <a:ext cx="170790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fr-FR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à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0,01 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fr-FR" dirty="0" smtClean="0"/>
                  <a:t>+ BBT</a:t>
                </a:r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44" y="5805951"/>
                <a:ext cx="1707903" cy="1200329"/>
              </a:xfrm>
              <a:prstGeom prst="rect">
                <a:avLst/>
              </a:prstGeom>
              <a:blipFill>
                <a:blip r:embed="rId2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2902561" y="5805951"/>
                <a:ext cx="1707903" cy="942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/>
                      <m:t>2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fr-FR" i="1"/>
                          <m:t>𝐾</m:t>
                        </m:r>
                      </m:e>
                      <m:sup>
                        <m:r>
                          <a:rPr lang="fr-FR" i="1"/>
                          <m:t>+</m:t>
                        </m:r>
                      </m:sup>
                    </m:sSup>
                    <m:r>
                      <a:rPr lang="fr-FR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fr-FR" i="1"/>
                          <m:t>𝑆</m:t>
                        </m:r>
                      </m:e>
                      <m:sub>
                        <m:r>
                          <a:rPr lang="fr-FR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fr-FR" i="1"/>
                          <m:t>𝑂</m:t>
                        </m:r>
                      </m:e>
                      <m:sub>
                        <m:r>
                          <a:rPr lang="fr-FR" i="1"/>
                          <m:t>3</m:t>
                        </m:r>
                      </m:sub>
                      <m:sup>
                        <m:r>
                          <a:rPr lang="fr-FR" i="1"/>
                          <m:t>2−</m:t>
                        </m:r>
                      </m:sup>
                    </m:sSubSup>
                  </m:oMath>
                </a14:m>
                <a:r>
                  <a:rPr lang="fr-FR" dirty="0" smtClean="0"/>
                  <a:t>)</a:t>
                </a:r>
              </a:p>
              <a:p>
                <a:pPr algn="ctr"/>
                <a:r>
                  <a:rPr lang="fr-FR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à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0,01 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𝑚𝑜𝑙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fr-FR" dirty="0" smtClean="0"/>
                  <a:t>+ BBT</a:t>
                </a:r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61" y="5805951"/>
                <a:ext cx="1707903" cy="942502"/>
              </a:xfrm>
              <a:prstGeom prst="rect">
                <a:avLst/>
              </a:prstGeom>
              <a:blipFill>
                <a:blip r:embed="rId3"/>
                <a:stretch>
                  <a:fillRect t="-1290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 flipV="1">
            <a:off x="1219200" y="4803530"/>
            <a:ext cx="428624" cy="88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969965" y="4730262"/>
            <a:ext cx="613824" cy="987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9670543" y="4718538"/>
            <a:ext cx="568950" cy="8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8491918" y="5685692"/>
            <a:ext cx="312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</a:t>
            </a:r>
            <a:r>
              <a:rPr lang="fr-FR" b="1" dirty="0" smtClean="0">
                <a:solidFill>
                  <a:srgbClr val="0070C0"/>
                </a:solidFill>
              </a:rPr>
              <a:t>hangement couleur solution après mélange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8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126"/>
            <a:ext cx="1223621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de </a:t>
            </a:r>
            <a:r>
              <a:rPr lang="fr-FR" sz="4000" b="1" dirty="0" err="1" smtClean="0">
                <a:solidFill>
                  <a:srgbClr val="0070C0"/>
                </a:solidFill>
              </a:rPr>
              <a:t>Pourbaix</a:t>
            </a:r>
            <a:r>
              <a:rPr lang="fr-FR" sz="4000" b="1" dirty="0" smtClean="0">
                <a:solidFill>
                  <a:srgbClr val="0070C0"/>
                </a:solidFill>
              </a:rPr>
              <a:t> du fer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6" y="1251584"/>
            <a:ext cx="7927938" cy="51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126"/>
            <a:ext cx="1223621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Superposition des diagrammes du fer et de l’eau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80" y="1274919"/>
            <a:ext cx="7927938" cy="51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126"/>
            <a:ext cx="1223621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Oxydation du fer dans l’eau ?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494880" y="2260831"/>
            <a:ext cx="2609023" cy="2700689"/>
            <a:chOff x="1148862" y="2235431"/>
            <a:chExt cx="2609023" cy="2700689"/>
          </a:xfrm>
        </p:grpSpPr>
        <p:grpSp>
          <p:nvGrpSpPr>
            <p:cNvPr id="4" name="Groupe 3"/>
            <p:cNvGrpSpPr/>
            <p:nvPr/>
          </p:nvGrpSpPr>
          <p:grpSpPr>
            <a:xfrm>
              <a:off x="1148862" y="2235431"/>
              <a:ext cx="2609023" cy="2619581"/>
              <a:chOff x="7333230" y="2200608"/>
              <a:chExt cx="1489137" cy="1495163"/>
            </a:xfrm>
          </p:grpSpPr>
          <p:sp>
            <p:nvSpPr>
              <p:cNvPr id="9" name="Rectangle 16"/>
              <p:cNvSpPr/>
              <p:nvPr/>
            </p:nvSpPr>
            <p:spPr>
              <a:xfrm>
                <a:off x="7537260" y="2677577"/>
                <a:ext cx="1268629" cy="1018193"/>
              </a:xfrm>
              <a:prstGeom prst="rect">
                <a:avLst/>
              </a:pr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10" name="Connecteur droit 5"/>
              <p:cNvCxnSpPr/>
              <p:nvPr/>
            </p:nvCxnSpPr>
            <p:spPr>
              <a:xfrm>
                <a:off x="7537260" y="2535480"/>
                <a:ext cx="0" cy="1160291"/>
              </a:xfrm>
              <a:prstGeom prst="straightConnector1">
                <a:avLst/>
              </a:prstGeom>
              <a:noFill/>
              <a:ln w="19046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1" name="Connecteur droit 7"/>
              <p:cNvCxnSpPr/>
              <p:nvPr/>
            </p:nvCxnSpPr>
            <p:spPr>
              <a:xfrm>
                <a:off x="8814128" y="2200608"/>
                <a:ext cx="0" cy="1495163"/>
              </a:xfrm>
              <a:prstGeom prst="straightConnector1">
                <a:avLst/>
              </a:prstGeom>
              <a:noFill/>
              <a:ln w="19046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2" name="Connecteur droit 8"/>
              <p:cNvCxnSpPr/>
              <p:nvPr/>
            </p:nvCxnSpPr>
            <p:spPr>
              <a:xfrm>
                <a:off x="7537260" y="3695771"/>
                <a:ext cx="1285107" cy="0"/>
              </a:xfrm>
              <a:prstGeom prst="straightConnector1">
                <a:avLst/>
              </a:prstGeom>
              <a:noFill/>
              <a:ln w="19046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3" name="Connecteur droit 11"/>
              <p:cNvCxnSpPr/>
              <p:nvPr/>
            </p:nvCxnSpPr>
            <p:spPr>
              <a:xfrm flipH="1" flipV="1">
                <a:off x="7333230" y="2200608"/>
                <a:ext cx="204030" cy="334863"/>
              </a:xfrm>
              <a:prstGeom prst="straightConnector1">
                <a:avLst/>
              </a:prstGeom>
              <a:noFill/>
              <a:ln w="19046" cap="flat">
                <a:solidFill>
                  <a:srgbClr val="000000"/>
                </a:solidFill>
                <a:prstDash val="solid"/>
                <a:miter/>
              </a:ln>
            </p:spPr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333230" y="2200608"/>
                <a:ext cx="1472660" cy="0"/>
              </a:xfrm>
              <a:prstGeom prst="straightConnector1">
                <a:avLst/>
              </a:prstGeom>
              <a:noFill/>
              <a:ln w="19046" cap="flat">
                <a:solidFill>
                  <a:srgbClr val="000000"/>
                </a:solidFill>
                <a:prstDash val="solid"/>
                <a:miter/>
              </a:ln>
            </p:spPr>
          </p:cxnSp>
        </p:grpSp>
        <p:grpSp>
          <p:nvGrpSpPr>
            <p:cNvPr id="5" name="Groupe 4"/>
            <p:cNvGrpSpPr/>
            <p:nvPr/>
          </p:nvGrpSpPr>
          <p:grpSpPr>
            <a:xfrm rot="19508761">
              <a:off x="1906175" y="3402065"/>
              <a:ext cx="592035" cy="1534055"/>
              <a:chOff x="4839433" y="1757000"/>
              <a:chExt cx="844061" cy="218709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839433" y="1757001"/>
                <a:ext cx="844061" cy="22945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4511091" y="2407607"/>
                <a:ext cx="1513737" cy="2125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isocèle 7"/>
              <p:cNvSpPr/>
              <p:nvPr/>
            </p:nvSpPr>
            <p:spPr>
              <a:xfrm rot="10800000">
                <a:off x="5161696" y="3276285"/>
                <a:ext cx="212525" cy="667808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" name="Connecteur droit 14"/>
          <p:cNvCxnSpPr/>
          <p:nvPr/>
        </p:nvCxnSpPr>
        <p:spPr>
          <a:xfrm>
            <a:off x="3758953" y="3283545"/>
            <a:ext cx="1355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758953" y="4407085"/>
            <a:ext cx="186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57311" y="4176252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lou en fer</a:t>
            </a:r>
            <a:endParaRPr lang="en-US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24826" y="3034523"/>
            <a:ext cx="250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eau</a:t>
            </a:r>
            <a:endParaRPr lang="en-US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681876" y="2868046"/>
            <a:ext cx="411480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Aucun dégagement gazeux observé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5422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70" y="1422396"/>
            <a:ext cx="7927938" cy="51365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11570" y="0"/>
            <a:ext cx="87336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Superposition des diagrammes du fer de l’eau et de l’aluminium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9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1570" y="0"/>
            <a:ext cx="87336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</a:t>
            </a:r>
            <a:r>
              <a:rPr lang="fr-FR" sz="4000" b="1" dirty="0" err="1" smtClean="0">
                <a:solidFill>
                  <a:srgbClr val="0070C0"/>
                </a:solidFill>
              </a:rPr>
              <a:t>Pourbaix</a:t>
            </a:r>
            <a:r>
              <a:rPr lang="fr-FR" sz="4000" b="1" dirty="0" smtClean="0">
                <a:solidFill>
                  <a:srgbClr val="0070C0"/>
                </a:solidFill>
              </a:rPr>
              <a:t> Winkler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1970610" y="1094641"/>
            <a:ext cx="7420719" cy="4807927"/>
            <a:chOff x="352825" y="1516672"/>
            <a:chExt cx="7420719" cy="4807927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2"/>
              <a:ext cx="7420719" cy="480792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65229" y="3781889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7"/>
          <p:cNvCxnSpPr/>
          <p:nvPr/>
        </p:nvCxnSpPr>
        <p:spPr>
          <a:xfrm>
            <a:off x="4900590" y="5866753"/>
            <a:ext cx="24804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7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1570" y="0"/>
            <a:ext cx="87336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</a:t>
            </a:r>
            <a:r>
              <a:rPr lang="fr-FR" sz="4000" b="1" dirty="0" err="1" smtClean="0">
                <a:solidFill>
                  <a:srgbClr val="0070C0"/>
                </a:solidFill>
              </a:rPr>
              <a:t>Pourbaix</a:t>
            </a:r>
            <a:r>
              <a:rPr lang="fr-FR" sz="4000" b="1" dirty="0" smtClean="0">
                <a:solidFill>
                  <a:srgbClr val="0070C0"/>
                </a:solidFill>
              </a:rPr>
              <a:t> Winkler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74856" y="1153257"/>
            <a:ext cx="7420719" cy="4807927"/>
            <a:chOff x="352825" y="1516672"/>
            <a:chExt cx="7420719" cy="4807927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2"/>
              <a:ext cx="7420719" cy="480792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65229" y="3781889"/>
              <a:ext cx="266700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1"/>
              <p:cNvSpPr txBox="1"/>
              <p:nvPr/>
            </p:nvSpPr>
            <p:spPr>
              <a:xfrm>
                <a:off x="7520346" y="2836985"/>
                <a:ext cx="5388959" cy="877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𝑀𝑛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46" y="2836985"/>
                <a:ext cx="5388959" cy="877228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7"/>
          <p:cNvCxnSpPr/>
          <p:nvPr/>
        </p:nvCxnSpPr>
        <p:spPr>
          <a:xfrm>
            <a:off x="3642352" y="5961184"/>
            <a:ext cx="24804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938979" y="1094641"/>
            <a:ext cx="7420719" cy="4807927"/>
            <a:chOff x="352825" y="1516671"/>
            <a:chExt cx="7420719" cy="4807927"/>
          </a:xfrm>
        </p:grpSpPr>
        <p:pic>
          <p:nvPicPr>
            <p:cNvPr id="3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5" y="1516671"/>
              <a:ext cx="7420719" cy="48079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66373" y="3877139"/>
              <a:ext cx="309789" cy="277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1"/>
              <p:cNvSpPr txBox="1"/>
              <p:nvPr/>
            </p:nvSpPr>
            <p:spPr>
              <a:xfrm>
                <a:off x="8282354" y="3035544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54" y="3035544"/>
                <a:ext cx="4248149" cy="331629"/>
              </a:xfrm>
              <a:prstGeom prst="rect">
                <a:avLst/>
              </a:prstGeom>
              <a:blipFill>
                <a:blip r:embed="rId3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/>
              <p:cNvSpPr txBox="1"/>
              <p:nvPr/>
            </p:nvSpPr>
            <p:spPr>
              <a:xfrm>
                <a:off x="8282354" y="3498605"/>
                <a:ext cx="4248149" cy="33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54" y="3498605"/>
                <a:ext cx="4248149" cy="331629"/>
              </a:xfrm>
              <a:prstGeom prst="rect">
                <a:avLst/>
              </a:prstGeom>
              <a:blipFill>
                <a:blip r:embed="rId4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0"/>
          <p:cNvCxnSpPr/>
          <p:nvPr/>
        </p:nvCxnSpPr>
        <p:spPr>
          <a:xfrm flipH="1">
            <a:off x="3923714" y="5902568"/>
            <a:ext cx="2725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1570" y="0"/>
            <a:ext cx="87336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</a:t>
            </a:r>
            <a:r>
              <a:rPr lang="fr-FR" sz="4000" b="1" dirty="0" err="1" smtClean="0">
                <a:solidFill>
                  <a:srgbClr val="0070C0"/>
                </a:solidFill>
              </a:rPr>
              <a:t>Pourbaix</a:t>
            </a:r>
            <a:r>
              <a:rPr lang="fr-FR" sz="4000" b="1" dirty="0" smtClean="0">
                <a:solidFill>
                  <a:srgbClr val="0070C0"/>
                </a:solidFill>
              </a:rPr>
              <a:t> Winkler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648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21</cp:revision>
  <dcterms:created xsi:type="dcterms:W3CDTF">2020-06-18T13:45:13Z</dcterms:created>
  <dcterms:modified xsi:type="dcterms:W3CDTF">2020-06-18T17:50:56Z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2020-06-18T13:46:09.9224920Z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56cd7380-ec5a-4257-b17d-834d9837c73d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