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LC7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Cinétique et catalyse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de catalyse homogène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274276" y="1657037"/>
                <a:ext cx="17428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6" y="1657037"/>
                <a:ext cx="1742849" cy="369332"/>
              </a:xfrm>
              <a:prstGeom prst="rect">
                <a:avLst/>
              </a:prstGeom>
              <a:blipFill>
                <a:blip r:embed="rId2"/>
                <a:stretch>
                  <a:fillRect l="-3497" r="-384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2359555" y="3089031"/>
                <a:ext cx="1500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55" y="3089031"/>
                <a:ext cx="1500795" cy="369332"/>
              </a:xfrm>
              <a:prstGeom prst="rect">
                <a:avLst/>
              </a:prstGeom>
              <a:blipFill>
                <a:blip r:embed="rId3"/>
                <a:stretch>
                  <a:fillRect l="-4065" r="-203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314090" y="1657037"/>
                <a:ext cx="371710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90" y="1657037"/>
                <a:ext cx="3717108" cy="646331"/>
              </a:xfrm>
              <a:prstGeom prst="rect">
                <a:avLst/>
              </a:prstGeom>
              <a:blipFill>
                <a:blip r:embed="rId4"/>
                <a:stretch>
                  <a:fillRect l="-1642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4512767" y="3089031"/>
                <a:ext cx="331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767" y="3089031"/>
                <a:ext cx="3319755" cy="369332"/>
              </a:xfrm>
              <a:prstGeom prst="rect">
                <a:avLst/>
              </a:prstGeom>
              <a:blipFill>
                <a:blip r:embed="rId5"/>
                <a:stretch>
                  <a:fillRect l="-1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ccolade fermante 7"/>
          <p:cNvSpPr/>
          <p:nvPr/>
        </p:nvSpPr>
        <p:spPr>
          <a:xfrm>
            <a:off x="8141039" y="1657037"/>
            <a:ext cx="374247" cy="180132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6318737" y="5065754"/>
                <a:ext cx="5779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37" y="5065754"/>
                <a:ext cx="577947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316523" y="3868615"/>
            <a:ext cx="1119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27538" y="5163799"/>
            <a:ext cx="1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RAPIDE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1922585" y="4151693"/>
                <a:ext cx="17428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85" y="4151693"/>
                <a:ext cx="1742849" cy="369332"/>
              </a:xfrm>
              <a:prstGeom prst="rect">
                <a:avLst/>
              </a:prstGeom>
              <a:blipFill>
                <a:blip r:embed="rId7"/>
                <a:stretch>
                  <a:fillRect l="-3497" r="-384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2043611" y="6017441"/>
                <a:ext cx="1500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611" y="6017441"/>
                <a:ext cx="1500795" cy="369332"/>
              </a:xfrm>
              <a:prstGeom prst="rect">
                <a:avLst/>
              </a:prstGeom>
              <a:blipFill>
                <a:blip r:embed="rId8"/>
                <a:stretch>
                  <a:fillRect l="-4065" r="-203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1922585" y="5115943"/>
                <a:ext cx="171726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𝑭𝒆</m:t>
                          </m:r>
                        </m:e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sSup>
                        <m:sSup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𝑭𝒆</m:t>
                          </m:r>
                        </m:e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85" y="5115943"/>
                <a:ext cx="1717265" cy="377667"/>
              </a:xfrm>
              <a:prstGeom prst="rect">
                <a:avLst/>
              </a:prstGeom>
              <a:blipFill>
                <a:blip r:embed="rId9"/>
                <a:stretch>
                  <a:fillRect l="-3546" t="-1613" r="-106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5779474" y="4120108"/>
            <a:ext cx="386864" cy="423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779474" y="5065754"/>
            <a:ext cx="386864" cy="423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8777527" y="2525434"/>
                <a:ext cx="38694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27" y="2525434"/>
                <a:ext cx="386947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6318738" y="4304093"/>
                <a:ext cx="57794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fr-F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38" y="4304093"/>
                <a:ext cx="577947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èche courbée vers la droite 25"/>
          <p:cNvSpPr/>
          <p:nvPr/>
        </p:nvSpPr>
        <p:spPr>
          <a:xfrm>
            <a:off x="5053378" y="4244026"/>
            <a:ext cx="573696" cy="1121114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355431" y="4616807"/>
                <a:ext cx="159402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𝑭𝒆</m:t>
                        </m:r>
                      </m:e>
                      <m:sup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régénéré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31" y="4616807"/>
                <a:ext cx="1594026" cy="375552"/>
              </a:xfrm>
              <a:prstGeom prst="rect">
                <a:avLst/>
              </a:prstGeom>
              <a:blipFill>
                <a:blip r:embed="rId12"/>
                <a:stretch>
                  <a:fillRect t="-6452" r="-343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7273737" y="5956538"/>
                <a:ext cx="38694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37" y="5956538"/>
                <a:ext cx="386947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198334" y="5956538"/>
            <a:ext cx="22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Même équation bilan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Comparaison entre les différents types de catalyses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87858"/>
              </p:ext>
            </p:extLst>
          </p:nvPr>
        </p:nvGraphicFramePr>
        <p:xfrm>
          <a:off x="1891323" y="1024466"/>
          <a:ext cx="8659446" cy="46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392">
                  <a:extLst>
                    <a:ext uri="{9D8B030D-6E8A-4147-A177-3AD203B41FA5}">
                      <a16:colId xmlns:a16="http://schemas.microsoft.com/office/drawing/2014/main" val="2811985801"/>
                    </a:ext>
                  </a:extLst>
                </a:gridCol>
                <a:gridCol w="2015392">
                  <a:extLst>
                    <a:ext uri="{9D8B030D-6E8A-4147-A177-3AD203B41FA5}">
                      <a16:colId xmlns:a16="http://schemas.microsoft.com/office/drawing/2014/main" val="2205479952"/>
                    </a:ext>
                  </a:extLst>
                </a:gridCol>
                <a:gridCol w="2015392">
                  <a:extLst>
                    <a:ext uri="{9D8B030D-6E8A-4147-A177-3AD203B41FA5}">
                      <a16:colId xmlns:a16="http://schemas.microsoft.com/office/drawing/2014/main" val="989560343"/>
                    </a:ext>
                  </a:extLst>
                </a:gridCol>
                <a:gridCol w="2613270">
                  <a:extLst>
                    <a:ext uri="{9D8B030D-6E8A-4147-A177-3AD203B41FA5}">
                      <a16:colId xmlns:a16="http://schemas.microsoft.com/office/drawing/2014/main" val="3503932967"/>
                    </a:ext>
                  </a:extLst>
                </a:gridCol>
              </a:tblGrid>
              <a:tr h="956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Homogène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Hétérogène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Enzymatique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3605"/>
                  </a:ext>
                </a:extLst>
              </a:tr>
              <a:tr h="1831188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Avantages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Toutes</a:t>
                      </a:r>
                      <a:r>
                        <a:rPr lang="fr-FR" baseline="0" dirty="0" smtClean="0"/>
                        <a:t> les molécules de catalyseur sont disponibles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Facilement recyclable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Moins de déchets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Température ambiante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Biosourcé</a:t>
                      </a: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Biodégradable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38980"/>
                  </a:ext>
                </a:extLst>
              </a:tr>
              <a:tr h="1831188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Inconvénients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Difficilement</a:t>
                      </a:r>
                      <a:r>
                        <a:rPr lang="fr-FR" baseline="0" dirty="0" smtClean="0"/>
                        <a:t> recyclable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Seule la surface du catalyseur est disponible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Catalyseur spécifique à une réaction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9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428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10302</TotalTime>
  <Words>336</Words>
  <Application>Microsoft Office PowerPoint</Application>
  <PresentationFormat>Grand écran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77</cp:revision>
  <dcterms:created xsi:type="dcterms:W3CDTF">2020-03-23T08:37:13Z</dcterms:created>
  <dcterms:modified xsi:type="dcterms:W3CDTF">2020-04-16T17:21:35Z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