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10F"/>
    <a:srgbClr val="0000FF"/>
    <a:srgbClr val="DF6800"/>
    <a:srgbClr val="FAB406"/>
    <a:srgbClr val="B9DADF"/>
    <a:srgbClr val="B517CF"/>
    <a:srgbClr val="0000CC"/>
    <a:srgbClr val="245633"/>
    <a:srgbClr val="00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LC8 : Caractérisations par spectroscopie en synthèse organique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Table de données IR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3" y="1179967"/>
            <a:ext cx="11661549" cy="49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201737" y="790575"/>
            <a:ext cx="9440863" cy="5650273"/>
            <a:chOff x="1163637" y="752475"/>
            <a:chExt cx="9440863" cy="565027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637" y="752475"/>
              <a:ext cx="9440863" cy="56502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82700" y="1104900"/>
              <a:ext cx="5638800" cy="67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IR du paracétamol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5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11" y="2059965"/>
            <a:ext cx="10816737" cy="32896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Comparaison de deux spectres IR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5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9" y="1375263"/>
            <a:ext cx="11278700" cy="42326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Comparaison de deux spectres RMN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4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Déplacement chimique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9" y="1186962"/>
            <a:ext cx="11193637" cy="46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0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3" y="1392481"/>
            <a:ext cx="10349646" cy="43129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Table de déplacements chimiques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2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5775" y="47625"/>
            <a:ext cx="13163550" cy="67627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RMN du paracétamol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4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2" y="1099771"/>
            <a:ext cx="10511944" cy="499622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RMN du paracétamol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4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8" y="644769"/>
            <a:ext cx="11797744" cy="58732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RMN du paracétamol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2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652462"/>
            <a:ext cx="7277100" cy="55530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RMN de l’éthanol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7" y="2129204"/>
            <a:ext cx="10846411" cy="421939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de l’indigo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l="2198" t="30356" r="74406" b="51542"/>
          <a:stretch/>
        </p:blipFill>
        <p:spPr bwMode="auto">
          <a:xfrm>
            <a:off x="902677" y="817393"/>
            <a:ext cx="1301262" cy="1184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/>
          <a:srcRect l="29388" t="34737" r="60705" b="54331"/>
          <a:stretch/>
        </p:blipFill>
        <p:spPr bwMode="auto">
          <a:xfrm>
            <a:off x="3200400" y="1110469"/>
            <a:ext cx="550986" cy="715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3"/>
          <a:srcRect l="41102" t="36734" r="48570" b="56456"/>
          <a:stretch/>
        </p:blipFill>
        <p:spPr bwMode="auto">
          <a:xfrm>
            <a:off x="4747847" y="1245284"/>
            <a:ext cx="574431" cy="4454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6086042" y="773139"/>
            <a:ext cx="1934308" cy="1356065"/>
            <a:chOff x="6086042" y="773139"/>
            <a:chExt cx="1934308" cy="1356065"/>
          </a:xfrm>
        </p:grpSpPr>
        <p:pic>
          <p:nvPicPr>
            <p:cNvPr id="8" name="Image 7"/>
            <p:cNvPicPr/>
            <p:nvPr/>
          </p:nvPicPr>
          <p:blipFill rotWithShape="1">
            <a:blip r:embed="rId3"/>
            <a:srcRect l="21289" t="47701" r="43932" b="32943"/>
            <a:stretch/>
          </p:blipFill>
          <p:spPr bwMode="auto">
            <a:xfrm>
              <a:off x="6086042" y="863112"/>
              <a:ext cx="1934308" cy="12660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654886" y="773139"/>
              <a:ext cx="365464" cy="422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 10"/>
          <p:cNvPicPr/>
          <p:nvPr/>
        </p:nvPicPr>
        <p:blipFill rotWithShape="1">
          <a:blip r:embed="rId3"/>
          <a:srcRect l="71340" t="55186" r="17489" b="40871"/>
          <a:stretch/>
        </p:blipFill>
        <p:spPr bwMode="auto">
          <a:xfrm>
            <a:off x="10935348" y="1368233"/>
            <a:ext cx="621324" cy="257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9023806" y="1028408"/>
            <a:ext cx="694626" cy="738554"/>
            <a:chOff x="9023806" y="1028408"/>
            <a:chExt cx="694626" cy="738554"/>
          </a:xfrm>
        </p:grpSpPr>
        <p:pic>
          <p:nvPicPr>
            <p:cNvPr id="4" name="Image 3"/>
            <p:cNvPicPr/>
            <p:nvPr/>
          </p:nvPicPr>
          <p:blipFill rotWithShape="1">
            <a:blip r:embed="rId3"/>
            <a:srcRect l="59494" t="50844" r="28016" b="37865"/>
            <a:stretch/>
          </p:blipFill>
          <p:spPr bwMode="auto">
            <a:xfrm>
              <a:off x="9023806" y="1028408"/>
              <a:ext cx="694626" cy="73855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9539620" y="1284981"/>
              <a:ext cx="178812" cy="20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528832" y="132952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32" y="1329524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109594" y="131254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594" y="1312544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597982" y="1329524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82" y="1329524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402784" y="13295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4" y="1329522"/>
                <a:ext cx="226024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10241994" y="132952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994" y="1329521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641844" y="2759612"/>
                <a:ext cx="14703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dirty="0" smtClean="0"/>
                  <a:t>mL</a:t>
                </a:r>
              </a:p>
              <a:p>
                <a:pPr algn="ctr"/>
                <a:r>
                  <a:rPr lang="fr-FR" dirty="0" smtClean="0"/>
                  <a:t>= 0,13 mol</a:t>
                </a:r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44" y="2759612"/>
                <a:ext cx="1470399" cy="553998"/>
              </a:xfrm>
              <a:prstGeom prst="rect">
                <a:avLst/>
              </a:prstGeom>
              <a:blipFill>
                <a:blip r:embed="rId9"/>
                <a:stretch>
                  <a:fillRect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>
            <a:endCxn id="9" idx="2"/>
          </p:cNvCxnSpPr>
          <p:nvPr/>
        </p:nvCxnSpPr>
        <p:spPr>
          <a:xfrm flipH="1">
            <a:off x="7837618" y="752915"/>
            <a:ext cx="565166" cy="442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351523" y="465646"/>
            <a:ext cx="20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précipite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5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RMN du propan-1-ol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749544"/>
            <a:ext cx="72104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4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5053"/>
          <a:stretch/>
        </p:blipFill>
        <p:spPr>
          <a:xfrm>
            <a:off x="77340" y="1213337"/>
            <a:ext cx="7666892" cy="520065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Spectre de l’indigo commercial, </a:t>
            </a:r>
            <a:r>
              <a:rPr lang="fr-FR" sz="4000" b="1" u="sng" dirty="0" smtClean="0">
                <a:solidFill>
                  <a:srgbClr val="0070C0"/>
                </a:solidFill>
              </a:rPr>
              <a:t>identification</a:t>
            </a:r>
            <a:endParaRPr lang="en-US" sz="4000" b="1" u="sng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21155" y="1269358"/>
            <a:ext cx="269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DF6800"/>
                </a:solidFill>
              </a:rPr>
              <a:t>Absorption à 610 nm : jaune-orangée</a:t>
            </a:r>
            <a:endParaRPr lang="en-US" b="1" dirty="0">
              <a:solidFill>
                <a:srgbClr val="DF6800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7588005" y="1359878"/>
            <a:ext cx="3944689" cy="2322107"/>
            <a:chOff x="4270375" y="4365840"/>
            <a:chExt cx="4154437" cy="2445578"/>
          </a:xfrm>
        </p:grpSpPr>
        <p:pic>
          <p:nvPicPr>
            <p:cNvPr id="2052" name="Picture 4" descr="Les limites du spectre visible [Lumière et couleurs - L'essentiel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5" y="5250790"/>
              <a:ext cx="4154437" cy="1083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/>
            <p:cNvCxnSpPr/>
            <p:nvPr/>
          </p:nvCxnSpPr>
          <p:spPr>
            <a:xfrm>
              <a:off x="7010400" y="4365840"/>
              <a:ext cx="0" cy="2445578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Production des images, Première - Synthèse de couleu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09" y="3473098"/>
            <a:ext cx="2817083" cy="291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8477126" y="5991255"/>
            <a:ext cx="269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00FF"/>
                </a:solidFill>
              </a:rPr>
              <a:t>Solution de couleur complémentaire : indigo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10972800" y="5422900"/>
            <a:ext cx="413324" cy="891521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Effet de la conjugaison des doubles liaisons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3189704" y="1111512"/>
            <a:ext cx="2994061" cy="2099015"/>
            <a:chOff x="6086042" y="773139"/>
            <a:chExt cx="1934308" cy="1356065"/>
          </a:xfrm>
        </p:grpSpPr>
        <p:pic>
          <p:nvPicPr>
            <p:cNvPr id="30" name="Image 29"/>
            <p:cNvPicPr/>
            <p:nvPr/>
          </p:nvPicPr>
          <p:blipFill rotWithShape="1">
            <a:blip r:embed="rId2"/>
            <a:srcRect l="21289" t="47701" r="43932" b="32943"/>
            <a:stretch/>
          </p:blipFill>
          <p:spPr bwMode="auto">
            <a:xfrm>
              <a:off x="6086042" y="863112"/>
              <a:ext cx="1934308" cy="12660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7654886" y="773139"/>
              <a:ext cx="365464" cy="422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Fichier:Beta-carotene.png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260680"/>
            <a:ext cx="7981496" cy="21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éta-carotè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1" y="3487161"/>
            <a:ext cx="3370839" cy="33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digo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81" y="1111512"/>
            <a:ext cx="3516432" cy="263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64537" y="1070309"/>
            <a:ext cx="217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Indigo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1130037" y="3999070"/>
                <a:ext cx="217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800" b="1" dirty="0" smtClean="0"/>
                  <a:t>-</a:t>
                </a:r>
                <a:r>
                  <a:rPr lang="en-US" sz="2800" b="1" dirty="0" err="1" smtClean="0"/>
                  <a:t>carotène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37" y="3999070"/>
                <a:ext cx="2175782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Un exemple de spectre IR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361622"/>
            <a:ext cx="59912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2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Reconnaissance de groupes caractéristiques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69"/>
            <a:ext cx="12144375" cy="496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2187" y="2191662"/>
            <a:ext cx="2375127" cy="210457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49958" y="2169893"/>
            <a:ext cx="2375127" cy="234405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47086" y="5915927"/>
                <a:ext cx="5355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fr-FR" sz="2400" b="1" dirty="0" smtClean="0"/>
                  <a:t> </a:t>
                </a:r>
                <a:r>
                  <a:rPr lang="fr-FR" sz="2400" dirty="0" smtClean="0"/>
                  <a:t>: bande autour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3000 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86" y="5915927"/>
                <a:ext cx="535577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94500" y="5546594"/>
                <a:ext cx="4868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fr-FR" sz="2400" b="1" dirty="0" smtClean="0"/>
                  <a:t> </a:t>
                </a:r>
                <a:endParaRPr lang="fr-FR" sz="2400" dirty="0"/>
              </a:p>
              <a:p>
                <a:pPr algn="ctr"/>
                <a:r>
                  <a:rPr lang="fr-FR" sz="2400" dirty="0" smtClean="0"/>
                  <a:t>Intense et large bande autour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3200−3400 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0" y="5546594"/>
                <a:ext cx="4868771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6883400" y="2349499"/>
            <a:ext cx="673100" cy="2311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Reconnaissance de groupes caractéristiques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908731"/>
            <a:ext cx="12230100" cy="492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3159" y="2264234"/>
            <a:ext cx="2375127" cy="210457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80587" y="2358576"/>
            <a:ext cx="2375127" cy="222793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fr-FR" sz="2400" b="1" dirty="0" smtClean="0"/>
                  <a:t> </a:t>
                </a:r>
                <a:endParaRPr lang="fr-FR" sz="2400" dirty="0"/>
              </a:p>
              <a:p>
                <a:pPr algn="ctr"/>
                <a:r>
                  <a:rPr lang="fr-FR" sz="2400" dirty="0" smtClean="0"/>
                  <a:t>Intense et fine bande autour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1600−1700 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9400495" y="2275113"/>
            <a:ext cx="176213" cy="2311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Reconnaissance de groupes caractéristiques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784680"/>
            <a:ext cx="11820525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8302" y="2336806"/>
            <a:ext cx="2375127" cy="210457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44303" y="2286007"/>
            <a:ext cx="2375127" cy="222793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fr-FR" sz="2400" b="1" dirty="0" smtClean="0"/>
                  <a:t> </a:t>
                </a:r>
                <a:endParaRPr lang="fr-FR" sz="2400" dirty="0"/>
              </a:p>
              <a:p>
                <a:pPr algn="ctr"/>
                <a:r>
                  <a:rPr lang="fr-FR" sz="2400" dirty="0" smtClean="0"/>
                  <a:t>Intense et fine bande autour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1650−1750 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9131300" y="2336807"/>
            <a:ext cx="341994" cy="2516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Reconnaissance de groupes caractéristiques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913494"/>
            <a:ext cx="12125325" cy="4914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2189" y="2351321"/>
            <a:ext cx="2375127" cy="210457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96451" y="2286010"/>
            <a:ext cx="2375127" cy="222793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fr-FR" sz="2400" b="1" dirty="0" smtClean="0"/>
                  <a:t> </a:t>
                </a:r>
                <a:endParaRPr lang="fr-FR" sz="2400" dirty="0"/>
              </a:p>
              <a:p>
                <a:pPr algn="ctr"/>
                <a:r>
                  <a:rPr lang="fr-FR" sz="2400" dirty="0" smtClean="0"/>
                  <a:t>Moyenne et fine bande autour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3100−3500 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0" y="5606871"/>
                <a:ext cx="485607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188200" y="2692400"/>
            <a:ext cx="381000" cy="800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5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11943</TotalTime>
  <Words>207</Words>
  <Application>Microsoft Office PowerPoint</Application>
  <PresentationFormat>Grand écran</PresentationFormat>
  <Paragraphs>41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171</cp:revision>
  <dcterms:created xsi:type="dcterms:W3CDTF">2020-03-23T08:37:13Z</dcterms:created>
  <dcterms:modified xsi:type="dcterms:W3CDTF">2020-06-19T08:27:13Z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