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ADF"/>
    <a:srgbClr val="B517CF"/>
    <a:srgbClr val="0000CC"/>
    <a:srgbClr val="245633"/>
    <a:srgbClr val="0000FF"/>
    <a:srgbClr val="00FFFF"/>
    <a:srgbClr val="33CCFF"/>
    <a:srgbClr val="6DACF9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21324" y="2801815"/>
            <a:ext cx="11277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LC9 : Du macroscopique au </a:t>
            </a:r>
            <a:r>
              <a:rPr lang="fr-FR" sz="4000" b="1" smtClean="0">
                <a:solidFill>
                  <a:srgbClr val="0070C0"/>
                </a:solidFill>
              </a:rPr>
              <a:t>microscopique dans les synthèses organiques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Sites accepteurs et donneurs de quelques molécules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1" name="Imag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824306" y="3997569"/>
            <a:ext cx="10684942" cy="2567354"/>
          </a:xfrm>
          <a:prstGeom prst="rect">
            <a:avLst/>
          </a:prstGeom>
        </p:spPr>
      </p:pic>
      <p:pic>
        <p:nvPicPr>
          <p:cNvPr id="76" name="Image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054542" y="1141583"/>
            <a:ext cx="2901315" cy="1972310"/>
          </a:xfrm>
          <a:prstGeom prst="rect">
            <a:avLst/>
          </a:prstGeom>
        </p:spPr>
      </p:pic>
      <p:cxnSp>
        <p:nvCxnSpPr>
          <p:cNvPr id="75" name="Connecteur droit 74"/>
          <p:cNvCxnSpPr/>
          <p:nvPr/>
        </p:nvCxnSpPr>
        <p:spPr>
          <a:xfrm>
            <a:off x="668149" y="3446584"/>
            <a:ext cx="10269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132837" y="3535904"/>
            <a:ext cx="586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00B050"/>
                </a:solidFill>
              </a:rPr>
              <a:t>Réaction de substitution vue précédemment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30787" y="2608268"/>
            <a:ext cx="216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Sites accepteurs (</a:t>
            </a:r>
            <a:r>
              <a:rPr lang="fr-FR" b="1" dirty="0">
                <a:solidFill>
                  <a:srgbClr val="0070C0"/>
                </a:solidFill>
              </a:rPr>
              <a:t>SA</a:t>
            </a:r>
            <a:r>
              <a:rPr lang="fr-FR" b="1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1793631" y="2356338"/>
            <a:ext cx="3376245" cy="87319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719547" y="1125444"/>
            <a:ext cx="1861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Site donneur (</a:t>
            </a:r>
            <a:r>
              <a:rPr lang="fr-FR" b="1" dirty="0">
                <a:solidFill>
                  <a:srgbClr val="FF0000"/>
                </a:solidFill>
              </a:rPr>
              <a:t>SD</a:t>
            </a:r>
            <a:r>
              <a:rPr lang="fr-FR" b="1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2579077" y="968550"/>
            <a:ext cx="1828800" cy="9719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eur droit 81"/>
          <p:cNvCxnSpPr/>
          <p:nvPr/>
        </p:nvCxnSpPr>
        <p:spPr>
          <a:xfrm>
            <a:off x="2579077" y="5392615"/>
            <a:ext cx="375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2579077" y="4876800"/>
            <a:ext cx="375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9226061" y="5392615"/>
            <a:ext cx="375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9226061" y="4970585"/>
            <a:ext cx="375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rot="5400000">
            <a:off x="9507415" y="5158154"/>
            <a:ext cx="375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9083040" y="5188952"/>
            <a:ext cx="79296" cy="0"/>
          </a:xfrm>
          <a:prstGeom prst="straightConnector1">
            <a:avLst/>
          </a:prstGeom>
          <a:ln w="571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>
            <a:off x="2523744" y="5118145"/>
            <a:ext cx="1790" cy="0"/>
          </a:xfrm>
          <a:prstGeom prst="straightConnector1">
            <a:avLst/>
          </a:prstGeom>
          <a:ln w="571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8692896" y="5188952"/>
            <a:ext cx="166382" cy="0"/>
          </a:xfrm>
          <a:prstGeom prst="straightConnector1">
            <a:avLst/>
          </a:prstGeom>
          <a:ln w="571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2766646" y="4459234"/>
                <a:ext cx="428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46" y="4459234"/>
                <a:ext cx="428386" cy="369332"/>
              </a:xfrm>
              <a:prstGeom prst="rect">
                <a:avLst/>
              </a:prstGeom>
              <a:blipFill>
                <a:blip r:embed="rId4"/>
                <a:stretch>
                  <a:fillRect l="-1714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1793631" y="5096580"/>
                <a:ext cx="4231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31" y="5096580"/>
                <a:ext cx="423129" cy="369332"/>
              </a:xfrm>
              <a:prstGeom prst="rect">
                <a:avLst/>
              </a:prstGeom>
              <a:blipFill>
                <a:blip r:embed="rId5"/>
                <a:stretch>
                  <a:fillRect l="-17143" r="-571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>
            <a:off x="2579077" y="5379074"/>
            <a:ext cx="430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70C0"/>
                </a:solidFill>
              </a:rPr>
              <a:t>SA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587701" y="5356566"/>
            <a:ext cx="430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70C0"/>
                </a:solidFill>
              </a:rPr>
              <a:t>SA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9264673" y="5356566"/>
            <a:ext cx="430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9266598" y="4492402"/>
                <a:ext cx="428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598" y="4492402"/>
                <a:ext cx="428386" cy="369332"/>
              </a:xfrm>
              <a:prstGeom prst="rect">
                <a:avLst/>
              </a:prstGeom>
              <a:blipFill>
                <a:blip r:embed="rId6"/>
                <a:stretch>
                  <a:fillRect l="-1714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8077465" y="4760637"/>
                <a:ext cx="4231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465" y="4760637"/>
                <a:ext cx="423129" cy="369332"/>
              </a:xfrm>
              <a:prstGeom prst="rect">
                <a:avLst/>
              </a:prstGeom>
              <a:blipFill>
                <a:blip r:embed="rId7"/>
                <a:stretch>
                  <a:fillRect l="-17391" r="-724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/>
          <p:cNvSpPr/>
          <p:nvPr/>
        </p:nvSpPr>
        <p:spPr>
          <a:xfrm>
            <a:off x="4023599" y="5379074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SD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909249" y="4677068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SD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8008162" y="5281246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178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9037</TotalTime>
  <Words>58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146</cp:revision>
  <dcterms:created xsi:type="dcterms:W3CDTF">2020-03-23T08:37:13Z</dcterms:created>
  <dcterms:modified xsi:type="dcterms:W3CDTF">2020-06-19T07:14:56Z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