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346" r:id="rId2"/>
    <p:sldId id="503" r:id="rId3"/>
    <p:sldId id="512" r:id="rId4"/>
    <p:sldId id="513" r:id="rId5"/>
    <p:sldId id="515" r:id="rId6"/>
    <p:sldId id="518" r:id="rId7"/>
    <p:sldId id="516" r:id="rId8"/>
    <p:sldId id="507" r:id="rId9"/>
    <p:sldId id="504" r:id="rId10"/>
    <p:sldId id="517" r:id="rId11"/>
    <p:sldId id="51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120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09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65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33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46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71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01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2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7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24.09.2023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0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PLAN WYKŁADU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Szablon opisu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790F9C-C2B2-BA67-5653-DDF62DB4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02" y="836710"/>
            <a:ext cx="4258111" cy="602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1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Skala ocen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765EC84-7C30-9251-43A1-F3F88DAD2F45}"/>
              </a:ext>
            </a:extLst>
          </p:cNvPr>
          <p:cNvSpPr txBox="1"/>
          <p:nvPr/>
        </p:nvSpPr>
        <p:spPr>
          <a:xfrm>
            <a:off x="971600" y="1124744"/>
            <a:ext cx="81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>
                <a:solidFill>
                  <a:schemeClr val="bg1"/>
                </a:solidFill>
              </a:rPr>
              <a:t>Orientacyjna skala ocen: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3,0 – 3,5: Moduł 1, Moduł 2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4,0 – 4,5: +Moduł 3, +Moduł 4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5,0: +Moduł 5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5B56367-4566-4423-28F4-B83CBB9B3B65}"/>
              </a:ext>
            </a:extLst>
          </p:cNvPr>
          <p:cNvSpPr txBox="1"/>
          <p:nvPr/>
        </p:nvSpPr>
        <p:spPr>
          <a:xfrm>
            <a:off x="971600" y="3847356"/>
            <a:ext cx="8172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 err="1">
                <a:solidFill>
                  <a:schemeClr val="bg1"/>
                </a:solidFill>
              </a:rPr>
              <a:t>Treminy</a:t>
            </a:r>
            <a:r>
              <a:rPr lang="pl-PL" sz="24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Opis: </a:t>
            </a:r>
            <a:r>
              <a:rPr lang="pl-PL" sz="2400" u="sng" dirty="0">
                <a:solidFill>
                  <a:schemeClr val="bg1"/>
                </a:solidFill>
              </a:rPr>
              <a:t>05.01.2024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Projekt: </a:t>
            </a:r>
            <a:r>
              <a:rPr lang="pl-PL" sz="2400" u="sng" dirty="0">
                <a:solidFill>
                  <a:schemeClr val="bg1"/>
                </a:solidFill>
              </a:rPr>
              <a:t>26.01.2024</a:t>
            </a:r>
          </a:p>
        </p:txBody>
      </p:sp>
    </p:spTree>
    <p:extLst>
      <p:ext uri="{BB962C8B-B14F-4D97-AF65-F5344CB8AC3E}">
        <p14:creationId xmlns:p14="http://schemas.microsoft.com/office/powerpoint/2010/main" val="367095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45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”Android Programming, The Big Nerd Ranch Guide” 3rd ed. </a:t>
            </a:r>
            <a:r>
              <a:rPr lang="pl-PL" sz="2400" dirty="0" err="1">
                <a:solidFill>
                  <a:schemeClr val="bg1"/>
                </a:solidFill>
              </a:rPr>
              <a:t>B.Phillips</a:t>
            </a:r>
            <a:r>
              <a:rPr lang="pl-PL" sz="2400" dirty="0">
                <a:solidFill>
                  <a:schemeClr val="bg1"/>
                </a:solidFill>
              </a:rPr>
              <a:t>, Ch. Stewart, K. </a:t>
            </a:r>
            <a:r>
              <a:rPr lang="pl-PL" sz="2400" dirty="0" err="1">
                <a:solidFill>
                  <a:schemeClr val="bg1"/>
                </a:solidFill>
              </a:rPr>
              <a:t>Marsicano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0 – Wstęp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Android Studio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Struktura Projektu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1 – Podstawy Tworzenia Aplikacji 1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Fundamenty Aplikacji 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Opartej O „Widoki”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Layoutu W Oparciu O Pliki XML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Mechanizm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Intent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Aktywności i Fragmenty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Nawigacja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Jetpack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Navigation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List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RecyclerView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ViewPager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effectLst/>
                <a:latin typeface="Verdana, Verdana"/>
                <a:ea typeface="OpenSymbol"/>
                <a:cs typeface="OpenSymbol"/>
              </a:rPr>
              <a:t>Moduł 2 – Podstawy Tworzenia Aplikacji 2 (Kotlin)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Fundamenty Aplikacji Opartej O „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Komponenety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Podstawy Biblioteki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Jetpack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Compose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Rekompozycja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Funkcje @Composable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Nawigacja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Compose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Navigation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List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LazyColumn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Column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LazyRow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Row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Stan W Aplikacji</a:t>
            </a:r>
          </a:p>
        </p:txBody>
      </p:sp>
    </p:spTree>
    <p:extLst>
      <p:ext uri="{BB962C8B-B14F-4D97-AF65-F5344CB8AC3E}">
        <p14:creationId xmlns:p14="http://schemas.microsoft.com/office/powerpoint/2010/main" val="117371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3 – Architektura Aplikacji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Wstęp do wzorca MVVM – Model-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-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ViewModel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Strumienie Danych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LiveData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StateFlow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SharedFlow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Stan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ComposeState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Wzorzec Repozytorium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Lokalne Przechowywanie Danych 1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SharedPreferences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DataStore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Lokalne Przechowywanie Danych 2 – Baza Danych ROOM</a:t>
            </a:r>
          </a:p>
          <a:p>
            <a:pPr lvl="1">
              <a:spcAft>
                <a:spcPts val="600"/>
              </a:spcAft>
              <a:tabLst>
                <a:tab pos="-365760" algn="l"/>
              </a:tabLst>
            </a:pP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4 – Praca Z Zewnętrznymi Źródłami Danych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Pobieranie Danych Z Zewnętrznych Serwisów – Biblioteka Retrofit2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Format JSON, Konwertery GSON,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Moshi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Jackson …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Wzorzec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ResourceBound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Paginacja W Aplikacji – Biblioteka Paging3</a:t>
            </a:r>
          </a:p>
          <a:p>
            <a:pPr lvl="1">
              <a:spcAft>
                <a:spcPts val="600"/>
              </a:spcAft>
              <a:tabLst>
                <a:tab pos="-365760" algn="l"/>
              </a:tabLst>
            </a:pP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effectLst/>
                <a:latin typeface="Verdana, Verdana"/>
                <a:ea typeface="OpenSymbol"/>
                <a:cs typeface="OpenSymbol"/>
              </a:rPr>
              <a:t>Modu</a:t>
            </a: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ł 5 – Wstrzykiwanie Zależności (Kotlin, Java)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Podstawy Wstrzykiwania Zależności – Biblioteka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Dagger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Wstrzykiwani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e Zależności Z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Bliblioteką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Hilt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6752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Tworzenie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CA37C19-49A5-EC0F-2F5E-5F597C863035}"/>
              </a:ext>
            </a:extLst>
          </p:cNvPr>
          <p:cNvSpPr txBox="1"/>
          <p:nvPr/>
        </p:nvSpPr>
        <p:spPr>
          <a:xfrm>
            <a:off x="1028784" y="840432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Kotlin, Java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1F78ED5-8011-FF7F-DCF1-2106CCDD5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86" y="1654166"/>
            <a:ext cx="8065418" cy="349613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CE55CB1-9041-FFC6-3551-D82A64BDD8A2}"/>
              </a:ext>
            </a:extLst>
          </p:cNvPr>
          <p:cNvSpPr txBox="1"/>
          <p:nvPr/>
        </p:nvSpPr>
        <p:spPr>
          <a:xfrm>
            <a:off x="6156176" y="840432"/>
            <a:ext cx="1782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Kotlin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99F92BB-FA13-458D-BD37-87C7E4499E1C}"/>
              </a:ext>
            </a:extLst>
          </p:cNvPr>
          <p:cNvSpPr txBox="1"/>
          <p:nvPr/>
        </p:nvSpPr>
        <p:spPr>
          <a:xfrm>
            <a:off x="1041384" y="5194598"/>
            <a:ext cx="240001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Xml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RecyclerView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ViewHolder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Fragmenty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Jetpack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b="1" dirty="0" err="1">
                <a:solidFill>
                  <a:schemeClr val="bg1"/>
                </a:solidFill>
              </a:rPr>
              <a:t>Navigation</a:t>
            </a:r>
            <a:endParaRPr lang="pl-PL" sz="1600" b="1" dirty="0">
              <a:solidFill>
                <a:schemeClr val="bg1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6A02B69-3C24-0A8E-AC29-E63CEA7BA122}"/>
              </a:ext>
            </a:extLst>
          </p:cNvPr>
          <p:cNvSpPr txBox="1"/>
          <p:nvPr/>
        </p:nvSpPr>
        <p:spPr>
          <a:xfrm>
            <a:off x="6492061" y="5177300"/>
            <a:ext cx="269496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@Composable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LazyColumn</a:t>
            </a:r>
            <a:r>
              <a:rPr lang="pl-PL" sz="1600" b="1" dirty="0">
                <a:solidFill>
                  <a:schemeClr val="bg1"/>
                </a:solidFill>
              </a:rPr>
              <a:t>, </a:t>
            </a:r>
            <a:r>
              <a:rPr lang="pl-PL" sz="1600" b="1" dirty="0" err="1">
                <a:solidFill>
                  <a:schemeClr val="bg1"/>
                </a:solidFill>
              </a:rPr>
              <a:t>LazyRow</a:t>
            </a:r>
            <a:endParaRPr lang="pl-PL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Wsparcie dla </a:t>
            </a:r>
            <a:r>
              <a:rPr lang="pl-PL" sz="1600" b="1" dirty="0" err="1">
                <a:solidFill>
                  <a:schemeClr val="bg1"/>
                </a:solidFill>
              </a:rPr>
              <a:t>Figma</a:t>
            </a:r>
            <a:endParaRPr lang="pl-PL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State</a:t>
            </a:r>
            <a:endParaRPr lang="pl-PL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Compose</a:t>
            </a:r>
            <a:r>
              <a:rPr lang="pl-PL" sz="1600" b="1" dirty="0">
                <a:solidFill>
                  <a:schemeClr val="bg1"/>
                </a:solidFill>
              </a:rPr>
              <a:t> </a:t>
            </a:r>
            <a:r>
              <a:rPr lang="pl-PL" sz="1600" b="1" dirty="0" err="1">
                <a:solidFill>
                  <a:schemeClr val="bg1"/>
                </a:solidFill>
              </a:rPr>
              <a:t>Navigation</a:t>
            </a:r>
            <a:endParaRPr lang="pl-PL" sz="1600" b="1" dirty="0">
              <a:solidFill>
                <a:schemeClr val="bg1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BBBF24A-D780-EFE3-3B15-2D5616660E95}"/>
              </a:ext>
            </a:extLst>
          </p:cNvPr>
          <p:cNvSpPr txBox="1"/>
          <p:nvPr/>
        </p:nvSpPr>
        <p:spPr>
          <a:xfrm>
            <a:off x="4409492" y="5640481"/>
            <a:ext cx="1345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3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Moduł 4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Moduł 5</a:t>
            </a:r>
          </a:p>
        </p:txBody>
      </p:sp>
    </p:spTree>
    <p:extLst>
      <p:ext uri="{BB962C8B-B14F-4D97-AF65-F5344CB8AC3E}">
        <p14:creationId xmlns:p14="http://schemas.microsoft.com/office/powerpoint/2010/main" val="10776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Figma.com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A9C39D-5F84-E838-7A2A-71144949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6" y="836712"/>
            <a:ext cx="8250634" cy="5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Tworzenie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80B079-413F-D70E-1C14-B425D1A7E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50" y="954360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monitor, zegar, ekran, trzymający&#10;&#10;Opis wygenerowany automatycznie">
            <a:extLst>
              <a:ext uri="{FF2B5EF4-FFF2-40B4-BE49-F238E27FC236}">
                <a16:creationId xmlns:a16="http://schemas.microsoft.com/office/drawing/2014/main" id="{6E4E64E8-A5E5-4269-83DC-B76CCBEC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2" y="912534"/>
            <a:ext cx="8173938" cy="58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480" y="1124744"/>
            <a:ext cx="8172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Warunkiem zaliczenia wykładu jest </a:t>
            </a:r>
            <a:r>
              <a:rPr lang="pl-PL" sz="2400" u="sng" dirty="0">
                <a:solidFill>
                  <a:schemeClr val="bg1"/>
                </a:solidFill>
              </a:rPr>
              <a:t>przygotowanie opisu </a:t>
            </a:r>
            <a:r>
              <a:rPr lang="pl-PL" sz="2400" dirty="0">
                <a:solidFill>
                  <a:schemeClr val="bg1"/>
                </a:solidFill>
              </a:rPr>
              <a:t>i </a:t>
            </a:r>
            <a:r>
              <a:rPr lang="pl-PL" sz="2400" u="sng" dirty="0">
                <a:solidFill>
                  <a:schemeClr val="bg1"/>
                </a:solidFill>
              </a:rPr>
              <a:t>wykonanie projektu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Projekt wykonywany jest </a:t>
            </a:r>
            <a:r>
              <a:rPr lang="pl-PL" sz="2400" u="sng" dirty="0">
                <a:solidFill>
                  <a:schemeClr val="bg1"/>
                </a:solidFill>
              </a:rPr>
              <a:t>indywidualnie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Małe projekty zawierające </a:t>
            </a:r>
            <a:r>
              <a:rPr lang="pl-PL" sz="2400" u="sng" dirty="0">
                <a:solidFill>
                  <a:schemeClr val="bg1"/>
                </a:solidFill>
              </a:rPr>
              <a:t>funkcjonalności i mechanizmy </a:t>
            </a:r>
            <a:r>
              <a:rPr lang="pl-PL" sz="2400" dirty="0">
                <a:solidFill>
                  <a:schemeClr val="bg1"/>
                </a:solidFill>
              </a:rPr>
              <a:t>przedstawione na zajęciach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Opis powinien zawierać krótkie przedstawienie </a:t>
            </a:r>
            <a:r>
              <a:rPr lang="pl-PL" sz="2400" u="sng" dirty="0">
                <a:solidFill>
                  <a:schemeClr val="bg1"/>
                </a:solidFill>
              </a:rPr>
              <a:t>funkcjonalności aplikacji</a:t>
            </a:r>
            <a:r>
              <a:rPr lang="pl-PL" sz="2400" dirty="0">
                <a:solidFill>
                  <a:schemeClr val="bg1"/>
                </a:solidFill>
              </a:rPr>
              <a:t> i jej </a:t>
            </a:r>
            <a:r>
              <a:rPr lang="pl-PL" sz="2400" u="sng" dirty="0">
                <a:solidFill>
                  <a:schemeClr val="bg1"/>
                </a:solidFill>
              </a:rPr>
              <a:t>założenia</a:t>
            </a:r>
            <a:r>
              <a:rPr lang="pl-PL" sz="2400" dirty="0">
                <a:solidFill>
                  <a:schemeClr val="bg1"/>
                </a:solidFill>
              </a:rPr>
              <a:t> (dostępny szablon)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Ocenie podlegają: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Prawidłowe wykonanie założonych funkcjonalności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Przejrzystość kodu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Odporność na błędy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145</TotalTime>
  <Pages>0</Pages>
  <Words>457</Words>
  <Characters>0</Characters>
  <Application>Microsoft Office PowerPoint</Application>
  <PresentationFormat>Pokaz na ekranie (4:3)</PresentationFormat>
  <Lines>0</Lines>
  <Paragraphs>109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Verdana, 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1046</cp:revision>
  <dcterms:modified xsi:type="dcterms:W3CDTF">2023-09-24T15:55:01Z</dcterms:modified>
  <cp:category/>
</cp:coreProperties>
</file>