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346" r:id="rId2"/>
    <p:sldId id="513" r:id="rId3"/>
    <p:sldId id="514" r:id="rId4"/>
    <p:sldId id="516" r:id="rId5"/>
    <p:sldId id="529" r:id="rId6"/>
    <p:sldId id="518" r:id="rId7"/>
    <p:sldId id="523" r:id="rId8"/>
    <p:sldId id="524" r:id="rId9"/>
    <p:sldId id="525" r:id="rId10"/>
    <p:sldId id="526" r:id="rId11"/>
    <p:sldId id="527" r:id="rId12"/>
    <p:sldId id="52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80" d="100"/>
          <a:sy n="80" d="100"/>
        </p:scale>
        <p:origin x="83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3329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5243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984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733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9064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536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948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7770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6678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7154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510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10</a:t>
            </a:r>
          </a:p>
          <a:p>
            <a:pPr algn="ctr"/>
            <a:r>
              <a:rPr lang="pl-PL" sz="2000" dirty="0">
                <a:solidFill>
                  <a:schemeClr val="bg1"/>
                </a:solidFill>
              </a:rPr>
              <a:t>Lokalne przechowywanie danych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827584" y="3789040"/>
            <a:ext cx="7920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Wzorzec Repozytorium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SharedPreferences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DataStore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3FA95E1-3F89-7DB3-3AE9-BACEEEB5E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776672"/>
            <a:ext cx="7191375" cy="4800600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94C67B6C-CEE1-9FCF-D8DF-E6844BE5BE20}"/>
              </a:ext>
            </a:extLst>
          </p:cNvPr>
          <p:cNvSpPr/>
          <p:nvPr/>
        </p:nvSpPr>
        <p:spPr>
          <a:xfrm>
            <a:off x="4639295" y="2420888"/>
            <a:ext cx="1296144" cy="216024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C082CCB-8F5A-7323-1404-A9FE38A27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5733256"/>
            <a:ext cx="62579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01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DataStore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EB4B39D-0632-FB1A-5044-96EA628A6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0" y="908720"/>
            <a:ext cx="9144000" cy="169095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ADAF05E1-8FF7-FAF8-EB6F-8F84B8D26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2737754"/>
            <a:ext cx="7353300" cy="290512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ECEC9DA8-48B3-DAEB-9127-698BD57786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56517"/>
            <a:ext cx="91154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4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DataStore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38F6760-80EE-D812-02A6-6B8ED5B29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582" y="908720"/>
            <a:ext cx="7515225" cy="9144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7A69F791-FD54-B929-729D-A4DF35A1A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20" y="1965879"/>
            <a:ext cx="5756388" cy="470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3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Wzorzec Repozytorium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83CD01A-FF4B-CC68-3A56-6FB7BED3BE41}"/>
              </a:ext>
            </a:extLst>
          </p:cNvPr>
          <p:cNvSpPr txBox="1"/>
          <p:nvPr/>
        </p:nvSpPr>
        <p:spPr>
          <a:xfrm>
            <a:off x="4644008" y="638222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https://dotnettutorials.net/wp-content/uploads/2018/07/Why-do-we-need-Generic-Repository-Pattern-in-C.png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1C34D16-7E31-AA95-B2FD-80FB8AB40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552" y="2132856"/>
            <a:ext cx="7985448" cy="303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5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Wzorzec Repozytorium</a:t>
            </a:r>
          </a:p>
        </p:txBody>
      </p:sp>
      <p:pic>
        <p:nvPicPr>
          <p:cNvPr id="2050" name="Picture 2" descr="Understanding MVVM Architecture in Android | by Priyank Kumar | The Startup  | Medium">
            <a:extLst>
              <a:ext uri="{FF2B5EF4-FFF2-40B4-BE49-F238E27FC236}">
                <a16:creationId xmlns:a16="http://schemas.microsoft.com/office/drawing/2014/main" id="{A0D94A8F-76C6-D48F-92D4-B6864FF9A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26" y="908720"/>
            <a:ext cx="7932373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93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Wzorzec Repozytorium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85A5FAF-7AE4-20B6-AF5A-5CFFE4027AC1}"/>
              </a:ext>
            </a:extLst>
          </p:cNvPr>
          <p:cNvSpPr txBox="1"/>
          <p:nvPr/>
        </p:nvSpPr>
        <p:spPr>
          <a:xfrm>
            <a:off x="1187624" y="1124744"/>
            <a:ext cx="7956376" cy="521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dirty="0"/>
              <a:t>Repozytorium jest warstwą pośredniczącą między danymi a resztą aplikacji. W kontekście MVVM repozytorium pomaga w oddzieleniu logiki biznesowej  od interakcji z danymi:</a:t>
            </a:r>
          </a:p>
          <a:p>
            <a:pPr>
              <a:lnSpc>
                <a:spcPct val="150000"/>
              </a:lnSpc>
            </a:pPr>
            <a:endParaRPr lang="pl-PL" sz="16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Separacja odpowiedzialności:</a:t>
            </a:r>
            <a:r>
              <a:rPr lang="pl-PL" sz="1600" dirty="0"/>
              <a:t> Izoluje logikę dostępu do danych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6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Łatwa zmiana źródeł danych: </a:t>
            </a:r>
            <a:r>
              <a:rPr lang="pl-PL" sz="1600" dirty="0"/>
              <a:t>Jeżeli nasza aplikacja korzysta z lokalnej bazy danych, ale chcemy przejść na zdalne API, możemy to zrobić bez konieczności modyfikowania </a:t>
            </a:r>
            <a:r>
              <a:rPr lang="pl-PL" sz="1600" dirty="0" err="1"/>
              <a:t>ViewModel</a:t>
            </a:r>
            <a:endParaRPr lang="pl-PL" sz="16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6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Optymalizacja dostępu do danych:</a:t>
            </a:r>
            <a:r>
              <a:rPr lang="pl-PL" sz="1600" dirty="0"/>
              <a:t> Można wprowadzić dodatkowe mechanizmy dostępu do danych np. </a:t>
            </a:r>
            <a:r>
              <a:rPr lang="pl-PL" sz="1600" i="1" dirty="0"/>
              <a:t>offline </a:t>
            </a:r>
            <a:r>
              <a:rPr lang="pl-PL" sz="1600" i="1" dirty="0" err="1"/>
              <a:t>caching</a:t>
            </a:r>
            <a:endParaRPr lang="pl-PL" sz="1600" i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6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Logika dostępu do danych:</a:t>
            </a:r>
            <a:r>
              <a:rPr lang="pl-PL" sz="1600" dirty="0"/>
              <a:t> w przypadku kilku źródeł danych</a:t>
            </a:r>
          </a:p>
        </p:txBody>
      </p:sp>
    </p:spTree>
    <p:extLst>
      <p:ext uri="{BB962C8B-B14F-4D97-AF65-F5344CB8AC3E}">
        <p14:creationId xmlns:p14="http://schemas.microsoft.com/office/powerpoint/2010/main" val="257962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Wzorzec Repozytorium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3F87907-15AF-9E9F-D8D3-0CC416C96921}"/>
              </a:ext>
            </a:extLst>
          </p:cNvPr>
          <p:cNvSpPr/>
          <p:nvPr/>
        </p:nvSpPr>
        <p:spPr>
          <a:xfrm>
            <a:off x="1979712" y="918049"/>
            <a:ext cx="2016224" cy="6480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800" b="1" dirty="0">
                <a:solidFill>
                  <a:schemeClr val="tx1"/>
                </a:solidFill>
              </a:rPr>
              <a:t>Repozytorium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E78A94B0-B247-4D9E-6815-8B2A1619DF45}"/>
              </a:ext>
            </a:extLst>
          </p:cNvPr>
          <p:cNvSpPr/>
          <p:nvPr/>
        </p:nvSpPr>
        <p:spPr>
          <a:xfrm>
            <a:off x="6084168" y="918049"/>
            <a:ext cx="1382973" cy="6480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800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83BEDC2-A647-1A3B-4469-5143067A4369}"/>
              </a:ext>
            </a:extLst>
          </p:cNvPr>
          <p:cNvSpPr/>
          <p:nvPr/>
        </p:nvSpPr>
        <p:spPr>
          <a:xfrm>
            <a:off x="7740351" y="918049"/>
            <a:ext cx="1382973" cy="6480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800" b="1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48628D17-C51E-124E-5E10-DF8F76E690D6}"/>
              </a:ext>
            </a:extLst>
          </p:cNvPr>
          <p:cNvCxnSpPr>
            <a:stCxn id="4" idx="2"/>
          </p:cNvCxnSpPr>
          <p:nvPr/>
        </p:nvCxnSpPr>
        <p:spPr>
          <a:xfrm>
            <a:off x="2987824" y="1566121"/>
            <a:ext cx="0" cy="5046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CE5F7DCB-F5C5-7253-0609-13113B8AC602}"/>
              </a:ext>
            </a:extLst>
          </p:cNvPr>
          <p:cNvCxnSpPr/>
          <p:nvPr/>
        </p:nvCxnSpPr>
        <p:spPr>
          <a:xfrm>
            <a:off x="1187624" y="2492896"/>
            <a:ext cx="180020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12B482C-7D9E-8FFD-BE48-DF0C026E88D3}"/>
              </a:ext>
            </a:extLst>
          </p:cNvPr>
          <p:cNvSpPr txBox="1"/>
          <p:nvPr/>
        </p:nvSpPr>
        <p:spPr>
          <a:xfrm>
            <a:off x="1695820" y="2154507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err="1"/>
              <a:t>query</a:t>
            </a:r>
            <a:endParaRPr lang="pl-PL" b="1" dirty="0"/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3380B59E-E4B5-25CD-2BC8-C64CA828EE91}"/>
              </a:ext>
            </a:extLst>
          </p:cNvPr>
          <p:cNvCxnSpPr/>
          <p:nvPr/>
        </p:nvCxnSpPr>
        <p:spPr>
          <a:xfrm>
            <a:off x="6775654" y="1582674"/>
            <a:ext cx="0" cy="5046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40E7EF5-53ED-9B04-F396-825C0E231677}"/>
              </a:ext>
            </a:extLst>
          </p:cNvPr>
          <p:cNvCxnSpPr/>
          <p:nvPr/>
        </p:nvCxnSpPr>
        <p:spPr>
          <a:xfrm>
            <a:off x="8463101" y="1582674"/>
            <a:ext cx="0" cy="5046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ED8C0254-358C-A57A-40FC-4663168D402A}"/>
              </a:ext>
            </a:extLst>
          </p:cNvPr>
          <p:cNvCxnSpPr>
            <a:cxnSpLocks/>
          </p:cNvCxnSpPr>
          <p:nvPr/>
        </p:nvCxnSpPr>
        <p:spPr>
          <a:xfrm>
            <a:off x="2987824" y="3068960"/>
            <a:ext cx="378783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65EFBC6E-EBC3-3A5A-DAD6-6088DC441849}"/>
              </a:ext>
            </a:extLst>
          </p:cNvPr>
          <p:cNvCxnSpPr>
            <a:cxnSpLocks/>
          </p:cNvCxnSpPr>
          <p:nvPr/>
        </p:nvCxnSpPr>
        <p:spPr>
          <a:xfrm flipH="1">
            <a:off x="2987824" y="3717032"/>
            <a:ext cx="378783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9B363F65-2649-0FD7-57C8-6EFBE4C41C13}"/>
              </a:ext>
            </a:extLst>
          </p:cNvPr>
          <p:cNvSpPr txBox="1"/>
          <p:nvPr/>
        </p:nvSpPr>
        <p:spPr>
          <a:xfrm>
            <a:off x="4572000" y="2686992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err="1"/>
              <a:t>fetch</a:t>
            </a:r>
            <a:endParaRPr lang="pl-PL" b="1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BE2D2212-AFD4-A449-C924-F743C91A2B82}"/>
              </a:ext>
            </a:extLst>
          </p:cNvPr>
          <p:cNvSpPr txBox="1"/>
          <p:nvPr/>
        </p:nvSpPr>
        <p:spPr>
          <a:xfrm>
            <a:off x="4511086" y="3388233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err="1"/>
              <a:t>output</a:t>
            </a:r>
            <a:endParaRPr lang="pl-PL" b="1" dirty="0"/>
          </a:p>
        </p:txBody>
      </p: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782092E2-110A-BF27-E53E-1762F52EBDC5}"/>
              </a:ext>
            </a:extLst>
          </p:cNvPr>
          <p:cNvCxnSpPr>
            <a:cxnSpLocks/>
          </p:cNvCxnSpPr>
          <p:nvPr/>
        </p:nvCxnSpPr>
        <p:spPr>
          <a:xfrm>
            <a:off x="2987824" y="4725144"/>
            <a:ext cx="547527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86153BEA-0547-AA21-4AFC-31F8F51CE170}"/>
              </a:ext>
            </a:extLst>
          </p:cNvPr>
          <p:cNvCxnSpPr>
            <a:cxnSpLocks/>
          </p:cNvCxnSpPr>
          <p:nvPr/>
        </p:nvCxnSpPr>
        <p:spPr>
          <a:xfrm flipH="1">
            <a:off x="2987823" y="5445224"/>
            <a:ext cx="547527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EC132CDD-1201-06A6-B0A3-2900FAB5CDC7}"/>
              </a:ext>
            </a:extLst>
          </p:cNvPr>
          <p:cNvSpPr txBox="1"/>
          <p:nvPr/>
        </p:nvSpPr>
        <p:spPr>
          <a:xfrm>
            <a:off x="4571999" y="4368313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err="1"/>
              <a:t>fetch</a:t>
            </a:r>
            <a:endParaRPr lang="pl-PL" b="1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545CCE67-82C3-7CF0-B77F-6298329F61FE}"/>
              </a:ext>
            </a:extLst>
          </p:cNvPr>
          <p:cNvSpPr txBox="1"/>
          <p:nvPr/>
        </p:nvSpPr>
        <p:spPr>
          <a:xfrm>
            <a:off x="4501146" y="5109564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err="1"/>
              <a:t>output</a:t>
            </a:r>
            <a:endParaRPr lang="pl-PL" b="1" dirty="0"/>
          </a:p>
        </p:txBody>
      </p: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12AEF01E-4765-43C6-4A4E-4978FCE45D54}"/>
              </a:ext>
            </a:extLst>
          </p:cNvPr>
          <p:cNvCxnSpPr>
            <a:cxnSpLocks/>
          </p:cNvCxnSpPr>
          <p:nvPr/>
        </p:nvCxnSpPr>
        <p:spPr>
          <a:xfrm flipH="1">
            <a:off x="1187624" y="3933056"/>
            <a:ext cx="180019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314CAA70-9977-DB7F-AAA2-2752FF8F632B}"/>
              </a:ext>
            </a:extLst>
          </p:cNvPr>
          <p:cNvSpPr txBox="1"/>
          <p:nvPr/>
        </p:nvSpPr>
        <p:spPr>
          <a:xfrm>
            <a:off x="1530563" y="3616978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err="1"/>
              <a:t>local</a:t>
            </a:r>
            <a:r>
              <a:rPr lang="pl-PL" sz="1400" b="1" dirty="0"/>
              <a:t> </a:t>
            </a:r>
            <a:r>
              <a:rPr lang="pl-PL" sz="1400" b="1" dirty="0" err="1"/>
              <a:t>output</a:t>
            </a:r>
            <a:endParaRPr lang="pl-PL" b="1" dirty="0"/>
          </a:p>
        </p:txBody>
      </p: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2B080EF3-860F-343C-AAE6-23994F915735}"/>
              </a:ext>
            </a:extLst>
          </p:cNvPr>
          <p:cNvCxnSpPr>
            <a:cxnSpLocks/>
          </p:cNvCxnSpPr>
          <p:nvPr/>
        </p:nvCxnSpPr>
        <p:spPr>
          <a:xfrm flipH="1">
            <a:off x="1187624" y="5748669"/>
            <a:ext cx="180019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9546FFCD-BFC6-83D8-E4F3-FFC14C513EEA}"/>
              </a:ext>
            </a:extLst>
          </p:cNvPr>
          <p:cNvSpPr txBox="1"/>
          <p:nvPr/>
        </p:nvSpPr>
        <p:spPr>
          <a:xfrm>
            <a:off x="1530563" y="543259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err="1"/>
              <a:t>remote</a:t>
            </a:r>
            <a:r>
              <a:rPr lang="pl-PL" sz="1400" b="1" dirty="0"/>
              <a:t> </a:t>
            </a:r>
            <a:r>
              <a:rPr lang="pl-PL" sz="1400" b="1" dirty="0" err="1"/>
              <a:t>output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32317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Wzorzec Repozytorium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D5000D-7261-8501-F122-1DEB6520E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188" y="908720"/>
            <a:ext cx="22288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8AFAA133-80CD-7317-E01D-AA5CCB30E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475" y="882601"/>
            <a:ext cx="3438525" cy="12477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D17485A-381F-D9EE-0F85-5437339C2F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907" y="2780928"/>
            <a:ext cx="59817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64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SharedPreferences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DataStore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8F4A8EF-AE85-017D-E984-B0206EFF4F81}"/>
              </a:ext>
            </a:extLst>
          </p:cNvPr>
          <p:cNvSpPr txBox="1"/>
          <p:nvPr/>
        </p:nvSpPr>
        <p:spPr>
          <a:xfrm>
            <a:off x="1187624" y="836712"/>
            <a:ext cx="7847856" cy="5869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b="1" dirty="0"/>
              <a:t>Typ </a:t>
            </a:r>
            <a:r>
              <a:rPr lang="pl-PL" sz="1400" b="1" dirty="0" err="1"/>
              <a:t>daych</a:t>
            </a:r>
            <a:r>
              <a:rPr lang="pl-PL" sz="1400" b="1" dirty="0"/>
              <a:t> i bezpieczeństwo: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b="1" dirty="0" err="1"/>
              <a:t>SharedPreferences</a:t>
            </a:r>
            <a:r>
              <a:rPr lang="pl-PL" sz="1400" dirty="0"/>
              <a:t> przechowuje dane w plikach </a:t>
            </a:r>
            <a:r>
              <a:rPr lang="pl-PL" sz="1400" b="1" dirty="0"/>
              <a:t>XML</a:t>
            </a:r>
            <a:r>
              <a:rPr lang="pl-PL" sz="1400" dirty="0"/>
              <a:t> i obsługuje tylko typy proste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b="1" dirty="0" err="1"/>
              <a:t>DataStore</a:t>
            </a:r>
            <a:r>
              <a:rPr lang="pl-PL" sz="1400" dirty="0"/>
              <a:t> obsługuje również niestandardowe typy danych i zapewnia automatyczną obsługę konwersji do i z formatu </a:t>
            </a:r>
            <a:r>
              <a:rPr lang="pl-PL" sz="1400" b="1" dirty="0" err="1"/>
              <a:t>protobuf</a:t>
            </a:r>
            <a:endParaRPr lang="pl-PL" sz="1400" b="1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4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b="1" dirty="0"/>
              <a:t>Wsparcie dla asynchroniczności: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b="1" dirty="0" err="1"/>
              <a:t>SharedPreferences</a:t>
            </a:r>
            <a:r>
              <a:rPr lang="pl-PL" sz="1400" dirty="0"/>
              <a:t> oferuje tylko operacje </a:t>
            </a:r>
            <a:r>
              <a:rPr lang="pl-PL" sz="1400" b="1" dirty="0"/>
              <a:t>synchroniczne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b="1" dirty="0" err="1"/>
              <a:t>DataStore</a:t>
            </a:r>
            <a:r>
              <a:rPr lang="pl-PL" sz="1400" dirty="0"/>
              <a:t> został zaprojektowany z myślą o operacjach </a:t>
            </a:r>
            <a:r>
              <a:rPr lang="pl-PL" sz="1400" b="1" dirty="0"/>
              <a:t>asynchronicznych</a:t>
            </a:r>
            <a:r>
              <a:rPr lang="pl-PL" sz="1400" dirty="0"/>
              <a:t> - wspiera </a:t>
            </a:r>
            <a:r>
              <a:rPr lang="pl-PL" sz="1400" dirty="0" err="1"/>
              <a:t>Coroutines</a:t>
            </a:r>
            <a:endParaRPr lang="pl-PL" sz="14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4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b="1" dirty="0"/>
              <a:t>Bezpieczeństwo wątkowe: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b="1" dirty="0" err="1"/>
              <a:t>SharedPreferences</a:t>
            </a:r>
            <a:r>
              <a:rPr lang="pl-PL" sz="1400" dirty="0"/>
              <a:t> nie posiada żadnych wbudowanych mechanizmów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b="1" dirty="0" err="1"/>
              <a:t>DataStore</a:t>
            </a:r>
            <a:r>
              <a:rPr lang="pl-PL" sz="1400" dirty="0"/>
              <a:t> posiada wbudowane mechanizmy bezpieczeństwa ze względu na wielowątkowość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4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b="1" dirty="0"/>
              <a:t>Obsługa zmian danych: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b="1" dirty="0" err="1"/>
              <a:t>SharePreferences</a:t>
            </a:r>
            <a:r>
              <a:rPr lang="pl-PL" sz="1400" dirty="0"/>
              <a:t> nie oferuje wbudowanej obsługi reagowania na zmiany danych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b="1" dirty="0" err="1"/>
              <a:t>DataStore</a:t>
            </a:r>
            <a:r>
              <a:rPr lang="pl-PL" sz="1400" dirty="0"/>
              <a:t> umożliwia korzystanie z </a:t>
            </a:r>
            <a:r>
              <a:rPr lang="pl-PL" sz="1400" b="1" dirty="0" err="1"/>
              <a:t>LiveData</a:t>
            </a:r>
            <a:r>
              <a:rPr lang="pl-PL" sz="1400" dirty="0"/>
              <a:t> i </a:t>
            </a:r>
            <a:r>
              <a:rPr lang="pl-PL" sz="1400" b="1" dirty="0" err="1"/>
              <a:t>Flow</a:t>
            </a:r>
            <a:r>
              <a:rPr lang="pl-PL" sz="1400" dirty="0"/>
              <a:t> oferując pełne wsparcie</a:t>
            </a:r>
          </a:p>
        </p:txBody>
      </p:sp>
    </p:spTree>
    <p:extLst>
      <p:ext uri="{BB962C8B-B14F-4D97-AF65-F5344CB8AC3E}">
        <p14:creationId xmlns:p14="http://schemas.microsoft.com/office/powerpoint/2010/main" val="232053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SharedPreferences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61F3A53-9BEE-0922-0D87-4F82E349B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653" y="908720"/>
            <a:ext cx="22288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4B86CD63-84CD-BC28-C4AA-4E04E6BC4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7" y="836712"/>
            <a:ext cx="6749044" cy="345638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F5F2393-5BBE-91DB-17B3-F41CCE05EC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497" y="5013176"/>
            <a:ext cx="9144000" cy="17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6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XML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E9733ED-B29E-D2F6-1938-914D26996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980728"/>
            <a:ext cx="7181850" cy="3048000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94C67B6C-CEE1-9FCF-D8DF-E6844BE5BE20}"/>
              </a:ext>
            </a:extLst>
          </p:cNvPr>
          <p:cNvSpPr/>
          <p:nvPr/>
        </p:nvSpPr>
        <p:spPr>
          <a:xfrm>
            <a:off x="4788024" y="980728"/>
            <a:ext cx="1296144" cy="216024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0997900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4459</TotalTime>
  <Pages>0</Pages>
  <Words>252</Words>
  <Characters>0</Characters>
  <Application>Microsoft Office PowerPoint</Application>
  <PresentationFormat>Pokaz na ekranie (4:3)</PresentationFormat>
  <Lines>0</Lines>
  <Paragraphs>65</Paragraphs>
  <Slides>12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1118</cp:revision>
  <dcterms:modified xsi:type="dcterms:W3CDTF">2024-08-21T12:15:07Z</dcterms:modified>
  <cp:category/>
</cp:coreProperties>
</file>