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346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05" r:id="rId14"/>
    <p:sldId id="52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102" d="100"/>
          <a:sy n="102" d="100"/>
        </p:scale>
        <p:origin x="13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002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21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34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10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80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46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818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7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2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864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52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538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8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09.10.2022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CYKL ŻYCIA AKTYWNOŚCI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OnPause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A1F682-13E7-42A2-AD8B-FEDCE28CAA44}"/>
              </a:ext>
            </a:extLst>
          </p:cNvPr>
          <p:cNvSpPr txBox="1"/>
          <p:nvPr/>
        </p:nvSpPr>
        <p:spPr>
          <a:xfrm>
            <a:off x="179512" y="777483"/>
            <a:ext cx="8964488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Wywoływana w momencie zmiany aktywności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Używana do zapisania danych i zatrzymania pracy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Metoda poprzedzająca </a:t>
            </a:r>
          </a:p>
          <a:p>
            <a:pPr marL="628650" lvl="1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 err="1">
                <a:solidFill>
                  <a:schemeClr val="bg2"/>
                </a:solidFill>
              </a:rPr>
              <a:t>OnResume</a:t>
            </a:r>
            <a:r>
              <a:rPr lang="pl-PL" sz="2000" dirty="0">
                <a:solidFill>
                  <a:schemeClr val="bg2"/>
                </a:solidFill>
              </a:rPr>
              <a:t>() – gdy aktywność wraca na pierwszy plan</a:t>
            </a:r>
          </a:p>
          <a:p>
            <a:pPr marL="628650" lvl="1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 err="1">
                <a:solidFill>
                  <a:schemeClr val="bg2"/>
                </a:solidFill>
              </a:rPr>
              <a:t>OnStop</a:t>
            </a:r>
            <a:r>
              <a:rPr lang="pl-PL" sz="2000" dirty="0">
                <a:solidFill>
                  <a:schemeClr val="bg2"/>
                </a:solidFill>
              </a:rPr>
              <a:t>() – gdy aktywność przestaje być widoczna dla użytkownika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Spauzowana aktywność może zostać zabita przez system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B28C3A-D6FA-42EF-95AB-EDA7DD1CA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748" y="4394725"/>
            <a:ext cx="6232016" cy="243663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551717" y="6530860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</p:spTree>
    <p:extLst>
      <p:ext uri="{BB962C8B-B14F-4D97-AF65-F5344CB8AC3E}">
        <p14:creationId xmlns:p14="http://schemas.microsoft.com/office/powerpoint/2010/main" val="426570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Śmierć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0" y="6559169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A1F682-13E7-42A2-AD8B-FEDCE28CAA44}"/>
              </a:ext>
            </a:extLst>
          </p:cNvPr>
          <p:cNvSpPr txBox="1"/>
          <p:nvPr/>
        </p:nvSpPr>
        <p:spPr>
          <a:xfrm>
            <a:off x="179512" y="980728"/>
            <a:ext cx="8964488" cy="311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OS może zabić </a:t>
            </a:r>
            <a:r>
              <a:rPr lang="pl-PL" sz="2000" dirty="0" err="1">
                <a:solidFill>
                  <a:schemeClr val="bg2"/>
                </a:solidFill>
              </a:rPr>
              <a:t>apke</a:t>
            </a:r>
            <a:r>
              <a:rPr lang="pl-PL" sz="2000" dirty="0">
                <a:solidFill>
                  <a:schemeClr val="bg2"/>
                </a:solidFill>
              </a:rPr>
              <a:t> gdy zasoby są niezbędne do operacji o wyższym znaczeniu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2000" dirty="0">
              <a:solidFill>
                <a:schemeClr val="bg2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Gdy aktywność osiągnie metody </a:t>
            </a:r>
            <a:r>
              <a:rPr lang="pl-PL" sz="2000" dirty="0" err="1">
                <a:solidFill>
                  <a:schemeClr val="bg2"/>
                </a:solidFill>
              </a:rPr>
              <a:t>OnPause</a:t>
            </a:r>
            <a:r>
              <a:rPr lang="pl-PL" sz="2000" dirty="0">
                <a:solidFill>
                  <a:schemeClr val="bg2"/>
                </a:solidFill>
              </a:rPr>
              <a:t>(), </a:t>
            </a:r>
            <a:r>
              <a:rPr lang="pl-PL" sz="2000" dirty="0" err="1">
                <a:solidFill>
                  <a:schemeClr val="bg2"/>
                </a:solidFill>
              </a:rPr>
              <a:t>OnStop</a:t>
            </a:r>
            <a:r>
              <a:rPr lang="pl-PL" sz="2000" dirty="0">
                <a:solidFill>
                  <a:schemeClr val="bg2"/>
                </a:solidFill>
              </a:rPr>
              <a:t>(), </a:t>
            </a:r>
            <a:r>
              <a:rPr lang="pl-PL" sz="2000" dirty="0" err="1">
                <a:solidFill>
                  <a:schemeClr val="bg2"/>
                </a:solidFill>
              </a:rPr>
              <a:t>OnDestroy</a:t>
            </a:r>
            <a:r>
              <a:rPr lang="pl-PL" sz="2000" dirty="0">
                <a:solidFill>
                  <a:schemeClr val="bg2"/>
                </a:solidFill>
              </a:rPr>
              <a:t>(), może zostać zabita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2000" dirty="0">
              <a:solidFill>
                <a:schemeClr val="bg2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 err="1">
                <a:solidFill>
                  <a:schemeClr val="bg2"/>
                </a:solidFill>
              </a:rPr>
              <a:t>OnPause</a:t>
            </a:r>
            <a:r>
              <a:rPr lang="pl-PL" sz="2000" dirty="0">
                <a:solidFill>
                  <a:schemeClr val="bg2"/>
                </a:solidFill>
              </a:rPr>
              <a:t>() jest jedynym stanem gwarantującym ukończenie przed zabiciem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20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2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66FF688-AE7B-4CA4-8DF3-1FE25E31C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395414"/>
            <a:ext cx="8067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4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974675-607F-4C5C-A079-57F7EDD6ECBD}"/>
              </a:ext>
            </a:extLst>
          </p:cNvPr>
          <p:cNvSpPr txBox="1"/>
          <p:nvPr/>
        </p:nvSpPr>
        <p:spPr>
          <a:xfrm>
            <a:off x="0" y="1340768"/>
            <a:ext cx="9079730" cy="372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Zmiana konfiguracji wymaga przeładowania layoutu oraz innych zasobów gdy: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Następuje zmiana orientacji urządzenia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Zostaje zmieniony język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Użytkownik wejdzie w tryb </a:t>
            </a:r>
            <a:r>
              <a:rPr lang="pl-PL" sz="2000" dirty="0" err="1">
                <a:solidFill>
                  <a:schemeClr val="bg1"/>
                </a:solidFill>
              </a:rPr>
              <a:t>multi-window</a:t>
            </a: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Przy zmianie konfiguracji Android: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Wyłącza aktywność – </a:t>
            </a:r>
            <a:r>
              <a:rPr lang="pl-PL" sz="2000" dirty="0" err="1">
                <a:solidFill>
                  <a:schemeClr val="bg1"/>
                </a:solidFill>
              </a:rPr>
              <a:t>onPause</a:t>
            </a:r>
            <a:r>
              <a:rPr lang="pl-PL" sz="2000" dirty="0">
                <a:solidFill>
                  <a:schemeClr val="bg1"/>
                </a:solidFill>
              </a:rPr>
              <a:t>(), </a:t>
            </a:r>
            <a:r>
              <a:rPr lang="pl-PL" sz="2000" dirty="0" err="1">
                <a:solidFill>
                  <a:schemeClr val="bg1"/>
                </a:solidFill>
              </a:rPr>
              <a:t>onStop</a:t>
            </a:r>
            <a:r>
              <a:rPr lang="pl-PL" sz="2000" dirty="0">
                <a:solidFill>
                  <a:schemeClr val="bg1"/>
                </a:solidFill>
              </a:rPr>
              <a:t>(), </a:t>
            </a:r>
            <a:r>
              <a:rPr lang="pl-PL" sz="2000" dirty="0" err="1">
                <a:solidFill>
                  <a:schemeClr val="bg1"/>
                </a:solidFill>
              </a:rPr>
              <a:t>onDestroy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Startuje nową instancję aktywności – </a:t>
            </a:r>
            <a:r>
              <a:rPr lang="pl-PL" sz="2000" dirty="0" err="1">
                <a:solidFill>
                  <a:schemeClr val="bg1"/>
                </a:solidFill>
              </a:rPr>
              <a:t>onCreate</a:t>
            </a:r>
            <a:r>
              <a:rPr lang="pl-PL" sz="2000" dirty="0">
                <a:solidFill>
                  <a:schemeClr val="bg1"/>
                </a:solidFill>
              </a:rPr>
              <a:t>(), </a:t>
            </a:r>
            <a:r>
              <a:rPr lang="pl-PL" sz="2000" dirty="0" err="1">
                <a:solidFill>
                  <a:schemeClr val="bg1"/>
                </a:solidFill>
              </a:rPr>
              <a:t>onStart</a:t>
            </a:r>
            <a:r>
              <a:rPr lang="pl-PL" sz="2000" dirty="0">
                <a:solidFill>
                  <a:schemeClr val="bg1"/>
                </a:solidFill>
              </a:rPr>
              <a:t>(), </a:t>
            </a:r>
            <a:r>
              <a:rPr lang="pl-PL" sz="2000" dirty="0" err="1">
                <a:solidFill>
                  <a:schemeClr val="bg1"/>
                </a:solidFill>
              </a:rPr>
              <a:t>onResume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688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Klasa R</a:t>
            </a:r>
          </a:p>
        </p:txBody>
      </p:sp>
    </p:spTree>
    <p:extLst>
      <p:ext uri="{BB962C8B-B14F-4D97-AF65-F5344CB8AC3E}">
        <p14:creationId xmlns:p14="http://schemas.microsoft.com/office/powerpoint/2010/main" val="177469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457FA5-D7B7-447F-96C5-2413D321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089817"/>
            <a:ext cx="5206840" cy="3400050"/>
          </a:xfrm>
          <a:prstGeom prst="rect">
            <a:avLst/>
          </a:prstGeom>
        </p:spPr>
      </p:pic>
      <p:pic>
        <p:nvPicPr>
          <p:cNvPr id="2050" name="Picture 2" descr="Where is the R.java file in Android Studio? - Stack Overflow">
            <a:extLst>
              <a:ext uri="{FF2B5EF4-FFF2-40B4-BE49-F238E27FC236}">
                <a16:creationId xmlns:a16="http://schemas.microsoft.com/office/drawing/2014/main" id="{DC9C8046-EF02-4AC0-BBB3-F663074CC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833"/>
            <a:ext cx="41338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0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7E4941-91B2-4E07-BBE7-42AD7792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75" y="4294262"/>
            <a:ext cx="7495218" cy="253709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0" y="908720"/>
            <a:ext cx="910850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Każda aplikacja Androida działa w swojej własnej instancji maszyny wirtualnej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 każdym momencie kilka instancji maszyny wirtualnej może być aktywna (rzeczywista równoległość – nie </a:t>
            </a:r>
            <a:r>
              <a:rPr lang="pl-PL" sz="1800" i="1" dirty="0" err="1">
                <a:solidFill>
                  <a:schemeClr val="bg2"/>
                </a:solidFill>
              </a:rPr>
              <a:t>task</a:t>
            </a:r>
            <a:r>
              <a:rPr lang="pl-PL" sz="1800" i="1" dirty="0">
                <a:solidFill>
                  <a:schemeClr val="bg2"/>
                </a:solidFill>
              </a:rPr>
              <a:t> </a:t>
            </a:r>
            <a:r>
              <a:rPr lang="pl-PL" sz="1800" i="1" dirty="0" err="1">
                <a:solidFill>
                  <a:schemeClr val="bg2"/>
                </a:solidFill>
              </a:rPr>
              <a:t>switching</a:t>
            </a:r>
            <a:r>
              <a:rPr lang="pl-PL" sz="1800" dirty="0">
                <a:solidFill>
                  <a:schemeClr val="bg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Androida nie kontroluje całkowicie realizacji swojego cyklu życia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OS może zakończyć każdy proces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Zasoby są krytycznie niskie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Duża liczba działających aplikacji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wymagająca bardzo dużych zasobów (energia, pamięć)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pl-PL" sz="1600" dirty="0">
              <a:solidFill>
                <a:schemeClr val="bg2"/>
              </a:solidFill>
            </a:endParaRPr>
          </a:p>
          <a:p>
            <a:pPr algn="just"/>
            <a:endParaRPr lang="pl-PL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8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CCF2A39-2F0F-46B0-A8BA-F7BF2A79D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887823"/>
            <a:ext cx="8193663" cy="38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2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2137E8-9CB3-4E6E-96B7-BA7B7F37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34" y="836712"/>
            <a:ext cx="5564503" cy="5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Stany Aktywności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36843" y="658100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41584F7-6974-4E8D-8C5C-C206E79C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994420"/>
            <a:ext cx="3569843" cy="486916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EA582F3-28E7-420D-8186-52E5CBBCBE27}"/>
              </a:ext>
            </a:extLst>
          </p:cNvPr>
          <p:cNvSpPr txBox="1"/>
          <p:nvPr/>
        </p:nvSpPr>
        <p:spPr>
          <a:xfrm>
            <a:off x="112809" y="805264"/>
            <a:ext cx="6331399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pl-PL" sz="1600" i="1" dirty="0">
                <a:solidFill>
                  <a:schemeClr val="bg2"/>
                </a:solidFill>
              </a:rPr>
              <a:t>Active/</a:t>
            </a:r>
            <a:r>
              <a:rPr lang="pl-PL" sz="1600" i="1" dirty="0" err="1">
                <a:solidFill>
                  <a:schemeClr val="bg2"/>
                </a:solidFill>
              </a:rPr>
              <a:t>Running</a:t>
            </a:r>
            <a:endParaRPr lang="pl-PL" sz="1600" i="1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Aplikacja jest na pierwszym planie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Znajduje się na szczycie stosu 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pl-PL" sz="1600" i="1" dirty="0" err="1">
                <a:solidFill>
                  <a:schemeClr val="bg2"/>
                </a:solidFill>
              </a:rPr>
              <a:t>Paused</a:t>
            </a:r>
            <a:endParaRPr lang="pl-PL" sz="1600" i="1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Ta aktywność dalej pozostaje widoczna dla</a:t>
            </a:r>
          </a:p>
          <a:p>
            <a:pPr lvl="1">
              <a:lnSpc>
                <a:spcPct val="150000"/>
              </a:lnSpc>
            </a:pPr>
            <a:r>
              <a:rPr lang="pl-PL" sz="1600" dirty="0">
                <a:solidFill>
                  <a:schemeClr val="bg2"/>
                </a:solidFill>
              </a:rPr>
              <a:t>     użytkownika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Aktywność pozostająca w tym tanie zachowuje</a:t>
            </a:r>
          </a:p>
          <a:p>
            <a:pPr lvl="1">
              <a:lnSpc>
                <a:spcPct val="150000"/>
              </a:lnSpc>
            </a:pPr>
            <a:r>
              <a:rPr lang="pl-PL" sz="1600" dirty="0">
                <a:solidFill>
                  <a:schemeClr val="bg2"/>
                </a:solidFill>
              </a:rPr>
              <a:t>     swój stan informacji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Może zostać zabita przez OS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Kontynuuje </a:t>
            </a:r>
            <a:r>
              <a:rPr lang="pl-PL" sz="1600" i="1" dirty="0">
                <a:solidFill>
                  <a:schemeClr val="bg2"/>
                </a:solidFill>
              </a:rPr>
              <a:t>update</a:t>
            </a:r>
            <a:r>
              <a:rPr lang="pl-PL" sz="1600" dirty="0">
                <a:solidFill>
                  <a:schemeClr val="bg2"/>
                </a:solidFill>
              </a:rPr>
              <a:t> UI </a:t>
            </a:r>
            <a:r>
              <a:rPr lang="pl-PL" sz="1600" dirty="0" err="1">
                <a:solidFill>
                  <a:schemeClr val="bg2"/>
                </a:solidFill>
              </a:rPr>
              <a:t>itp</a:t>
            </a:r>
            <a:endParaRPr lang="pl-PL" sz="1600" dirty="0">
              <a:solidFill>
                <a:schemeClr val="bg2"/>
              </a:solidFill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pl-PL" sz="1600" i="1" dirty="0" err="1">
                <a:solidFill>
                  <a:schemeClr val="bg2"/>
                </a:solidFill>
              </a:rPr>
              <a:t>Stopped</a:t>
            </a:r>
            <a:endParaRPr lang="pl-PL" sz="1600" i="1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Aktywność zatrzymana jest całkowicie </a:t>
            </a:r>
            <a:r>
              <a:rPr lang="pl-PL" sz="1600" i="1" dirty="0">
                <a:solidFill>
                  <a:schemeClr val="bg2"/>
                </a:solidFill>
              </a:rPr>
              <a:t>przykryta </a:t>
            </a:r>
            <a:r>
              <a:rPr lang="pl-PL" sz="1600" dirty="0">
                <a:solidFill>
                  <a:schemeClr val="bg2"/>
                </a:solidFill>
              </a:rPr>
              <a:t>przez inną aktywność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Nie jest widoczna dla użytkownika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i="1" dirty="0">
                <a:solidFill>
                  <a:schemeClr val="bg2"/>
                </a:solidFill>
              </a:rPr>
              <a:t>Update</a:t>
            </a:r>
            <a:r>
              <a:rPr lang="pl-PL" sz="1600" dirty="0">
                <a:solidFill>
                  <a:schemeClr val="bg2"/>
                </a:solidFill>
              </a:rPr>
              <a:t> UI </a:t>
            </a:r>
            <a:r>
              <a:rPr lang="pl-PL" sz="1600" dirty="0" err="1">
                <a:solidFill>
                  <a:schemeClr val="bg2"/>
                </a:solidFill>
              </a:rPr>
              <a:t>itp</a:t>
            </a:r>
            <a:r>
              <a:rPr lang="pl-PL" sz="1600" dirty="0">
                <a:solidFill>
                  <a:schemeClr val="bg2"/>
                </a:solidFill>
              </a:rPr>
              <a:t> zostaje zatrzymany</a:t>
            </a:r>
            <a:endParaRPr lang="pl-PL" sz="16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Przejścia Pomiędzy Stanami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0" y="6559169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9D2FDBB-9E75-4513-9D5F-B4374FAD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864096"/>
            <a:ext cx="4545631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4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Foreground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0" y="6559169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E98F196-6940-455C-A3AD-F83478BEC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3" y="1934563"/>
            <a:ext cx="9144000" cy="29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8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Zdarzenia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0" y="6559169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A1F682-13E7-42A2-AD8B-FEDCE28CAA44}"/>
              </a:ext>
            </a:extLst>
          </p:cNvPr>
          <p:cNvSpPr txBox="1"/>
          <p:nvPr/>
        </p:nvSpPr>
        <p:spPr>
          <a:xfrm>
            <a:off x="150590" y="1628800"/>
            <a:ext cx="896448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nie musi implementować wszystkich metod przejścia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Są jednak metody wymagane, oraz wysoko rekomendowane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Wymagane: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2"/>
                </a:solidFill>
              </a:rPr>
              <a:t>OnCreate</a:t>
            </a:r>
            <a:r>
              <a:rPr lang="pl-PL" sz="1800" dirty="0">
                <a:solidFill>
                  <a:schemeClr val="bg2"/>
                </a:solidFill>
              </a:rPr>
              <a:t>() – musi zostać zaimplementowana przez każdą aktywność – początkowe ustawienia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Ta metoda jest wywoływana tylko raz podczas jednego cyklu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Rekomendowane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2"/>
                </a:solidFill>
              </a:rPr>
              <a:t>onPause</a:t>
            </a:r>
            <a:r>
              <a:rPr lang="pl-PL" sz="1800" dirty="0">
                <a:solidFill>
                  <a:schemeClr val="bg2"/>
                </a:solidFill>
              </a:rPr>
              <a:t>() – powinna zostać zaimplementowana gdy aplikacja posiada dane które chcemy zachować</a:t>
            </a:r>
          </a:p>
        </p:txBody>
      </p:sp>
    </p:spTree>
    <p:extLst>
      <p:ext uri="{BB962C8B-B14F-4D97-AF65-F5344CB8AC3E}">
        <p14:creationId xmlns:p14="http://schemas.microsoft.com/office/powerpoint/2010/main" val="388305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OnCreate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A1F682-13E7-42A2-AD8B-FEDCE28CAA44}"/>
              </a:ext>
            </a:extLst>
          </p:cNvPr>
          <p:cNvSpPr txBox="1"/>
          <p:nvPr/>
        </p:nvSpPr>
        <p:spPr>
          <a:xfrm>
            <a:off x="179512" y="681083"/>
            <a:ext cx="8964488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Pierwsza wywoływana metoda gdy aktywność jest uruchamiana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Większość kodu znajduje się w tej metodzie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Typowo używana do zainicjowania struktur danych aplikacji, połączenia elementów UI, zdefiniowania zachowania elementów itp.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Może otrzymać obiekt </a:t>
            </a:r>
            <a:r>
              <a:rPr lang="pl-PL" sz="2000" i="1" dirty="0">
                <a:solidFill>
                  <a:schemeClr val="bg2"/>
                </a:solidFill>
              </a:rPr>
              <a:t>Bundle</a:t>
            </a:r>
            <a:r>
              <a:rPr lang="pl-PL" sz="2000" dirty="0">
                <a:solidFill>
                  <a:schemeClr val="bg2"/>
                </a:solidFill>
              </a:rPr>
              <a:t> zawierający poprzedni stan aktywności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Metoda poprzedzająca </a:t>
            </a:r>
            <a:r>
              <a:rPr lang="pl-PL" sz="2000" dirty="0" err="1">
                <a:solidFill>
                  <a:schemeClr val="bg2"/>
                </a:solidFill>
              </a:rPr>
              <a:t>OnStart</a:t>
            </a:r>
            <a:r>
              <a:rPr lang="pl-PL" sz="2000" dirty="0">
                <a:solidFill>
                  <a:schemeClr val="bg2"/>
                </a:solidFill>
              </a:rPr>
              <a:t>()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4A3BB81-0B7C-416D-8968-2819A532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3" y="4264918"/>
            <a:ext cx="8820150" cy="25717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551717" y="6526505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</p:spTree>
    <p:extLst>
      <p:ext uri="{BB962C8B-B14F-4D97-AF65-F5344CB8AC3E}">
        <p14:creationId xmlns:p14="http://schemas.microsoft.com/office/powerpoint/2010/main" val="1699138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78367</TotalTime>
  <Pages>0</Pages>
  <Words>564</Words>
  <Characters>0</Characters>
  <Application>Microsoft Office PowerPoint</Application>
  <PresentationFormat>Pokaz na ekranie (4:3)</PresentationFormat>
  <Lines>0</Lines>
  <Paragraphs>96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1033</cp:revision>
  <dcterms:modified xsi:type="dcterms:W3CDTF">2022-10-09T12:39:39Z</dcterms:modified>
  <cp:category/>
</cp:coreProperties>
</file>