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346" r:id="rId2"/>
    <p:sldId id="516" r:id="rId3"/>
    <p:sldId id="520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17" r:id="rId15"/>
    <p:sldId id="5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353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9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63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13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11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39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96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70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45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853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6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59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21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2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19.08.2024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8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Architektura Aplikacji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Packaging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MVx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- Android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pic>
        <p:nvPicPr>
          <p:cNvPr id="8194" name="Picture 2" descr="GetLatestNewsWithAuthorsUseCase depends on two different repository&#10;    classes from the data layer: NewsRepository and AuthorsRepository.">
            <a:extLst>
              <a:ext uri="{FF2B5EF4-FFF2-40B4-BE49-F238E27FC236}">
                <a16:creationId xmlns:a16="http://schemas.microsoft.com/office/drawing/2014/main" id="{AA440DB3-E8F9-C8E4-0ADA-D3077BC3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7659753" cy="464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2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prezentacji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58AB12C-FA9F-D8D1-DA92-406E8437A8A7}"/>
              </a:ext>
            </a:extLst>
          </p:cNvPr>
          <p:cNvSpPr txBox="1"/>
          <p:nvPr/>
        </p:nvSpPr>
        <p:spPr>
          <a:xfrm>
            <a:off x="1187624" y="1628800"/>
            <a:ext cx="7848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b="1" dirty="0"/>
              <a:t>Prezentacja danych: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Wyświetla dane, które są dostarczane przez warstwę domeny.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Odpowiada za formatowanie i </a:t>
            </a:r>
            <a:r>
              <a:rPr lang="pl-PL" sz="1600" dirty="0" err="1"/>
              <a:t>renderowanie</a:t>
            </a:r>
            <a:r>
              <a:rPr lang="pl-PL" sz="1600" dirty="0"/>
              <a:t> danych w odpowiedniej formie, aby użytkownik mógł je zrozumieć i nimi manipulować.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b="1" dirty="0"/>
              <a:t>Obsługa interakcji użytkownika: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Reaguje na akcje użytkownika, takie jak kliknięcia przycisków, wpisywanie tekstu, przewijanie, itp.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Przekazuje informacje o akcjach użytkownika do warstwy domeny lub bezpośrednio do modelu danych w celu zaktualizowania stanu aplikacji.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b="1" dirty="0"/>
              <a:t>Zarządzanie cyklem życia komponentów UI: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Zajmuje się zarządzaniem stanem i cyklem życia komponentów UI, takich jak Activity, Fragment, </a:t>
            </a:r>
            <a:r>
              <a:rPr lang="pl-PL" sz="1600" dirty="0" err="1"/>
              <a:t>ViewModel</a:t>
            </a:r>
            <a:r>
              <a:rPr lang="pl-PL" sz="1600" dirty="0"/>
              <a:t> (w architekturze MVVM) oraz innych elementów UI.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Utrzymuje spójność UI podczas zmian, takich jak rotacja ekranu, zamykanie i ponowne otwieranie aplikacji.</a:t>
            </a:r>
          </a:p>
        </p:txBody>
      </p:sp>
    </p:spTree>
    <p:extLst>
      <p:ext uri="{BB962C8B-B14F-4D97-AF65-F5344CB8AC3E}">
        <p14:creationId xmlns:p14="http://schemas.microsoft.com/office/powerpoint/2010/main" val="299201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MVx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967D64-8D25-2F07-C3C3-826F551C1353}"/>
              </a:ext>
            </a:extLst>
          </p:cNvPr>
          <p:cNvSpPr txBox="1"/>
          <p:nvPr/>
        </p:nvSpPr>
        <p:spPr>
          <a:xfrm>
            <a:off x="2212182" y="1484784"/>
            <a:ext cx="5852884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1" dirty="0"/>
              <a:t>Model</a:t>
            </a:r>
            <a:r>
              <a:rPr lang="pl-PL" sz="1800" dirty="0"/>
              <a:t> – Stan, logika biznesowa, struktury danych</a:t>
            </a:r>
          </a:p>
          <a:p>
            <a:pPr>
              <a:lnSpc>
                <a:spcPct val="150000"/>
              </a:lnSpc>
            </a:pPr>
            <a:r>
              <a:rPr lang="pl-PL" sz="1800" b="1" dirty="0" err="1"/>
              <a:t>View</a:t>
            </a:r>
            <a:r>
              <a:rPr lang="pl-PL" sz="1800" dirty="0"/>
              <a:t> – UI</a:t>
            </a:r>
          </a:p>
          <a:p>
            <a:pPr>
              <a:lnSpc>
                <a:spcPct val="150000"/>
              </a:lnSpc>
            </a:pPr>
            <a:r>
              <a:rPr lang="pl-PL" sz="1800" b="1" dirty="0"/>
              <a:t>X </a:t>
            </a:r>
            <a:r>
              <a:rPr lang="pl-PL" sz="1800" dirty="0"/>
              <a:t>– Logika biznesowa, kontrola przepływu danych, stan</a:t>
            </a:r>
          </a:p>
        </p:txBody>
      </p:sp>
      <p:pic>
        <p:nvPicPr>
          <p:cNvPr id="10243" name="Picture 3" descr="MVVM Architecture Explained On Android | Stackademic">
            <a:extLst>
              <a:ext uri="{FF2B5EF4-FFF2-40B4-BE49-F238E27FC236}">
                <a16:creationId xmlns:a16="http://schemas.microsoft.com/office/drawing/2014/main" id="{C8EAF13B-058A-52E6-DB76-ADFC0F5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3128"/>
            <a:ext cx="6120680" cy="4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7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MVx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967D64-8D25-2F07-C3C3-826F551C1353}"/>
              </a:ext>
            </a:extLst>
          </p:cNvPr>
          <p:cNvSpPr txBox="1"/>
          <p:nvPr/>
        </p:nvSpPr>
        <p:spPr>
          <a:xfrm>
            <a:off x="1115616" y="1443633"/>
            <a:ext cx="792088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/>
              <a:t>Wysokopoziomowa struktura wielokrotnego użytku przeznaczona do organizacji systemu.</a:t>
            </a:r>
          </a:p>
        </p:txBody>
      </p:sp>
      <p:pic>
        <p:nvPicPr>
          <p:cNvPr id="10243" name="Picture 3" descr="MVVM Architecture Explained On Android | Stackademic">
            <a:extLst>
              <a:ext uri="{FF2B5EF4-FFF2-40B4-BE49-F238E27FC236}">
                <a16:creationId xmlns:a16="http://schemas.microsoft.com/office/drawing/2014/main" id="{C8EAF13B-058A-52E6-DB76-ADFC0F5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3128"/>
            <a:ext cx="6120680" cy="4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7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MVx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122" name="Picture 2" descr="MVC vs MVVM | Eric Muchenah">
            <a:extLst>
              <a:ext uri="{FF2B5EF4-FFF2-40B4-BE49-F238E27FC236}">
                <a16:creationId xmlns:a16="http://schemas.microsoft.com/office/drawing/2014/main" id="{9401B1DB-4E4B-8631-5C98-FC506643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8100392" cy="37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5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4098" name="Picture 2" descr="ViewModel: for UI business, not UI operations 😮">
            <a:extLst>
              <a:ext uri="{FF2B5EF4-FFF2-40B4-BE49-F238E27FC236}">
                <a16:creationId xmlns:a16="http://schemas.microsoft.com/office/drawing/2014/main" id="{34B2B065-FEE4-FDDE-49B1-313CA1F6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02" y="1196752"/>
            <a:ext cx="7362354" cy="53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9748827-5914-5FC0-691B-2678C8D51171}"/>
              </a:ext>
            </a:extLst>
          </p:cNvPr>
          <p:cNvSpPr txBox="1"/>
          <p:nvPr/>
        </p:nvSpPr>
        <p:spPr>
          <a:xfrm>
            <a:off x="1220765" y="980728"/>
            <a:ext cx="3318537" cy="5217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Przez typ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Ze względu na język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Klasy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Interfejsy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Obiekty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Ze względu na </a:t>
            </a:r>
            <a:r>
              <a:rPr lang="pl-PL" sz="1600" b="1" dirty="0" err="1"/>
              <a:t>framework</a:t>
            </a:r>
            <a:endParaRPr lang="pl-PL" sz="1600" b="1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Aktywności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Fragmenty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Service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Notification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Ze względu na funkcję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Kontrolery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Widoki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/>
              <a:t>Usecasy</a:t>
            </a:r>
            <a:endParaRPr lang="pl-PL" sz="16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48528D-D0E3-6DC8-98D9-6F9BF92F0B4B}"/>
              </a:ext>
            </a:extLst>
          </p:cNvPr>
          <p:cNvSpPr txBox="1"/>
          <p:nvPr/>
        </p:nvSpPr>
        <p:spPr>
          <a:xfrm>
            <a:off x="5508104" y="946894"/>
            <a:ext cx="2520280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Przez warstwę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/>
              <a:t>Ui</a:t>
            </a:r>
            <a:endParaRPr lang="pl-PL" sz="1600" b="1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Db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Di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Net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Przez ekran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Autoryzacja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Logowanie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/>
              <a:t>Koszyk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/>
              <a:t>Etc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885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90513D0-21EF-C7D9-D2EF-61B8E26D574B}"/>
              </a:ext>
            </a:extLst>
          </p:cNvPr>
          <p:cNvSpPr txBox="1"/>
          <p:nvPr/>
        </p:nvSpPr>
        <p:spPr>
          <a:xfrm>
            <a:off x="1043608" y="908720"/>
            <a:ext cx="777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Ta strategia zakłada, że pakiety najwyższego poziomu w aplikacji powinny odpowiadać podstawowym pojęciom z domeny biznesowej aplikacji.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5FC18CC-DF70-27D2-72F2-B9196560B5E4}"/>
              </a:ext>
            </a:extLst>
          </p:cNvPr>
          <p:cNvSpPr txBox="1"/>
          <p:nvPr/>
        </p:nvSpPr>
        <p:spPr>
          <a:xfrm>
            <a:off x="1065353" y="1556792"/>
            <a:ext cx="60989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Jeśli pracujesz nad platformą e-commerce, mogą to być niektóre z Twoich funkcji: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uwierzytelnianie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użytkownicy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produkty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oferty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finalizacja zakupu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endParaRPr lang="pl-PL" sz="1400" dirty="0"/>
          </a:p>
          <a:p>
            <a:pPr algn="just"/>
            <a:r>
              <a:rPr lang="pl-PL" sz="1400" dirty="0"/>
              <a:t>Dla odtwarzacza multimedialnego mogą to być takie elementy: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albumy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utwory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artysta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err="1"/>
              <a:t>olekcje</a:t>
            </a: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W przypadku aplikacji e-commerce domeną biznesową będzie handel elektroniczny, a kluczowe pojęcia to produkty, koszyki zakupowe, zamówienia, użytkownicy, płatności itp.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4810E11-C0DC-5274-31C0-D5C37AC6AEE7}"/>
              </a:ext>
            </a:extLst>
          </p:cNvPr>
          <p:cNvSpPr txBox="1"/>
          <p:nvPr/>
        </p:nvSpPr>
        <p:spPr>
          <a:xfrm>
            <a:off x="1043608" y="5459776"/>
            <a:ext cx="60989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b="1" dirty="0"/>
              <a:t>Żaden</a:t>
            </a:r>
            <a:r>
              <a:rPr lang="pl-PL" sz="1400" dirty="0"/>
              <a:t> z wymienionych pakietów nie zawiera logiki związanej z ekranami. Na przykład ekran logowania nie jest częścią funkcji uwierzytelniania. Zwykle umieszczane są w dedykowanym pakiecie na najwyższym poziomie o nazwie „ekrany”, „</a:t>
            </a:r>
            <a:r>
              <a:rPr lang="pl-PL" sz="1400" dirty="0" err="1"/>
              <a:t>ui</a:t>
            </a:r>
            <a:r>
              <a:rPr lang="pl-PL" sz="1400" dirty="0"/>
              <a:t>”, który zawiera </a:t>
            </a:r>
            <a:r>
              <a:rPr lang="pl-PL" sz="1400" dirty="0" err="1"/>
              <a:t>podpakiety</a:t>
            </a:r>
            <a:r>
              <a:rPr lang="pl-PL" sz="1400" dirty="0"/>
              <a:t> zorganizowane zgodnie z podejściem </a:t>
            </a:r>
            <a:r>
              <a:rPr lang="pl-PL" sz="1400" dirty="0" err="1"/>
              <a:t>Package</a:t>
            </a:r>
            <a:r>
              <a:rPr lang="pl-PL" sz="1400" dirty="0"/>
              <a:t> by </a:t>
            </a:r>
            <a:r>
              <a:rPr lang="pl-PL" sz="1400" dirty="0" err="1"/>
              <a:t>Screen</a:t>
            </a:r>
            <a:r>
              <a:rPr lang="pl-PL" sz="14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9B06AD-2091-1D7C-5B1B-B5EDEDD3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74" y="1268760"/>
            <a:ext cx="1934926" cy="50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3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90513D0-21EF-C7D9-D2EF-61B8E26D574B}"/>
              </a:ext>
            </a:extLst>
          </p:cNvPr>
          <p:cNvSpPr txBox="1"/>
          <p:nvPr/>
        </p:nvSpPr>
        <p:spPr>
          <a:xfrm>
            <a:off x="1043608" y="908720"/>
            <a:ext cx="777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Ta strategia zakłada, że pakiety najwyższego poziomu w aplikacji powinny odpowiadać podstawowym pojęciom z domeny biznesowej aplikacji.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5FC18CC-DF70-27D2-72F2-B9196560B5E4}"/>
              </a:ext>
            </a:extLst>
          </p:cNvPr>
          <p:cNvSpPr txBox="1"/>
          <p:nvPr/>
        </p:nvSpPr>
        <p:spPr>
          <a:xfrm>
            <a:off x="1065353" y="1556792"/>
            <a:ext cx="60989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Jeśli pracujesz nad platformą e-commerce, mogą to być niektóre z Twoich funkcji: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uwierzytelnianie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użytkownicy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produkty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oferty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r>
              <a:rPr lang="pl-PL" sz="1400" dirty="0"/>
              <a:t>finalizacja zakupu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898525" algn="l"/>
              </a:tabLst>
            </a:pPr>
            <a:endParaRPr lang="pl-PL" sz="1400" dirty="0"/>
          </a:p>
          <a:p>
            <a:pPr algn="just"/>
            <a:r>
              <a:rPr lang="pl-PL" sz="1400" dirty="0"/>
              <a:t>Dla odtwarzacza multimedialnego mogą to być takie elementy: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albumy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utwory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artysta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 err="1"/>
              <a:t>olekcje</a:t>
            </a: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W przypadku aplikacji e-commerce domeną biznesową będzie handel elektroniczny, a kluczowe pojęcia to produkty, koszyki zakupowe, zamówienia, użytkownicy, płatności itp.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4810E11-C0DC-5274-31C0-D5C37AC6AEE7}"/>
              </a:ext>
            </a:extLst>
          </p:cNvPr>
          <p:cNvSpPr txBox="1"/>
          <p:nvPr/>
        </p:nvSpPr>
        <p:spPr>
          <a:xfrm>
            <a:off x="1043608" y="5459776"/>
            <a:ext cx="60989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b="1" dirty="0"/>
              <a:t>Żaden</a:t>
            </a:r>
            <a:r>
              <a:rPr lang="pl-PL" sz="1400" dirty="0"/>
              <a:t> z wymienionych pakietów nie zawiera logiki związanej z ekranami. Na przykład ekran logowania nie jest częścią funkcji uwierzytelniania. Zwykle umieszczane są w dedykowanym pakiecie na najwyższym poziomie o nazwie „ekrany”, „</a:t>
            </a:r>
            <a:r>
              <a:rPr lang="pl-PL" sz="1400" dirty="0" err="1"/>
              <a:t>ui</a:t>
            </a:r>
            <a:r>
              <a:rPr lang="pl-PL" sz="1400" dirty="0"/>
              <a:t>”, który zawiera </a:t>
            </a:r>
            <a:r>
              <a:rPr lang="pl-PL" sz="1400" dirty="0" err="1"/>
              <a:t>podpakiety</a:t>
            </a:r>
            <a:r>
              <a:rPr lang="pl-PL" sz="1400" dirty="0"/>
              <a:t> zorganizowane zgodnie z podejściem </a:t>
            </a:r>
            <a:r>
              <a:rPr lang="pl-PL" sz="1400" dirty="0" err="1"/>
              <a:t>Package</a:t>
            </a:r>
            <a:r>
              <a:rPr lang="pl-PL" sz="1400" dirty="0"/>
              <a:t> by </a:t>
            </a:r>
            <a:r>
              <a:rPr lang="pl-PL" sz="1400" dirty="0" err="1"/>
              <a:t>Screen</a:t>
            </a:r>
            <a:r>
              <a:rPr lang="pl-PL" sz="14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9B06AD-2091-1D7C-5B1B-B5EDEDD3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74" y="1268760"/>
            <a:ext cx="1934926" cy="50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94494A-A0C5-83FD-BEEA-7FEB0058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32330"/>
            <a:ext cx="2232248" cy="58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03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55974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AC3D6D71-9F6F-268D-1D90-392E9B3A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6399799" cy="47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4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- Android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pic>
        <p:nvPicPr>
          <p:cNvPr id="5122" name="Picture 2" descr="In a typical app architecture, the UI layer gets the application data&#10;    from the data layer or from the optional domain layer, which sits between&#10;    the UI layer and the data layer.">
            <a:extLst>
              <a:ext uri="{FF2B5EF4-FFF2-40B4-BE49-F238E27FC236}">
                <a16:creationId xmlns:a16="http://schemas.microsoft.com/office/drawing/2014/main" id="{7B689696-3793-2153-7C00-0BC8FD54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7784516" cy="45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- Android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pic>
        <p:nvPicPr>
          <p:cNvPr id="6146" name="Picture 2" descr="In a typical architecture, the UI layer's UI elements depend on state&#10;    holders, which in turn depend on classes from either the data layer or the&#10;    optional domain layer.">
            <a:extLst>
              <a:ext uri="{FF2B5EF4-FFF2-40B4-BE49-F238E27FC236}">
                <a16:creationId xmlns:a16="http://schemas.microsoft.com/office/drawing/2014/main" id="{CFF3E1CD-9AF5-1AE0-1658-D850BBD0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904638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3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- Android</a:t>
            </a:r>
          </a:p>
          <a:p>
            <a:pPr algn="ctr"/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605702" y="875883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Presentation </a:t>
            </a:r>
            <a:r>
              <a:rPr lang="pl-PL" sz="2800" b="1" dirty="0" err="1"/>
              <a:t>Layer</a:t>
            </a:r>
            <a:r>
              <a:rPr lang="pl-PL" sz="2800" b="1" dirty="0"/>
              <a:t> </a:t>
            </a:r>
            <a:r>
              <a:rPr lang="pl-PL" sz="2800" b="1" dirty="0" err="1"/>
              <a:t>Architectural</a:t>
            </a:r>
            <a:r>
              <a:rPr lang="pl-PL" sz="2800" b="1" dirty="0"/>
              <a:t> </a:t>
            </a:r>
            <a:r>
              <a:rPr lang="pl-PL" sz="2800" b="1" dirty="0" err="1"/>
              <a:t>Pattern</a:t>
            </a:r>
            <a:endParaRPr lang="pl-PL" sz="2800" b="1" dirty="0"/>
          </a:p>
        </p:txBody>
      </p:sp>
      <p:pic>
        <p:nvPicPr>
          <p:cNvPr id="7170" name="Picture 2" descr="In a typical architecture, the data layer's repositories provide data&#10;    to the rest of the app and depend on the data sources.">
            <a:extLst>
              <a:ext uri="{FF2B5EF4-FFF2-40B4-BE49-F238E27FC236}">
                <a16:creationId xmlns:a16="http://schemas.microsoft.com/office/drawing/2014/main" id="{7A6B3BC0-8DB2-AFD1-BE3F-AB6F1C65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785966" cy="51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9678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4518</TotalTime>
  <Pages>0</Pages>
  <Words>531</Words>
  <Characters>0</Characters>
  <Application>Microsoft Office PowerPoint</Application>
  <PresentationFormat>Pokaz na ekranie (4:3)</PresentationFormat>
  <Lines>0</Lines>
  <Paragraphs>115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1093</cp:revision>
  <dcterms:modified xsi:type="dcterms:W3CDTF">2024-08-19T22:08:18Z</dcterms:modified>
  <cp:category/>
</cp:coreProperties>
</file>