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22"/>
  </p:notesMasterIdLst>
  <p:handoutMasterIdLst>
    <p:handoutMasterId r:id="rId23"/>
  </p:handoutMasterIdLst>
  <p:sldIdLst>
    <p:sldId id="346" r:id="rId2"/>
    <p:sldId id="522" r:id="rId3"/>
    <p:sldId id="523" r:id="rId4"/>
    <p:sldId id="524" r:id="rId5"/>
    <p:sldId id="525" r:id="rId6"/>
    <p:sldId id="526" r:id="rId7"/>
    <p:sldId id="527" r:id="rId8"/>
    <p:sldId id="528" r:id="rId9"/>
    <p:sldId id="521" r:id="rId10"/>
    <p:sldId id="509" r:id="rId11"/>
    <p:sldId id="510" r:id="rId12"/>
    <p:sldId id="511" r:id="rId13"/>
    <p:sldId id="512" r:id="rId14"/>
    <p:sldId id="514" r:id="rId15"/>
    <p:sldId id="515" r:id="rId16"/>
    <p:sldId id="516" r:id="rId17"/>
    <p:sldId id="517" r:id="rId18"/>
    <p:sldId id="518" r:id="rId19"/>
    <p:sldId id="519" r:id="rId20"/>
    <p:sldId id="529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70" d="100"/>
          <a:sy n="70" d="100"/>
        </p:scale>
        <p:origin x="120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0460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8183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9574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020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6524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1538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8829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0027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921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4349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8733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5628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2192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9306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6039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9522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0460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2002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2803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1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275729" y="3789040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ACTIVITY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CYKL ŻYCIA AKTYWNOŚCI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67E4941-91B2-4E07-BBE7-42AD77927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475" y="4294262"/>
            <a:ext cx="7495218" cy="2537098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00776F55-FCA0-4543-8855-DB6E68BE895A}"/>
              </a:ext>
            </a:extLst>
          </p:cNvPr>
          <p:cNvSpPr txBox="1"/>
          <p:nvPr/>
        </p:nvSpPr>
        <p:spPr>
          <a:xfrm>
            <a:off x="0" y="908720"/>
            <a:ext cx="9108504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Każda aplikacja Androida działa w swojej własnej instancji maszyny wirtualnej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W każdym momencie kilka instancji maszyny wirtualnej może być aktywna (rzeczywista równoległość – nie </a:t>
            </a:r>
            <a:r>
              <a:rPr lang="pl-PL" sz="1800" i="1" dirty="0" err="1">
                <a:solidFill>
                  <a:schemeClr val="bg2"/>
                </a:solidFill>
              </a:rPr>
              <a:t>task</a:t>
            </a:r>
            <a:r>
              <a:rPr lang="pl-PL" sz="1800" i="1" dirty="0">
                <a:solidFill>
                  <a:schemeClr val="bg2"/>
                </a:solidFill>
              </a:rPr>
              <a:t> </a:t>
            </a:r>
            <a:r>
              <a:rPr lang="pl-PL" sz="1800" i="1" dirty="0" err="1">
                <a:solidFill>
                  <a:schemeClr val="bg2"/>
                </a:solidFill>
              </a:rPr>
              <a:t>switching</a:t>
            </a:r>
            <a:r>
              <a:rPr lang="pl-PL" sz="1800" dirty="0">
                <a:solidFill>
                  <a:schemeClr val="bg2"/>
                </a:solidFill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Aplikacja Androida nie kontroluje całkowicie realizacji swojego cyklu życia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l-PL" sz="1800" dirty="0">
              <a:solidFill>
                <a:schemeClr val="bg2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OS może zakończyć każdy proces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Zasoby są krytycznie niskie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Duża liczba działających aplikacji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Aplikacja wymagająca bardzo dużych zasobów (energia, pamięć)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l-PL" sz="1600" dirty="0">
              <a:solidFill>
                <a:schemeClr val="bg2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endParaRPr lang="pl-PL" sz="1600" dirty="0">
              <a:solidFill>
                <a:schemeClr val="bg2"/>
              </a:solidFill>
            </a:endParaRPr>
          </a:p>
          <a:p>
            <a:pPr algn="just"/>
            <a:endParaRPr lang="pl-PL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584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CCF2A39-2F0F-46B0-A8BA-F7BF2A79D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887823"/>
            <a:ext cx="8193663" cy="386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20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52137E8-9CB3-4E6E-96B7-BA7B7F374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734" y="836712"/>
            <a:ext cx="5564503" cy="572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88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 – Stany Aktywności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4636843" y="6581001"/>
            <a:ext cx="4592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https://developer.android.com/reference/android/app/Activity.html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41584F7-6974-4E8D-8C5C-C206E79C4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994420"/>
            <a:ext cx="3569843" cy="486916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FEA582F3-28E7-420D-8186-52E5CBBCBE27}"/>
              </a:ext>
            </a:extLst>
          </p:cNvPr>
          <p:cNvSpPr txBox="1"/>
          <p:nvPr/>
        </p:nvSpPr>
        <p:spPr>
          <a:xfrm>
            <a:off x="112809" y="805264"/>
            <a:ext cx="6331399" cy="558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pl-PL" sz="1600" i="1" dirty="0">
                <a:solidFill>
                  <a:schemeClr val="bg2"/>
                </a:solidFill>
              </a:rPr>
              <a:t>Active/</a:t>
            </a:r>
            <a:r>
              <a:rPr lang="pl-PL" sz="1600" i="1" dirty="0" err="1">
                <a:solidFill>
                  <a:schemeClr val="bg2"/>
                </a:solidFill>
              </a:rPr>
              <a:t>Running</a:t>
            </a:r>
            <a:endParaRPr lang="pl-PL" sz="1600" i="1" dirty="0">
              <a:solidFill>
                <a:schemeClr val="bg2"/>
              </a:solidFill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600" dirty="0">
                <a:solidFill>
                  <a:schemeClr val="bg2"/>
                </a:solidFill>
              </a:rPr>
              <a:t>Aplikacja jest na pierwszym planie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600" dirty="0">
                <a:solidFill>
                  <a:schemeClr val="bg2"/>
                </a:solidFill>
              </a:rPr>
              <a:t>Znajduje się na szczycie stosu 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pl-PL" sz="1600" i="1" dirty="0" err="1">
                <a:solidFill>
                  <a:schemeClr val="bg2"/>
                </a:solidFill>
              </a:rPr>
              <a:t>Paused</a:t>
            </a:r>
            <a:endParaRPr lang="pl-PL" sz="1600" i="1" dirty="0">
              <a:solidFill>
                <a:schemeClr val="bg2"/>
              </a:solidFill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600" dirty="0">
                <a:solidFill>
                  <a:schemeClr val="bg2"/>
                </a:solidFill>
              </a:rPr>
              <a:t>Ta aktywność dalej pozostaje widoczna dla</a:t>
            </a:r>
          </a:p>
          <a:p>
            <a:pPr lvl="1">
              <a:lnSpc>
                <a:spcPct val="150000"/>
              </a:lnSpc>
            </a:pPr>
            <a:r>
              <a:rPr lang="pl-PL" sz="1600" dirty="0">
                <a:solidFill>
                  <a:schemeClr val="bg2"/>
                </a:solidFill>
              </a:rPr>
              <a:t>     użytkownika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600" dirty="0">
                <a:solidFill>
                  <a:schemeClr val="bg2"/>
                </a:solidFill>
              </a:rPr>
              <a:t>Aktywność pozostająca w tym tanie zachowuje</a:t>
            </a:r>
          </a:p>
          <a:p>
            <a:pPr lvl="1">
              <a:lnSpc>
                <a:spcPct val="150000"/>
              </a:lnSpc>
            </a:pPr>
            <a:r>
              <a:rPr lang="pl-PL" sz="1600" dirty="0">
                <a:solidFill>
                  <a:schemeClr val="bg2"/>
                </a:solidFill>
              </a:rPr>
              <a:t>     swój stan informacji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600" dirty="0">
                <a:solidFill>
                  <a:schemeClr val="bg2"/>
                </a:solidFill>
              </a:rPr>
              <a:t>Może zostać zabita przez OS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600" dirty="0">
                <a:solidFill>
                  <a:schemeClr val="bg2"/>
                </a:solidFill>
              </a:rPr>
              <a:t>Kontynuuje </a:t>
            </a:r>
            <a:r>
              <a:rPr lang="pl-PL" sz="1600" i="1" dirty="0">
                <a:solidFill>
                  <a:schemeClr val="bg2"/>
                </a:solidFill>
              </a:rPr>
              <a:t>update</a:t>
            </a:r>
            <a:r>
              <a:rPr lang="pl-PL" sz="1600" dirty="0">
                <a:solidFill>
                  <a:schemeClr val="bg2"/>
                </a:solidFill>
              </a:rPr>
              <a:t> UI </a:t>
            </a:r>
            <a:r>
              <a:rPr lang="pl-PL" sz="1600" dirty="0" err="1">
                <a:solidFill>
                  <a:schemeClr val="bg2"/>
                </a:solidFill>
              </a:rPr>
              <a:t>itp</a:t>
            </a:r>
            <a:endParaRPr lang="pl-PL" sz="1600" dirty="0">
              <a:solidFill>
                <a:schemeClr val="bg2"/>
              </a:solidFill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pl-PL" sz="1600" i="1" dirty="0" err="1">
                <a:solidFill>
                  <a:schemeClr val="bg2"/>
                </a:solidFill>
              </a:rPr>
              <a:t>Stopped</a:t>
            </a:r>
            <a:endParaRPr lang="pl-PL" sz="1600" i="1" dirty="0">
              <a:solidFill>
                <a:schemeClr val="bg2"/>
              </a:solidFill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600" dirty="0">
                <a:solidFill>
                  <a:schemeClr val="bg2"/>
                </a:solidFill>
              </a:rPr>
              <a:t>Aktywność zatrzymana jest całkowicie </a:t>
            </a:r>
            <a:r>
              <a:rPr lang="pl-PL" sz="1600" i="1" dirty="0">
                <a:solidFill>
                  <a:schemeClr val="bg2"/>
                </a:solidFill>
              </a:rPr>
              <a:t>przykryta </a:t>
            </a:r>
            <a:r>
              <a:rPr lang="pl-PL" sz="1600" dirty="0">
                <a:solidFill>
                  <a:schemeClr val="bg2"/>
                </a:solidFill>
              </a:rPr>
              <a:t>przez inną aktywność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600" dirty="0">
                <a:solidFill>
                  <a:schemeClr val="bg2"/>
                </a:solidFill>
              </a:rPr>
              <a:t>Nie jest widoczna dla użytkownika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600" i="1" dirty="0">
                <a:solidFill>
                  <a:schemeClr val="bg2"/>
                </a:solidFill>
              </a:rPr>
              <a:t>Update</a:t>
            </a:r>
            <a:r>
              <a:rPr lang="pl-PL" sz="1600" dirty="0">
                <a:solidFill>
                  <a:schemeClr val="bg2"/>
                </a:solidFill>
              </a:rPr>
              <a:t> UI </a:t>
            </a:r>
            <a:r>
              <a:rPr lang="pl-PL" sz="1600" dirty="0" err="1">
                <a:solidFill>
                  <a:schemeClr val="bg2"/>
                </a:solidFill>
              </a:rPr>
              <a:t>itp</a:t>
            </a:r>
            <a:r>
              <a:rPr lang="pl-PL" sz="1600" dirty="0">
                <a:solidFill>
                  <a:schemeClr val="bg2"/>
                </a:solidFill>
              </a:rPr>
              <a:t> zostaje zatrzymany</a:t>
            </a:r>
            <a:endParaRPr lang="pl-PL" sz="16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745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 –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Foreground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0" y="6559169"/>
            <a:ext cx="4592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https://developer.android.com/reference/android/app/Activity.html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E98F196-6940-455C-A3AD-F83478BEC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3" y="1934563"/>
            <a:ext cx="9144000" cy="298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81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 – Zdarzenia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0" y="6559169"/>
            <a:ext cx="4592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https://developer.android.com/reference/android/app/Activity.html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FA1F682-13E7-42A2-AD8B-FEDCE28CAA44}"/>
              </a:ext>
            </a:extLst>
          </p:cNvPr>
          <p:cNvSpPr txBox="1"/>
          <p:nvPr/>
        </p:nvSpPr>
        <p:spPr>
          <a:xfrm>
            <a:off x="150590" y="1628800"/>
            <a:ext cx="8964488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Aplikacja nie musi implementować wszystkich metod przejścia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Są jednak metody wymagane, oraz wysoko rekomendowane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l-PL" sz="1800" dirty="0">
              <a:solidFill>
                <a:schemeClr val="bg2"/>
              </a:solidFill>
            </a:endParaRP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Wymagane:</a:t>
            </a:r>
          </a:p>
          <a:p>
            <a:pPr marL="628650" lvl="1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2"/>
                </a:solidFill>
              </a:rPr>
              <a:t>OnCreate</a:t>
            </a:r>
            <a:r>
              <a:rPr lang="pl-PL" sz="1800" dirty="0">
                <a:solidFill>
                  <a:schemeClr val="bg2"/>
                </a:solidFill>
              </a:rPr>
              <a:t>() – musi zostać zaimplementowana przez każdą aktywność – początkowe ustawienia</a:t>
            </a:r>
          </a:p>
          <a:p>
            <a:pPr marL="628650" lvl="1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Ta metoda jest wywoływana tylko raz podczas jednego cyklu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Rekomendowane</a:t>
            </a:r>
          </a:p>
          <a:p>
            <a:pPr marL="628650" lvl="1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2"/>
                </a:solidFill>
              </a:rPr>
              <a:t>onPause</a:t>
            </a:r>
            <a:r>
              <a:rPr lang="pl-PL" sz="1800" dirty="0">
                <a:solidFill>
                  <a:schemeClr val="bg2"/>
                </a:solidFill>
              </a:rPr>
              <a:t>() – powinna zostać zaimplementowana gdy aplikacja posiada dane które chcemy zachować</a:t>
            </a:r>
          </a:p>
        </p:txBody>
      </p:sp>
    </p:spTree>
    <p:extLst>
      <p:ext uri="{BB962C8B-B14F-4D97-AF65-F5344CB8AC3E}">
        <p14:creationId xmlns:p14="http://schemas.microsoft.com/office/powerpoint/2010/main" val="3883058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 –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OnCreate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FA1F682-13E7-42A2-AD8B-FEDCE28CAA44}"/>
              </a:ext>
            </a:extLst>
          </p:cNvPr>
          <p:cNvSpPr txBox="1"/>
          <p:nvPr/>
        </p:nvSpPr>
        <p:spPr>
          <a:xfrm>
            <a:off x="179512" y="681083"/>
            <a:ext cx="8964488" cy="3690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</a:rPr>
              <a:t>Pierwsza wywoływana metoda gdy aktywność jest uruchamiana</a:t>
            </a:r>
          </a:p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</a:rPr>
              <a:t>Większość kodu znajduje się w tej metodzie</a:t>
            </a:r>
          </a:p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</a:rPr>
              <a:t>Typowo używana do zainicjowania struktur danych aplikacji, połączenia elementów UI, zdefiniowania zachowania elementów itp.</a:t>
            </a:r>
          </a:p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</a:rPr>
              <a:t>Może otrzymać obiekt </a:t>
            </a:r>
            <a:r>
              <a:rPr lang="pl-PL" sz="2000" i="1" dirty="0">
                <a:solidFill>
                  <a:schemeClr val="bg2"/>
                </a:solidFill>
              </a:rPr>
              <a:t>Bundle</a:t>
            </a:r>
            <a:r>
              <a:rPr lang="pl-PL" sz="2000" dirty="0">
                <a:solidFill>
                  <a:schemeClr val="bg2"/>
                </a:solidFill>
              </a:rPr>
              <a:t> zawierający poprzedni stan aktywności</a:t>
            </a:r>
          </a:p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</a:rPr>
              <a:t>Metoda poprzedzająca </a:t>
            </a:r>
            <a:r>
              <a:rPr lang="pl-PL" sz="2000" dirty="0" err="1">
                <a:solidFill>
                  <a:schemeClr val="bg2"/>
                </a:solidFill>
              </a:rPr>
              <a:t>OnStart</a:t>
            </a:r>
            <a:r>
              <a:rPr lang="pl-PL" sz="2000" dirty="0">
                <a:solidFill>
                  <a:schemeClr val="bg2"/>
                </a:solidFill>
              </a:rPr>
              <a:t>()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4A3BB81-0B7C-416D-8968-2819A5321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13" y="4264918"/>
            <a:ext cx="8820150" cy="257175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4551717" y="6526505"/>
            <a:ext cx="4592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https://developer.android.com/reference/android/app/Activity.html</a:t>
            </a:r>
          </a:p>
        </p:txBody>
      </p:sp>
    </p:spTree>
    <p:extLst>
      <p:ext uri="{BB962C8B-B14F-4D97-AF65-F5344CB8AC3E}">
        <p14:creationId xmlns:p14="http://schemas.microsoft.com/office/powerpoint/2010/main" val="16991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 –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OnPause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FA1F682-13E7-42A2-AD8B-FEDCE28CAA44}"/>
              </a:ext>
            </a:extLst>
          </p:cNvPr>
          <p:cNvSpPr txBox="1"/>
          <p:nvPr/>
        </p:nvSpPr>
        <p:spPr>
          <a:xfrm>
            <a:off x="179512" y="777483"/>
            <a:ext cx="8964488" cy="3690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</a:rPr>
              <a:t>Wywoływana w momencie zmiany aktywności</a:t>
            </a:r>
          </a:p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</a:rPr>
              <a:t>Używana do zapisania danych i zatrzymania pracy</a:t>
            </a:r>
          </a:p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</a:rPr>
              <a:t>Metoda poprzedzająca </a:t>
            </a:r>
          </a:p>
          <a:p>
            <a:pPr marL="628650" lvl="1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l-PL" sz="2000" dirty="0" err="1">
                <a:solidFill>
                  <a:schemeClr val="bg2"/>
                </a:solidFill>
              </a:rPr>
              <a:t>OnResume</a:t>
            </a:r>
            <a:r>
              <a:rPr lang="pl-PL" sz="2000" dirty="0">
                <a:solidFill>
                  <a:schemeClr val="bg2"/>
                </a:solidFill>
              </a:rPr>
              <a:t>() – gdy aktywność wraca na pierwszy plan</a:t>
            </a:r>
          </a:p>
          <a:p>
            <a:pPr marL="628650" lvl="1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l-PL" sz="2000" dirty="0" err="1">
                <a:solidFill>
                  <a:schemeClr val="bg2"/>
                </a:solidFill>
              </a:rPr>
              <a:t>OnStop</a:t>
            </a:r>
            <a:r>
              <a:rPr lang="pl-PL" sz="2000" dirty="0">
                <a:solidFill>
                  <a:schemeClr val="bg2"/>
                </a:solidFill>
              </a:rPr>
              <a:t>() – gdy aktywność przestaje być widoczna dla użytkownika</a:t>
            </a:r>
          </a:p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</a:rPr>
              <a:t>Spauzowana aktywność może zostać zabita przez system 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FB28C3A-D6FA-42EF-95AB-EDA7DD1CA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748" y="4394725"/>
            <a:ext cx="6232016" cy="2436635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4551717" y="6530860"/>
            <a:ext cx="4592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https://developer.android.com/reference/android/app/Activity.html</a:t>
            </a:r>
          </a:p>
        </p:txBody>
      </p:sp>
    </p:spTree>
    <p:extLst>
      <p:ext uri="{BB962C8B-B14F-4D97-AF65-F5344CB8AC3E}">
        <p14:creationId xmlns:p14="http://schemas.microsoft.com/office/powerpoint/2010/main" val="4265706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 – Śmierć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0" y="6559169"/>
            <a:ext cx="4592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https://developer.android.com/reference/android/app/Activity.html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FA1F682-13E7-42A2-AD8B-FEDCE28CAA44}"/>
              </a:ext>
            </a:extLst>
          </p:cNvPr>
          <p:cNvSpPr txBox="1"/>
          <p:nvPr/>
        </p:nvSpPr>
        <p:spPr>
          <a:xfrm>
            <a:off x="179512" y="980728"/>
            <a:ext cx="8964488" cy="3113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</a:rPr>
              <a:t>OS może zabić </a:t>
            </a:r>
            <a:r>
              <a:rPr lang="pl-PL" sz="2000" dirty="0" err="1">
                <a:solidFill>
                  <a:schemeClr val="bg2"/>
                </a:solidFill>
              </a:rPr>
              <a:t>apke</a:t>
            </a:r>
            <a:r>
              <a:rPr lang="pl-PL" sz="2000" dirty="0">
                <a:solidFill>
                  <a:schemeClr val="bg2"/>
                </a:solidFill>
              </a:rPr>
              <a:t> gdy zasoby są niezbędne do operacji o wyższym znaczeniu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pl-PL" sz="2000" dirty="0">
              <a:solidFill>
                <a:schemeClr val="bg2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</a:rPr>
              <a:t>Gdy aktywność osiągnie metody </a:t>
            </a:r>
            <a:r>
              <a:rPr lang="pl-PL" sz="2000" dirty="0" err="1">
                <a:solidFill>
                  <a:schemeClr val="bg2"/>
                </a:solidFill>
              </a:rPr>
              <a:t>OnPause</a:t>
            </a:r>
            <a:r>
              <a:rPr lang="pl-PL" sz="2000" dirty="0">
                <a:solidFill>
                  <a:schemeClr val="bg2"/>
                </a:solidFill>
              </a:rPr>
              <a:t>(), </a:t>
            </a:r>
            <a:r>
              <a:rPr lang="pl-PL" sz="2000" dirty="0" err="1">
                <a:solidFill>
                  <a:schemeClr val="bg2"/>
                </a:solidFill>
              </a:rPr>
              <a:t>OnStop</a:t>
            </a:r>
            <a:r>
              <a:rPr lang="pl-PL" sz="2000" dirty="0">
                <a:solidFill>
                  <a:schemeClr val="bg2"/>
                </a:solidFill>
              </a:rPr>
              <a:t>(), </a:t>
            </a:r>
            <a:r>
              <a:rPr lang="pl-PL" sz="2000" dirty="0" err="1">
                <a:solidFill>
                  <a:schemeClr val="bg2"/>
                </a:solidFill>
              </a:rPr>
              <a:t>OnDestroy</a:t>
            </a:r>
            <a:r>
              <a:rPr lang="pl-PL" sz="2000" dirty="0">
                <a:solidFill>
                  <a:schemeClr val="bg2"/>
                </a:solidFill>
              </a:rPr>
              <a:t>(), może zostać zabita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pl-PL" sz="2000" dirty="0">
              <a:solidFill>
                <a:schemeClr val="bg2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l-PL" sz="2000" dirty="0" err="1">
                <a:solidFill>
                  <a:schemeClr val="bg2"/>
                </a:solidFill>
              </a:rPr>
              <a:t>OnPause</a:t>
            </a:r>
            <a:r>
              <a:rPr lang="pl-PL" sz="2000" dirty="0">
                <a:solidFill>
                  <a:schemeClr val="bg2"/>
                </a:solidFill>
              </a:rPr>
              <a:t>() jest jedynym stanem gwarantującym ukończenie przed zabiciem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l-PL" sz="20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endParaRPr lang="pl-PL" sz="2000" dirty="0">
              <a:solidFill>
                <a:schemeClr val="bg2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66FF688-AE7B-4CA4-8DF3-1FE25E31C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3395414"/>
            <a:ext cx="80676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43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 – Trwałość Danych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4661756" y="6554361"/>
            <a:ext cx="4592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https://developer.android.com/reference/android/app/Activity.html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6974675-607F-4C5C-A079-57F7EDD6ECBD}"/>
              </a:ext>
            </a:extLst>
          </p:cNvPr>
          <p:cNvSpPr txBox="1"/>
          <p:nvPr/>
        </p:nvSpPr>
        <p:spPr>
          <a:xfrm>
            <a:off x="0" y="1340768"/>
            <a:ext cx="9079730" cy="37286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>
                <a:solidFill>
                  <a:schemeClr val="bg1"/>
                </a:solidFill>
              </a:rPr>
              <a:t>Zmiana konfiguracji wymaga przeładowania layoutu oraz innych zasobów gdy: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Następuje zmiana orientacji urządzenia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Zostaje zmieniony język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Użytkownik wejdzie w tryb </a:t>
            </a:r>
            <a:r>
              <a:rPr lang="pl-PL" sz="2000" dirty="0" err="1">
                <a:solidFill>
                  <a:schemeClr val="bg1"/>
                </a:solidFill>
              </a:rPr>
              <a:t>multi-window</a:t>
            </a:r>
            <a:endParaRPr lang="pl-PL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pl-PL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l-PL" sz="2000" dirty="0">
                <a:solidFill>
                  <a:schemeClr val="bg1"/>
                </a:solidFill>
              </a:rPr>
              <a:t>Przy zmianie konfiguracji Android: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sz="2000" dirty="0">
                <a:solidFill>
                  <a:schemeClr val="bg1"/>
                </a:solidFill>
              </a:rPr>
              <a:t>Wyłącza aktywność – </a:t>
            </a:r>
            <a:r>
              <a:rPr lang="pl-PL" sz="2000" dirty="0" err="1">
                <a:solidFill>
                  <a:schemeClr val="bg1"/>
                </a:solidFill>
              </a:rPr>
              <a:t>onPause</a:t>
            </a:r>
            <a:r>
              <a:rPr lang="pl-PL" sz="2000" dirty="0">
                <a:solidFill>
                  <a:schemeClr val="bg1"/>
                </a:solidFill>
              </a:rPr>
              <a:t>(), </a:t>
            </a:r>
            <a:r>
              <a:rPr lang="pl-PL" sz="2000" dirty="0" err="1">
                <a:solidFill>
                  <a:schemeClr val="bg1"/>
                </a:solidFill>
              </a:rPr>
              <a:t>onStop</a:t>
            </a:r>
            <a:r>
              <a:rPr lang="pl-PL" sz="2000" dirty="0">
                <a:solidFill>
                  <a:schemeClr val="bg1"/>
                </a:solidFill>
              </a:rPr>
              <a:t>(), </a:t>
            </a:r>
            <a:r>
              <a:rPr lang="pl-PL" sz="2000" dirty="0" err="1">
                <a:solidFill>
                  <a:schemeClr val="bg1"/>
                </a:solidFill>
              </a:rPr>
              <a:t>onDestroy</a:t>
            </a:r>
            <a:r>
              <a:rPr lang="pl-PL" sz="2000" dirty="0">
                <a:solidFill>
                  <a:schemeClr val="bg1"/>
                </a:solidFill>
              </a:rPr>
              <a:t>()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sz="2000" dirty="0">
                <a:solidFill>
                  <a:schemeClr val="bg1"/>
                </a:solidFill>
              </a:rPr>
              <a:t>Startuje nową instancję aktywności – </a:t>
            </a:r>
            <a:r>
              <a:rPr lang="pl-PL" sz="2000" dirty="0" err="1">
                <a:solidFill>
                  <a:schemeClr val="bg1"/>
                </a:solidFill>
              </a:rPr>
              <a:t>onCreate</a:t>
            </a:r>
            <a:r>
              <a:rPr lang="pl-PL" sz="2000" dirty="0">
                <a:solidFill>
                  <a:schemeClr val="bg1"/>
                </a:solidFill>
              </a:rPr>
              <a:t>(), </a:t>
            </a:r>
            <a:r>
              <a:rPr lang="pl-PL" sz="2000" dirty="0" err="1">
                <a:solidFill>
                  <a:schemeClr val="bg1"/>
                </a:solidFill>
              </a:rPr>
              <a:t>onStart</a:t>
            </a:r>
            <a:r>
              <a:rPr lang="pl-PL" sz="2000" dirty="0">
                <a:solidFill>
                  <a:schemeClr val="bg1"/>
                </a:solidFill>
              </a:rPr>
              <a:t>(), </a:t>
            </a:r>
            <a:r>
              <a:rPr lang="pl-PL" sz="2000" dirty="0" err="1">
                <a:solidFill>
                  <a:schemeClr val="bg1"/>
                </a:solidFill>
              </a:rPr>
              <a:t>onResume</a:t>
            </a:r>
            <a:r>
              <a:rPr lang="pl-PL" sz="2000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26884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483F383-749C-4DE4-ACCC-8253AFF3C42A}"/>
              </a:ext>
            </a:extLst>
          </p:cNvPr>
          <p:cNvSpPr/>
          <p:nvPr/>
        </p:nvSpPr>
        <p:spPr>
          <a:xfrm>
            <a:off x="971600" y="836712"/>
            <a:ext cx="8150696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E844D0F-DE98-492A-8B73-1EA3ECEE4E84}"/>
              </a:ext>
            </a:extLst>
          </p:cNvPr>
          <p:cNvSpPr txBox="1"/>
          <p:nvPr/>
        </p:nvSpPr>
        <p:spPr>
          <a:xfrm>
            <a:off x="1043609" y="853108"/>
            <a:ext cx="8078688" cy="502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1800" dirty="0">
                <a:solidFill>
                  <a:schemeClr val="bg1"/>
                </a:solidFill>
              </a:rPr>
              <a:t>Podstawowe elementy – komponenty, klasy pierwotne z których zbudowana jest aplikacja (VM + Zasoby = APK (Android </a:t>
            </a:r>
            <a:r>
              <a:rPr lang="pl-PL" sz="1800" dirty="0" err="1">
                <a:solidFill>
                  <a:schemeClr val="bg1"/>
                </a:solidFill>
              </a:rPr>
              <a:t>Package</a:t>
            </a:r>
            <a:r>
              <a:rPr lang="pl-PL" sz="1800" dirty="0">
                <a:solidFill>
                  <a:schemeClr val="bg1"/>
                </a:solidFill>
              </a:rPr>
              <a:t> Kit))</a:t>
            </a:r>
          </a:p>
          <a:p>
            <a:pPr algn="just">
              <a:lnSpc>
                <a:spcPct val="150000"/>
              </a:lnSpc>
            </a:pPr>
            <a:endParaRPr lang="pl-PL" sz="1800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l-PL" sz="1800" dirty="0">
                <a:solidFill>
                  <a:schemeClr val="bg1"/>
                </a:solidFill>
              </a:rPr>
              <a:t>Każdy komponent zapewnia konkretną funkcjonalność i posiada wyodrębniony cykl życia. Komponenty działają kooperacyjnie wspólnie zapewniając ukończenie określonego zadania aplikacji</a:t>
            </a:r>
          </a:p>
          <a:p>
            <a:pPr algn="just">
              <a:lnSpc>
                <a:spcPct val="150000"/>
              </a:lnSpc>
            </a:pPr>
            <a:endParaRPr lang="pl-PL" sz="1800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l-PL" sz="1800" dirty="0">
                <a:solidFill>
                  <a:schemeClr val="bg1"/>
                </a:solidFill>
              </a:rPr>
              <a:t>Podstawowe elementy: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1800" dirty="0" err="1">
                <a:solidFill>
                  <a:schemeClr val="bg1"/>
                </a:solidFill>
              </a:rPr>
              <a:t>Activities</a:t>
            </a:r>
            <a:r>
              <a:rPr lang="pl-PL" sz="1800" dirty="0">
                <a:solidFill>
                  <a:schemeClr val="bg1"/>
                </a:solidFill>
              </a:rPr>
              <a:t> – pojedynczy ekran z UI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1800" dirty="0">
                <a:solidFill>
                  <a:schemeClr val="bg1"/>
                </a:solidFill>
              </a:rPr>
              <a:t>Services – </a:t>
            </a:r>
            <a:r>
              <a:rPr lang="pl-PL" sz="1800" dirty="0" err="1">
                <a:solidFill>
                  <a:schemeClr val="bg1"/>
                </a:solidFill>
              </a:rPr>
              <a:t>long</a:t>
            </a:r>
            <a:r>
              <a:rPr lang="pl-PL" sz="1800" dirty="0">
                <a:solidFill>
                  <a:schemeClr val="bg1"/>
                </a:solidFill>
              </a:rPr>
              <a:t> </a:t>
            </a:r>
            <a:r>
              <a:rPr lang="pl-PL" sz="1800" dirty="0" err="1">
                <a:solidFill>
                  <a:schemeClr val="bg1"/>
                </a:solidFill>
              </a:rPr>
              <a:t>running</a:t>
            </a:r>
            <a:r>
              <a:rPr lang="pl-PL" sz="1800" dirty="0">
                <a:solidFill>
                  <a:schemeClr val="bg1"/>
                </a:solidFill>
              </a:rPr>
              <a:t> </a:t>
            </a:r>
            <a:r>
              <a:rPr lang="pl-PL" sz="1800" dirty="0" err="1">
                <a:solidFill>
                  <a:schemeClr val="bg1"/>
                </a:solidFill>
              </a:rPr>
              <a:t>tasks</a:t>
            </a:r>
            <a:r>
              <a:rPr lang="pl-PL" sz="1800" dirty="0">
                <a:solidFill>
                  <a:schemeClr val="bg1"/>
                </a:solidFill>
              </a:rPr>
              <a:t> in the </a:t>
            </a:r>
            <a:r>
              <a:rPr lang="pl-PL" sz="1800" dirty="0" err="1">
                <a:solidFill>
                  <a:schemeClr val="bg1"/>
                </a:solidFill>
              </a:rPr>
              <a:t>background</a:t>
            </a:r>
            <a:endParaRPr lang="pl-PL" sz="1800" dirty="0">
              <a:solidFill>
                <a:schemeClr val="bg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1800" dirty="0">
                <a:solidFill>
                  <a:schemeClr val="bg1"/>
                </a:solidFill>
              </a:rPr>
              <a:t>Broadcast </a:t>
            </a:r>
            <a:r>
              <a:rPr lang="pl-PL" sz="1800" dirty="0" err="1">
                <a:solidFill>
                  <a:schemeClr val="bg1"/>
                </a:solidFill>
              </a:rPr>
              <a:t>Receiver</a:t>
            </a:r>
            <a:r>
              <a:rPr lang="pl-PL" sz="1800" dirty="0">
                <a:solidFill>
                  <a:schemeClr val="bg1"/>
                </a:solidFill>
              </a:rPr>
              <a:t> – </a:t>
            </a:r>
            <a:r>
              <a:rPr lang="pl-PL" sz="1800" dirty="0" err="1">
                <a:solidFill>
                  <a:schemeClr val="bg1"/>
                </a:solidFill>
              </a:rPr>
              <a:t>responds</a:t>
            </a:r>
            <a:r>
              <a:rPr lang="pl-PL" sz="1800" dirty="0">
                <a:solidFill>
                  <a:schemeClr val="bg1"/>
                </a:solidFill>
              </a:rPr>
              <a:t> to system-</a:t>
            </a:r>
            <a:r>
              <a:rPr lang="pl-PL" sz="1800" dirty="0" err="1">
                <a:solidFill>
                  <a:schemeClr val="bg1"/>
                </a:solidFill>
              </a:rPr>
              <a:t>wide</a:t>
            </a:r>
            <a:r>
              <a:rPr lang="pl-PL" sz="1800" dirty="0">
                <a:solidFill>
                  <a:schemeClr val="bg1"/>
                </a:solidFill>
              </a:rPr>
              <a:t> </a:t>
            </a:r>
            <a:r>
              <a:rPr lang="pl-PL" sz="1800" dirty="0" err="1">
                <a:solidFill>
                  <a:schemeClr val="bg1"/>
                </a:solidFill>
              </a:rPr>
              <a:t>announcements</a:t>
            </a:r>
            <a:endParaRPr lang="pl-PL" sz="1800" dirty="0">
              <a:solidFill>
                <a:schemeClr val="bg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1800" dirty="0">
                <a:solidFill>
                  <a:schemeClr val="bg1"/>
                </a:solidFill>
              </a:rPr>
              <a:t>Content Provider</a:t>
            </a:r>
          </a:p>
        </p:txBody>
      </p:sp>
    </p:spTree>
    <p:extLst>
      <p:ext uri="{BB962C8B-B14F-4D97-AF65-F5344CB8AC3E}">
        <p14:creationId xmlns:p14="http://schemas.microsoft.com/office/powerpoint/2010/main" val="758655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4661756" y="6554361"/>
            <a:ext cx="4592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https://developer.android.com/reference/android/app/Activity.html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59D61A9-0878-4525-9A2D-1BFEE5701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3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483F383-749C-4DE4-ACCC-8253AFF3C42A}"/>
              </a:ext>
            </a:extLst>
          </p:cNvPr>
          <p:cNvSpPr/>
          <p:nvPr/>
        </p:nvSpPr>
        <p:spPr>
          <a:xfrm>
            <a:off x="21703" y="836712"/>
            <a:ext cx="9100593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E844D0F-DE98-492A-8B73-1EA3ECEE4E84}"/>
              </a:ext>
            </a:extLst>
          </p:cNvPr>
          <p:cNvSpPr txBox="1"/>
          <p:nvPr/>
        </p:nvSpPr>
        <p:spPr>
          <a:xfrm>
            <a:off x="0" y="853108"/>
            <a:ext cx="9122297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Activity Class – obiekt, pojedyncze GUI, które poza wyświetlaniem / zbieraniem danych zapewnia pewną funkcjonalność</a:t>
            </a:r>
            <a:endParaRPr lang="pl-PL" sz="1800" i="1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Typowo aplikacje zawierają jeden lub więcej obiektów </a:t>
            </a:r>
            <a:r>
              <a:rPr lang="pl-PL" sz="1800" i="1" dirty="0">
                <a:solidFill>
                  <a:schemeClr val="bg1"/>
                </a:solidFill>
              </a:rPr>
              <a:t>Activity</a:t>
            </a:r>
            <a:endParaRPr lang="pl-PL" sz="1800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Aplikacje muszą wyznaczyć jedną czynność jako </a:t>
            </a:r>
            <a:r>
              <a:rPr lang="pl-PL" sz="1800" i="1" dirty="0" err="1">
                <a:solidFill>
                  <a:schemeClr val="bg1"/>
                </a:solidFill>
              </a:rPr>
              <a:t>main</a:t>
            </a:r>
            <a:r>
              <a:rPr lang="pl-PL" sz="1800" i="1" dirty="0">
                <a:solidFill>
                  <a:schemeClr val="bg1"/>
                </a:solidFill>
              </a:rPr>
              <a:t> </a:t>
            </a:r>
            <a:r>
              <a:rPr lang="pl-PL" sz="1800" i="1" dirty="0" err="1">
                <a:solidFill>
                  <a:schemeClr val="bg1"/>
                </a:solidFill>
              </a:rPr>
              <a:t>task</a:t>
            </a:r>
            <a:r>
              <a:rPr lang="pl-PL" sz="1800" i="1" dirty="0">
                <a:solidFill>
                  <a:schemeClr val="bg1"/>
                </a:solidFill>
              </a:rPr>
              <a:t>/</a:t>
            </a:r>
            <a:r>
              <a:rPr lang="pl-PL" sz="1800" i="1" dirty="0" err="1">
                <a:solidFill>
                  <a:schemeClr val="bg1"/>
                </a:solidFill>
              </a:rPr>
              <a:t>entry</a:t>
            </a:r>
            <a:r>
              <a:rPr lang="pl-PL" sz="1800" i="1" dirty="0">
                <a:solidFill>
                  <a:schemeClr val="bg1"/>
                </a:solidFill>
              </a:rPr>
              <a:t> point. </a:t>
            </a:r>
            <a:r>
              <a:rPr lang="pl-PL" sz="1800" dirty="0">
                <a:solidFill>
                  <a:schemeClr val="bg1"/>
                </a:solidFill>
              </a:rPr>
              <a:t>Ta czynność jest uruchamiana jako pierwsza gdy aplikacja jest włączana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Czynność może przekazać kontrolę i dane do innej czynności poprzez protokół komunikacji międzyprocesowej </a:t>
            </a:r>
            <a:r>
              <a:rPr lang="pl-PL" sz="1800" i="1" dirty="0" err="1">
                <a:solidFill>
                  <a:schemeClr val="bg1"/>
                </a:solidFill>
              </a:rPr>
              <a:t>intents</a:t>
            </a:r>
            <a:r>
              <a:rPr lang="pl-PL" sz="1800" i="1" dirty="0">
                <a:solidFill>
                  <a:schemeClr val="bg1"/>
                </a:solidFill>
              </a:rPr>
              <a:t>  - </a:t>
            </a:r>
            <a:r>
              <a:rPr lang="pl-PL" sz="1800" dirty="0">
                <a:solidFill>
                  <a:schemeClr val="bg1"/>
                </a:solidFill>
              </a:rPr>
              <a:t>proces logowania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4070EC6-774D-4741-BC65-E6FBC0031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3852297"/>
            <a:ext cx="5185048" cy="3022099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B1F98A9-AB43-463B-B1AD-A238673D8691}"/>
              </a:ext>
            </a:extLst>
          </p:cNvPr>
          <p:cNvSpPr txBox="1"/>
          <p:nvPr/>
        </p:nvSpPr>
        <p:spPr>
          <a:xfrm>
            <a:off x="7475882" y="6392361"/>
            <a:ext cx="1075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chemeClr val="bg1"/>
                </a:solidFill>
              </a:rPr>
              <a:t>BACHA </a:t>
            </a:r>
            <a:r>
              <a:rPr lang="pl-PL" b="1" dirty="0" err="1">
                <a:solidFill>
                  <a:schemeClr val="bg1"/>
                </a:solidFill>
              </a:rPr>
              <a:t>Soft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9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483F383-749C-4DE4-ACCC-8253AFF3C42A}"/>
              </a:ext>
            </a:extLst>
          </p:cNvPr>
          <p:cNvSpPr/>
          <p:nvPr/>
        </p:nvSpPr>
        <p:spPr>
          <a:xfrm>
            <a:off x="21703" y="836712"/>
            <a:ext cx="9100593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E844D0F-DE98-492A-8B73-1EA3ECEE4E84}"/>
              </a:ext>
            </a:extLst>
          </p:cNvPr>
          <p:cNvSpPr txBox="1"/>
          <p:nvPr/>
        </p:nvSpPr>
        <p:spPr>
          <a:xfrm>
            <a:off x="21703" y="853108"/>
            <a:ext cx="9100594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Service Class – specjalny typ aktywności – nie posiada </a:t>
            </a:r>
            <a:r>
              <a:rPr lang="pl-PL" sz="1800" i="1" dirty="0">
                <a:solidFill>
                  <a:schemeClr val="bg1"/>
                </a:solidFill>
              </a:rPr>
              <a:t>Visual User Interface</a:t>
            </a:r>
            <a:r>
              <a:rPr lang="pl-PL" sz="1800" dirty="0">
                <a:solidFill>
                  <a:schemeClr val="bg1"/>
                </a:solidFill>
              </a:rPr>
              <a:t>. Usługa może być aktywna w tle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Usługi zazwyczaj pracują w tle wykonując „</a:t>
            </a:r>
            <a:r>
              <a:rPr lang="pl-PL" sz="1800" dirty="0" err="1">
                <a:solidFill>
                  <a:schemeClr val="bg1"/>
                </a:solidFill>
              </a:rPr>
              <a:t>busy-work</a:t>
            </a:r>
            <a:r>
              <a:rPr lang="pl-PL" sz="1800" dirty="0">
                <a:solidFill>
                  <a:schemeClr val="bg1"/>
                </a:solidFill>
              </a:rPr>
              <a:t>” przez nieokreślony /nieskończony czas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Aplikacje rozpoczynają własne usługi lub łączą się z usługami już aktywnymi (GPS, przełączanie między aplikacjami, aktywnościami, brak okienek)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3120DB7-E8B9-4193-AADE-40503F02B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403531"/>
            <a:ext cx="3671375" cy="331432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AC728112-AF18-448A-83C8-2F4668048E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192" y="3422129"/>
            <a:ext cx="1916562" cy="3412415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72096642-C206-49D0-90F1-B33F6092FEC1}"/>
              </a:ext>
            </a:extLst>
          </p:cNvPr>
          <p:cNvSpPr txBox="1"/>
          <p:nvPr/>
        </p:nvSpPr>
        <p:spPr>
          <a:xfrm>
            <a:off x="4418219" y="6485196"/>
            <a:ext cx="1819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u="sng" dirty="0" err="1">
                <a:solidFill>
                  <a:schemeClr val="bg1"/>
                </a:solidFill>
              </a:rPr>
              <a:t>Maps</a:t>
            </a:r>
            <a:r>
              <a:rPr lang="pl-PL" b="1" u="sng" dirty="0">
                <a:solidFill>
                  <a:schemeClr val="bg1"/>
                </a:solidFill>
              </a:rPr>
              <a:t>, GPS </a:t>
            </a:r>
            <a:r>
              <a:rPr lang="pl-PL" b="1" u="sng" dirty="0" err="1">
                <a:solidFill>
                  <a:schemeClr val="bg1"/>
                </a:solidFill>
              </a:rPr>
              <a:t>Navigation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5F9D4316-14AC-4596-A899-6919A7636A9A}"/>
              </a:ext>
            </a:extLst>
          </p:cNvPr>
          <p:cNvSpPr txBox="1"/>
          <p:nvPr/>
        </p:nvSpPr>
        <p:spPr>
          <a:xfrm>
            <a:off x="2646240" y="6530860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chemeClr val="bg1"/>
                </a:solidFill>
              </a:rPr>
              <a:t>SYBO Games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55731806-4C51-4EFE-AB5F-22620FF0726D}"/>
              </a:ext>
            </a:extLst>
          </p:cNvPr>
          <p:cNvSpPr txBox="1"/>
          <p:nvPr/>
        </p:nvSpPr>
        <p:spPr>
          <a:xfrm>
            <a:off x="259223" y="6579359"/>
            <a:ext cx="2246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chemeClr val="bg1"/>
                </a:solidFill>
              </a:rPr>
              <a:t>Wirtualna Polska Media S.A.</a:t>
            </a:r>
          </a:p>
        </p:txBody>
      </p:sp>
    </p:spTree>
    <p:extLst>
      <p:ext uri="{BB962C8B-B14F-4D97-AF65-F5344CB8AC3E}">
        <p14:creationId xmlns:p14="http://schemas.microsoft.com/office/powerpoint/2010/main" val="413272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483F383-749C-4DE4-ACCC-8253AFF3C42A}"/>
              </a:ext>
            </a:extLst>
          </p:cNvPr>
          <p:cNvSpPr/>
          <p:nvPr/>
        </p:nvSpPr>
        <p:spPr>
          <a:xfrm>
            <a:off x="21703" y="836712"/>
            <a:ext cx="9100593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E844D0F-DE98-492A-8B73-1EA3ECEE4E84}"/>
              </a:ext>
            </a:extLst>
          </p:cNvPr>
          <p:cNvSpPr txBox="1"/>
          <p:nvPr/>
        </p:nvSpPr>
        <p:spPr>
          <a:xfrm>
            <a:off x="21703" y="853108"/>
            <a:ext cx="9100594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BroadcasterReceiver</a:t>
            </a:r>
            <a:r>
              <a:rPr lang="pl-PL" sz="1800" dirty="0">
                <a:solidFill>
                  <a:schemeClr val="bg1"/>
                </a:solidFill>
              </a:rPr>
              <a:t> Class – dedykowany </a:t>
            </a:r>
            <a:r>
              <a:rPr lang="pl-PL" sz="1800" i="1" dirty="0" err="1">
                <a:solidFill>
                  <a:schemeClr val="bg1"/>
                </a:solidFill>
              </a:rPr>
              <a:t>listener</a:t>
            </a:r>
            <a:r>
              <a:rPr lang="pl-PL" sz="1800" dirty="0">
                <a:solidFill>
                  <a:schemeClr val="bg1"/>
                </a:solidFill>
              </a:rPr>
              <a:t> oczekujący na wiadomość zwykle typy </a:t>
            </a:r>
            <a:r>
              <a:rPr lang="pl-PL" sz="1800" i="1" dirty="0">
                <a:solidFill>
                  <a:schemeClr val="bg1"/>
                </a:solidFill>
              </a:rPr>
              <a:t>system-</a:t>
            </a:r>
            <a:r>
              <a:rPr lang="pl-PL" sz="1800" i="1" dirty="0" err="1">
                <a:solidFill>
                  <a:schemeClr val="bg1"/>
                </a:solidFill>
              </a:rPr>
              <a:t>wide</a:t>
            </a:r>
            <a:r>
              <a:rPr lang="pl-PL" sz="1800" dirty="0">
                <a:solidFill>
                  <a:schemeClr val="bg1"/>
                </a:solidFill>
              </a:rPr>
              <a:t> w celu wykonania pewnych czynności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Przykładowo: niski poziom baterii, </a:t>
            </a:r>
            <a:r>
              <a:rPr lang="pl-PL" sz="1800" dirty="0" err="1">
                <a:solidFill>
                  <a:schemeClr val="bg1"/>
                </a:solidFill>
              </a:rPr>
              <a:t>wi-fi</a:t>
            </a:r>
            <a:r>
              <a:rPr lang="pl-PL" sz="1800" dirty="0">
                <a:solidFill>
                  <a:schemeClr val="bg1"/>
                </a:solidFill>
              </a:rPr>
              <a:t> dostępne, ostrzeżenie przed radarami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Nie posiadają interfejsu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Rejestrowanie wiadomości typowo po kluczu – jeśli wiadomość odpowiada kluczowi odbiornik jest aktywowany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Zazwyczaj odpowiada poprzez wykonanie specjalnej czynności lub przekazanie użytkownikowi wiadomości/powiadomienia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83572099-0DCD-42DC-9DF7-F1A1B0F1A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880" y="3933056"/>
            <a:ext cx="4398416" cy="2892109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30868C79-0B3E-4922-9408-0C1281D8786A}"/>
              </a:ext>
            </a:extLst>
          </p:cNvPr>
          <p:cNvSpPr txBox="1"/>
          <p:nvPr/>
        </p:nvSpPr>
        <p:spPr>
          <a:xfrm>
            <a:off x="7511822" y="6548166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grail.cba.csuohio.edu</a:t>
            </a:r>
          </a:p>
        </p:txBody>
      </p:sp>
    </p:spTree>
    <p:extLst>
      <p:ext uri="{BB962C8B-B14F-4D97-AF65-F5344CB8AC3E}">
        <p14:creationId xmlns:p14="http://schemas.microsoft.com/office/powerpoint/2010/main" val="30141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483F383-749C-4DE4-ACCC-8253AFF3C42A}"/>
              </a:ext>
            </a:extLst>
          </p:cNvPr>
          <p:cNvSpPr/>
          <p:nvPr/>
        </p:nvSpPr>
        <p:spPr>
          <a:xfrm>
            <a:off x="21703" y="836712"/>
            <a:ext cx="9100593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E844D0F-DE98-492A-8B73-1EA3ECEE4E84}"/>
              </a:ext>
            </a:extLst>
          </p:cNvPr>
          <p:cNvSpPr txBox="1"/>
          <p:nvPr/>
        </p:nvSpPr>
        <p:spPr>
          <a:xfrm>
            <a:off x="21703" y="853108"/>
            <a:ext cx="9100594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ContentProvider</a:t>
            </a:r>
            <a:r>
              <a:rPr lang="pl-PL" sz="1800" dirty="0">
                <a:solidFill>
                  <a:schemeClr val="bg1"/>
                </a:solidFill>
              </a:rPr>
              <a:t> Class – zapewnia dostęp do danych wielu aplikacjom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Dane globalne: lista kontaktów, zdjęcia, wiadomości, filmy, email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Dane globalne są zazwyczaj przechowywane w bazie danych (</a:t>
            </a:r>
            <a:r>
              <a:rPr lang="pl-PL" sz="1800" dirty="0" err="1">
                <a:solidFill>
                  <a:schemeClr val="bg1"/>
                </a:solidFill>
              </a:rPr>
              <a:t>SQLite</a:t>
            </a:r>
            <a:r>
              <a:rPr lang="pl-PL" sz="1800" dirty="0">
                <a:solidFill>
                  <a:schemeClr val="bg1"/>
                </a:solidFill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Klasa oferuje metody innym aplikacjom: </a:t>
            </a:r>
            <a:r>
              <a:rPr lang="pl-PL" sz="1800" dirty="0" err="1">
                <a:solidFill>
                  <a:schemeClr val="bg1"/>
                </a:solidFill>
              </a:rPr>
              <a:t>retrieve</a:t>
            </a:r>
            <a:r>
              <a:rPr lang="pl-PL" sz="1800" dirty="0">
                <a:solidFill>
                  <a:schemeClr val="bg1"/>
                </a:solidFill>
              </a:rPr>
              <a:t>, </a:t>
            </a:r>
            <a:r>
              <a:rPr lang="pl-PL" sz="1800" dirty="0" err="1">
                <a:solidFill>
                  <a:schemeClr val="bg1"/>
                </a:solidFill>
              </a:rPr>
              <a:t>delete</a:t>
            </a:r>
            <a:r>
              <a:rPr lang="pl-PL" sz="1800" dirty="0">
                <a:solidFill>
                  <a:schemeClr val="bg1"/>
                </a:solidFill>
              </a:rPr>
              <a:t>, update, insert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Wrapper</a:t>
            </a:r>
            <a:r>
              <a:rPr lang="pl-PL" sz="1800" dirty="0">
                <a:solidFill>
                  <a:schemeClr val="bg1"/>
                </a:solidFill>
              </a:rPr>
              <a:t> ukrywający właściwe dane. Dostępny interfejs. 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1E6C90A-F034-4A9C-876C-5C6302649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998788"/>
            <a:ext cx="5436096" cy="3670572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6051B3A0-7FD4-4E37-B19B-A8ABD5BB9753}"/>
              </a:ext>
            </a:extLst>
          </p:cNvPr>
          <p:cNvSpPr txBox="1"/>
          <p:nvPr/>
        </p:nvSpPr>
        <p:spPr>
          <a:xfrm>
            <a:off x="3593639" y="6579066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grail.cba.csuohio.edu</a:t>
            </a:r>
          </a:p>
        </p:txBody>
      </p:sp>
    </p:spTree>
    <p:extLst>
      <p:ext uri="{BB962C8B-B14F-4D97-AF65-F5344CB8AC3E}">
        <p14:creationId xmlns:p14="http://schemas.microsoft.com/office/powerpoint/2010/main" val="2862396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Model-Widok-Kontroler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7752831-89CE-4DE4-A164-D2E3472A8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529" y="4821510"/>
            <a:ext cx="4371975" cy="184785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343AC19-EF7D-47E4-B4F4-CAA7D0D03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1759785"/>
            <a:ext cx="3282106" cy="3061725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00776F55-FCA0-4543-8855-DB6E68BE895A}"/>
              </a:ext>
            </a:extLst>
          </p:cNvPr>
          <p:cNvSpPr txBox="1"/>
          <p:nvPr/>
        </p:nvSpPr>
        <p:spPr>
          <a:xfrm>
            <a:off x="0" y="908720"/>
            <a:ext cx="910850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600" dirty="0">
                <a:solidFill>
                  <a:schemeClr val="bg2"/>
                </a:solidFill>
              </a:rPr>
              <a:t>Wzorzec </a:t>
            </a:r>
            <a:r>
              <a:rPr lang="pl-PL" sz="1600" b="1" dirty="0">
                <a:solidFill>
                  <a:schemeClr val="bg2"/>
                </a:solidFill>
              </a:rPr>
              <a:t>Model-Widok-Kontroler</a:t>
            </a:r>
            <a:r>
              <a:rPr lang="pl-PL" sz="1600" dirty="0">
                <a:solidFill>
                  <a:schemeClr val="bg2"/>
                </a:solidFill>
              </a:rPr>
              <a:t> (</a:t>
            </a:r>
            <a:r>
              <a:rPr lang="pl-PL" sz="1600" b="1" dirty="0">
                <a:solidFill>
                  <a:schemeClr val="bg2"/>
                </a:solidFill>
              </a:rPr>
              <a:t>MCV</a:t>
            </a:r>
            <a:r>
              <a:rPr lang="pl-PL" sz="1600" dirty="0">
                <a:solidFill>
                  <a:schemeClr val="bg2"/>
                </a:solidFill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600" dirty="0">
                <a:solidFill>
                  <a:schemeClr val="bg2"/>
                </a:solidFill>
              </a:rPr>
              <a:t>Jego głównym zadaniem jest odseparowanie interfejsu użytkownika oraz logiki aplikacji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l-PL" sz="1600" dirty="0">
              <a:solidFill>
                <a:schemeClr val="bg2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600" b="1" dirty="0">
                <a:solidFill>
                  <a:schemeClr val="bg2"/>
                </a:solidFill>
              </a:rPr>
              <a:t>Model</a:t>
            </a:r>
            <a:endParaRPr lang="pl-PL" sz="1600" dirty="0">
              <a:solidFill>
                <a:schemeClr val="bg2"/>
              </a:solidFill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600" dirty="0">
                <a:solidFill>
                  <a:schemeClr val="bg2"/>
                </a:solidFill>
              </a:rPr>
              <a:t>Kod w języku JAVA + odwołania do API zarządzające</a:t>
            </a:r>
          </a:p>
          <a:p>
            <a:pPr lvl="1" algn="just">
              <a:lnSpc>
                <a:spcPct val="150000"/>
              </a:lnSpc>
            </a:pPr>
            <a:r>
              <a:rPr lang="pl-PL" sz="1600" dirty="0">
                <a:solidFill>
                  <a:schemeClr val="bg2"/>
                </a:solidFill>
              </a:rPr>
              <a:t> zachowaniem danych aplikacji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l-PL" sz="1600" dirty="0">
              <a:solidFill>
                <a:schemeClr val="bg2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600" b="1" dirty="0">
                <a:solidFill>
                  <a:schemeClr val="bg2"/>
                </a:solidFill>
              </a:rPr>
              <a:t>Widok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600" dirty="0">
                <a:solidFill>
                  <a:schemeClr val="bg2"/>
                </a:solidFill>
              </a:rPr>
              <a:t>Zestaw widoków (ekranów) z którymi użytkownik </a:t>
            </a:r>
          </a:p>
          <a:p>
            <a:pPr lvl="1" algn="just">
              <a:lnSpc>
                <a:spcPct val="150000"/>
              </a:lnSpc>
            </a:pPr>
            <a:r>
              <a:rPr lang="pl-PL" sz="1600" dirty="0">
                <a:solidFill>
                  <a:schemeClr val="bg2"/>
                </a:solidFill>
              </a:rPr>
              <a:t>aplikacji wchodzi w interakcję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l-PL" sz="1600" dirty="0">
              <a:solidFill>
                <a:schemeClr val="bg2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600" b="1" dirty="0">
                <a:solidFill>
                  <a:schemeClr val="bg2"/>
                </a:solidFill>
              </a:rPr>
              <a:t>Kontroler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600" dirty="0">
                <a:solidFill>
                  <a:schemeClr val="bg2"/>
                </a:solidFill>
              </a:rPr>
              <a:t>Interpretacja zdarzeń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600" dirty="0">
                <a:solidFill>
                  <a:schemeClr val="bg2"/>
                </a:solidFill>
              </a:rPr>
              <a:t>Źródła zdarzeń: klawiatura, </a:t>
            </a:r>
          </a:p>
          <a:p>
            <a:pPr lvl="1" algn="just">
              <a:lnSpc>
                <a:spcPct val="150000"/>
              </a:lnSpc>
            </a:pPr>
            <a:r>
              <a:rPr lang="pl-PL" sz="1600" dirty="0">
                <a:solidFill>
                  <a:schemeClr val="bg2"/>
                </a:solidFill>
              </a:rPr>
              <a:t>ekran dotykowy, GPS </a:t>
            </a:r>
            <a:r>
              <a:rPr lang="pl-PL" sz="1600" dirty="0" err="1">
                <a:solidFill>
                  <a:schemeClr val="bg2"/>
                </a:solidFill>
              </a:rPr>
              <a:t>itp</a:t>
            </a:r>
            <a:endParaRPr lang="pl-PL" sz="1600" dirty="0">
              <a:solidFill>
                <a:schemeClr val="bg2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endParaRPr lang="pl-PL" sz="1600" dirty="0">
              <a:solidFill>
                <a:schemeClr val="bg2"/>
              </a:solidFill>
            </a:endParaRPr>
          </a:p>
          <a:p>
            <a:pPr algn="just"/>
            <a:endParaRPr lang="pl-PL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81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Klasa R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0776F55-FCA0-4543-8855-DB6E68BE895A}"/>
              </a:ext>
            </a:extLst>
          </p:cNvPr>
          <p:cNvSpPr txBox="1"/>
          <p:nvPr/>
        </p:nvSpPr>
        <p:spPr>
          <a:xfrm>
            <a:off x="0" y="908720"/>
            <a:ext cx="9108504" cy="1530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600" dirty="0">
                <a:solidFill>
                  <a:schemeClr val="bg2"/>
                </a:solidFill>
              </a:rPr>
              <a:t>Jeżeli UI zostało stworzone w plik </a:t>
            </a:r>
            <a:r>
              <a:rPr lang="pl-PL" sz="16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activity_main.xml </a:t>
            </a:r>
            <a:r>
              <a:rPr lang="pl-PL" sz="16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możemy powiązać układ z zadaną aktywnością wywołując metodę </a:t>
            </a:r>
            <a:r>
              <a:rPr lang="pl-PL" sz="1600" dirty="0" err="1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setContentView</a:t>
            </a:r>
            <a:r>
              <a:rPr lang="pl-PL" sz="16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(R.layout.activity_main.xml)</a:t>
            </a:r>
            <a:endParaRPr lang="pl-PL" sz="1600" dirty="0">
              <a:solidFill>
                <a:schemeClr val="bg2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6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Poszczególne widżety adresujemy wywołując metodę </a:t>
            </a:r>
          </a:p>
          <a:p>
            <a:pPr algn="just">
              <a:lnSpc>
                <a:spcPct val="150000"/>
              </a:lnSpc>
            </a:pPr>
            <a:r>
              <a:rPr lang="pl-PL" sz="16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Button buton = </a:t>
            </a:r>
            <a:r>
              <a:rPr lang="pl-PL" sz="1600" dirty="0" err="1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findViewById</a:t>
            </a:r>
            <a:r>
              <a:rPr lang="pl-PL" sz="16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(</a:t>
            </a:r>
            <a:r>
              <a:rPr lang="pl-PL" sz="1600" dirty="0" err="1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R.id.myButton</a:t>
            </a:r>
            <a:r>
              <a:rPr lang="pl-PL" sz="16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61E3693-789B-4CCC-85D7-478764062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404157"/>
            <a:ext cx="7272808" cy="441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39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 – Trwałość Danych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4661756" y="6554361"/>
            <a:ext cx="4592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https://developer.android.com/reference/android/app/Activity.html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9457FA5-D7B7-447F-96C5-2413D3216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3089817"/>
            <a:ext cx="5206840" cy="3400050"/>
          </a:xfrm>
          <a:prstGeom prst="rect">
            <a:avLst/>
          </a:prstGeom>
        </p:spPr>
      </p:pic>
      <p:pic>
        <p:nvPicPr>
          <p:cNvPr id="2050" name="Picture 2" descr="Where is the R.java file in Android Studio? - Stack Overflow">
            <a:extLst>
              <a:ext uri="{FF2B5EF4-FFF2-40B4-BE49-F238E27FC236}">
                <a16:creationId xmlns:a16="http://schemas.microsoft.com/office/drawing/2014/main" id="{DC9C8046-EF02-4AC0-BBB3-F663074CC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6833"/>
            <a:ext cx="413385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209380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78374</TotalTime>
  <Pages>0</Pages>
  <Words>1011</Words>
  <Characters>0</Characters>
  <Application>Microsoft Office PowerPoint</Application>
  <PresentationFormat>Pokaz na ekranie (4:3)</PresentationFormat>
  <Lines>0</Lines>
  <Paragraphs>158</Paragraphs>
  <Slides>20</Slides>
  <Notes>20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Source Code Pro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1036</cp:revision>
  <dcterms:modified xsi:type="dcterms:W3CDTF">2022-10-27T15:18:47Z</dcterms:modified>
  <cp:category/>
</cp:coreProperties>
</file>