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13"/>
  </p:notesMasterIdLst>
  <p:handoutMasterIdLst>
    <p:handoutMasterId r:id="rId14"/>
  </p:handoutMasterIdLst>
  <p:sldIdLst>
    <p:sldId id="346" r:id="rId2"/>
    <p:sldId id="503" r:id="rId3"/>
    <p:sldId id="512" r:id="rId4"/>
    <p:sldId id="513" r:id="rId5"/>
    <p:sldId id="515" r:id="rId6"/>
    <p:sldId id="518" r:id="rId7"/>
    <p:sldId id="516" r:id="rId8"/>
    <p:sldId id="507" r:id="rId9"/>
    <p:sldId id="504" r:id="rId10"/>
    <p:sldId id="517" r:id="rId11"/>
    <p:sldId id="519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892" autoAdjust="0"/>
  </p:normalViewPr>
  <p:slideViewPr>
    <p:cSldViewPr>
      <p:cViewPr varScale="1">
        <p:scale>
          <a:sx n="121" d="100"/>
          <a:sy n="121" d="100"/>
        </p:scale>
        <p:origin x="16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02.10.2023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02.10.2023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2096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5657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3981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7332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5460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8717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8016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2927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4974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6049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02.10.2023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02.10.2023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02.10.2023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02.10.2023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02.10.2023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02.10.2023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02.10.2023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02.10.2023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02.10.2023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02.10.2023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02.10.2023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02.10.2023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44225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0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275729" y="3789040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PODSTAWOWE INFORMACJE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PLAN WYKŁADU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ZASADY ZALICZENIA</a:t>
            </a: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Szablon opisu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E790F9C-C2B2-BA67-5653-DDF62DB4F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002" y="836710"/>
            <a:ext cx="4258111" cy="602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816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Skala ocen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D765EC84-7C30-9251-43A1-F3F88DAD2F45}"/>
              </a:ext>
            </a:extLst>
          </p:cNvPr>
          <p:cNvSpPr txBox="1"/>
          <p:nvPr/>
        </p:nvSpPr>
        <p:spPr>
          <a:xfrm>
            <a:off x="971600" y="1124744"/>
            <a:ext cx="817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l-PL" sz="2400" dirty="0">
                <a:solidFill>
                  <a:schemeClr val="bg1"/>
                </a:solidFill>
              </a:rPr>
              <a:t>Orientacyjna skala ocen: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3,0 – 3,5: Moduł 1, Moduł 2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4,0 – 4,5: +Moduł 3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4,5 – 5,0: +Moduł 4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F5B56367-4566-4423-28F4-B83CBB9B3B65}"/>
              </a:ext>
            </a:extLst>
          </p:cNvPr>
          <p:cNvSpPr txBox="1"/>
          <p:nvPr/>
        </p:nvSpPr>
        <p:spPr>
          <a:xfrm>
            <a:off x="971600" y="3847356"/>
            <a:ext cx="8172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l-PL" sz="2400" dirty="0" err="1">
                <a:solidFill>
                  <a:schemeClr val="bg1"/>
                </a:solidFill>
              </a:rPr>
              <a:t>Treminy</a:t>
            </a:r>
            <a:r>
              <a:rPr lang="pl-PL" sz="2400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Opis: </a:t>
            </a:r>
            <a:r>
              <a:rPr lang="pl-PL" sz="2400" u="sng" dirty="0">
                <a:solidFill>
                  <a:schemeClr val="bg1"/>
                </a:solidFill>
              </a:rPr>
              <a:t>05.01.2024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Projekt: </a:t>
            </a:r>
            <a:r>
              <a:rPr lang="pl-PL" sz="2400" u="sng" dirty="0">
                <a:solidFill>
                  <a:schemeClr val="bg1"/>
                </a:solidFill>
              </a:rPr>
              <a:t>30.01.2024</a:t>
            </a:r>
          </a:p>
        </p:txBody>
      </p:sp>
    </p:spTree>
    <p:extLst>
      <p:ext uri="{BB962C8B-B14F-4D97-AF65-F5344CB8AC3E}">
        <p14:creationId xmlns:p14="http://schemas.microsoft.com/office/powerpoint/2010/main" val="367095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INFORMACJE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D22229DB-0C83-4CF8-A4E0-AF9994C3705D}"/>
              </a:ext>
            </a:extLst>
          </p:cNvPr>
          <p:cNvSpPr txBox="1"/>
          <p:nvPr/>
        </p:nvSpPr>
        <p:spPr>
          <a:xfrm>
            <a:off x="2267744" y="980728"/>
            <a:ext cx="5472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Rafał Lewandków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pokój 075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rafal.lewandkow@uwr.edu.pl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rafal.lewandkow2@uwr.edu.pl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6B4540DE-57F4-48C6-B18B-7596EFCB8521}"/>
              </a:ext>
            </a:extLst>
          </p:cNvPr>
          <p:cNvSpPr txBox="1"/>
          <p:nvPr/>
        </p:nvSpPr>
        <p:spPr>
          <a:xfrm>
            <a:off x="1004763" y="2230120"/>
            <a:ext cx="8172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l-PL" sz="2400" dirty="0">
              <a:solidFill>
                <a:schemeClr val="bg1"/>
              </a:solidFill>
            </a:endParaRP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Forma zajęć i liczba godzin: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Wykład 15 godz. /Laboratorium 45 godz.</a:t>
            </a:r>
          </a:p>
          <a:p>
            <a:pPr algn="just"/>
            <a:endParaRPr lang="pl-PL" sz="2400" dirty="0">
              <a:solidFill>
                <a:schemeClr val="bg1"/>
              </a:solidFill>
            </a:endParaRP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Literatura obowiązkowa i zalecana: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”Android Programming, The Big Nerd Ranch Guide” 3rd ed. </a:t>
            </a:r>
            <a:r>
              <a:rPr lang="pl-PL" sz="2400" dirty="0" err="1">
                <a:solidFill>
                  <a:schemeClr val="bg1"/>
                </a:solidFill>
              </a:rPr>
              <a:t>B.Phillips</a:t>
            </a:r>
            <a:r>
              <a:rPr lang="pl-PL" sz="2400" dirty="0">
                <a:solidFill>
                  <a:schemeClr val="bg1"/>
                </a:solidFill>
              </a:rPr>
              <a:t>, Ch. Stewart, K. </a:t>
            </a:r>
            <a:r>
              <a:rPr lang="pl-PL" sz="2400" dirty="0" err="1">
                <a:solidFill>
                  <a:schemeClr val="bg1"/>
                </a:solidFill>
              </a:rPr>
              <a:t>Marsicano</a:t>
            </a:r>
            <a:r>
              <a:rPr lang="pl-PL" sz="2400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pl-PL" sz="2400" dirty="0">
              <a:solidFill>
                <a:schemeClr val="bg1"/>
              </a:solidFill>
            </a:endParaRP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Nakład pracy studenta: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Praca własna studenta: 65 godz.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Łączna liczba godzin 125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Liczba punktów ECTS: 5</a:t>
            </a:r>
          </a:p>
        </p:txBody>
      </p:sp>
    </p:spTree>
    <p:extLst>
      <p:ext uri="{BB962C8B-B14F-4D97-AF65-F5344CB8AC3E}">
        <p14:creationId xmlns:p14="http://schemas.microsoft.com/office/powerpoint/2010/main" val="417582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INFORMACJE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b="1" kern="150" dirty="0">
                <a:latin typeface="Verdana, Verdana"/>
                <a:ea typeface="OpenSymbol"/>
                <a:cs typeface="OpenSymbol"/>
              </a:rPr>
              <a:t>Moduł 0 – Wstęp (Kotlin, Java)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latin typeface="Verdana, Verdana"/>
                <a:ea typeface="OpenSymbol"/>
                <a:cs typeface="OpenSymbol"/>
              </a:rPr>
              <a:t>Android Studio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Struktura Projektu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b="1" kern="150" dirty="0">
                <a:latin typeface="Verdana, Verdana"/>
                <a:ea typeface="OpenSymbol"/>
                <a:cs typeface="OpenSymbol"/>
              </a:rPr>
              <a:t>Moduł 1 – Podstawy Tworzenia Aplikacji 1 (Kotlin, Java)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Fundamenty Aplikacji </a:t>
            </a:r>
            <a:r>
              <a:rPr lang="pl-PL" sz="1600" kern="150" dirty="0">
                <a:latin typeface="Verdana, Verdana"/>
                <a:ea typeface="OpenSymbol"/>
                <a:cs typeface="OpenSymbol"/>
              </a:rPr>
              <a:t>Opartej O „Widoki”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latin typeface="Verdana, Verdana"/>
                <a:ea typeface="OpenSymbol"/>
                <a:cs typeface="OpenSymbol"/>
              </a:rPr>
              <a:t>Tworzenie Layoutu W Oparciu O Pliki XML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Mechanizm </a:t>
            </a:r>
            <a:r>
              <a:rPr lang="pl-PL" sz="1600" kern="150" dirty="0" err="1">
                <a:effectLst/>
                <a:latin typeface="Verdana, Verdana"/>
                <a:ea typeface="OpenSymbol"/>
                <a:cs typeface="OpenSymbol"/>
              </a:rPr>
              <a:t>Intent</a:t>
            </a:r>
            <a:endParaRPr lang="pl-PL" sz="1600" kern="150" dirty="0">
              <a:effectLst/>
              <a:latin typeface="Verdana, Verdana"/>
              <a:ea typeface="OpenSymbol"/>
              <a:cs typeface="OpenSymbol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latin typeface="Verdana, Verdana"/>
                <a:ea typeface="OpenSymbol"/>
                <a:cs typeface="OpenSymbol"/>
              </a:rPr>
              <a:t>Aktywności i Fragmenty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Nawigacja W Aplikacji – </a:t>
            </a:r>
            <a:r>
              <a:rPr lang="pl-PL" sz="1600" kern="150" dirty="0" err="1">
                <a:effectLst/>
                <a:latin typeface="Verdana, Verdana"/>
                <a:ea typeface="OpenSymbol"/>
                <a:cs typeface="OpenSymbol"/>
              </a:rPr>
              <a:t>Jetpack</a:t>
            </a: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 Navigation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latin typeface="Verdana, Verdana"/>
                <a:ea typeface="OpenSymbol"/>
                <a:cs typeface="OpenSymbol"/>
              </a:rPr>
              <a:t>Tworzenie List – </a:t>
            </a:r>
            <a:r>
              <a:rPr lang="pl-PL" sz="1600" kern="150" dirty="0" err="1">
                <a:latin typeface="Verdana, Verdana"/>
                <a:ea typeface="OpenSymbol"/>
                <a:cs typeface="OpenSymbol"/>
              </a:rPr>
              <a:t>RecyclerView</a:t>
            </a:r>
            <a:r>
              <a:rPr lang="pl-PL" sz="1600" kern="150" dirty="0">
                <a:latin typeface="Verdana, Verdana"/>
                <a:ea typeface="OpenSymbol"/>
                <a:cs typeface="OpenSymbol"/>
              </a:rPr>
              <a:t>, </a:t>
            </a:r>
            <a:r>
              <a:rPr lang="pl-PL" sz="1600" kern="150" dirty="0" err="1">
                <a:latin typeface="Verdana, Verdana"/>
                <a:ea typeface="OpenSymbol"/>
                <a:cs typeface="OpenSymbol"/>
              </a:rPr>
              <a:t>ViewPager</a:t>
            </a:r>
            <a:endParaRPr lang="pl-PL" sz="1600" kern="150" dirty="0">
              <a:latin typeface="Verdana, Verdana"/>
              <a:ea typeface="OpenSymbol"/>
              <a:cs typeface="OpenSymbol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b="1" kern="150" dirty="0">
                <a:effectLst/>
                <a:latin typeface="Verdana, Verdana"/>
                <a:ea typeface="OpenSymbol"/>
                <a:cs typeface="OpenSymbol"/>
              </a:rPr>
              <a:t>Moduł 2 – Podstawy Tworzenia Aplikacji 2 (Kotlin)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latin typeface="Verdana, Verdana"/>
                <a:ea typeface="OpenSymbol"/>
                <a:cs typeface="OpenSymbol"/>
              </a:rPr>
              <a:t>Fundamenty Aplikacji Opartej O „</a:t>
            </a:r>
            <a:r>
              <a:rPr lang="pl-PL" sz="1600" kern="150" dirty="0" err="1">
                <a:latin typeface="Verdana, Verdana"/>
                <a:ea typeface="OpenSymbol"/>
                <a:cs typeface="OpenSymbol"/>
              </a:rPr>
              <a:t>Komponenety</a:t>
            </a:r>
            <a:r>
              <a:rPr lang="pl-PL" sz="1600" kern="150" dirty="0">
                <a:latin typeface="Verdana, Verdana"/>
                <a:ea typeface="OpenSymbol"/>
                <a:cs typeface="OpenSymbol"/>
              </a:rPr>
              <a:t>”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Podstawy Biblioteki </a:t>
            </a:r>
            <a:r>
              <a:rPr lang="pl-PL" sz="1600" kern="150" dirty="0" err="1">
                <a:effectLst/>
                <a:latin typeface="Verdana, Verdana"/>
                <a:ea typeface="OpenSymbol"/>
                <a:cs typeface="OpenSymbol"/>
              </a:rPr>
              <a:t>Jetpack</a:t>
            </a: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 Compose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 err="1">
                <a:latin typeface="Verdana, Verdana"/>
                <a:ea typeface="OpenSymbol"/>
                <a:cs typeface="OpenSymbol"/>
              </a:rPr>
              <a:t>Rekompozycja</a:t>
            </a:r>
            <a:endParaRPr lang="pl-PL" sz="1600" kern="150" dirty="0">
              <a:effectLst/>
              <a:latin typeface="Verdana, Verdana"/>
              <a:ea typeface="OpenSymbol"/>
              <a:cs typeface="OpenSymbol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latin typeface="Verdana, Verdana"/>
                <a:ea typeface="OpenSymbol"/>
                <a:cs typeface="OpenSymbol"/>
              </a:rPr>
              <a:t>Funkcje @Composable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Nawigacja W Aplikacji – Compose Navigation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latin typeface="Verdana, Verdana"/>
                <a:ea typeface="OpenSymbol"/>
                <a:cs typeface="OpenSymbol"/>
              </a:rPr>
              <a:t>Tworzenie List – LazyColumn, </a:t>
            </a:r>
            <a:r>
              <a:rPr lang="pl-PL" sz="1600" kern="150" dirty="0" err="1">
                <a:latin typeface="Verdana, Verdana"/>
                <a:ea typeface="OpenSymbol"/>
                <a:cs typeface="OpenSymbol"/>
              </a:rPr>
              <a:t>Column</a:t>
            </a:r>
            <a:r>
              <a:rPr lang="pl-PL" sz="1600" kern="150" dirty="0">
                <a:latin typeface="Verdana, Verdana"/>
                <a:ea typeface="OpenSymbol"/>
                <a:cs typeface="OpenSymbol"/>
              </a:rPr>
              <a:t>, LazyRow, </a:t>
            </a:r>
            <a:r>
              <a:rPr lang="pl-PL" sz="1600" kern="150" dirty="0" err="1">
                <a:latin typeface="Verdana, Verdana"/>
                <a:ea typeface="OpenSymbol"/>
                <a:cs typeface="OpenSymbol"/>
              </a:rPr>
              <a:t>Row</a:t>
            </a:r>
            <a:endParaRPr lang="pl-PL" sz="1600" kern="150" dirty="0">
              <a:latin typeface="Verdana, Verdana"/>
              <a:ea typeface="OpenSymbol"/>
              <a:cs typeface="OpenSymbol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Stan W Aplikacji</a:t>
            </a:r>
          </a:p>
        </p:txBody>
      </p:sp>
    </p:spTree>
    <p:extLst>
      <p:ext uri="{BB962C8B-B14F-4D97-AF65-F5344CB8AC3E}">
        <p14:creationId xmlns:p14="http://schemas.microsoft.com/office/powerpoint/2010/main" val="1173712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INFORMACJE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b="1" kern="150" dirty="0">
                <a:latin typeface="Verdana, Verdana"/>
                <a:ea typeface="OpenSymbol"/>
                <a:cs typeface="OpenSymbol"/>
              </a:rPr>
              <a:t>Moduł 3 – Architektura Aplikacji (Kotlin, Java)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latin typeface="Verdana, Verdana"/>
                <a:ea typeface="OpenSymbol"/>
                <a:cs typeface="OpenSymbol"/>
              </a:rPr>
              <a:t>Wstęp do wzorca MVVM – Model-</a:t>
            </a:r>
            <a:r>
              <a:rPr lang="pl-PL" sz="1600" kern="150" dirty="0" err="1">
                <a:latin typeface="Verdana, Verdana"/>
                <a:ea typeface="OpenSymbol"/>
                <a:cs typeface="OpenSymbol"/>
              </a:rPr>
              <a:t>View</a:t>
            </a:r>
            <a:r>
              <a:rPr lang="pl-PL" sz="1600" kern="150" dirty="0">
                <a:latin typeface="Verdana, Verdana"/>
                <a:ea typeface="OpenSymbol"/>
                <a:cs typeface="OpenSymbol"/>
              </a:rPr>
              <a:t>-</a:t>
            </a:r>
            <a:r>
              <a:rPr lang="pl-PL" sz="1600" kern="150" dirty="0" err="1">
                <a:latin typeface="Verdana, Verdana"/>
                <a:ea typeface="OpenSymbol"/>
                <a:cs typeface="OpenSymbol"/>
              </a:rPr>
              <a:t>ViewModel</a:t>
            </a:r>
            <a:endParaRPr lang="pl-PL" sz="1600" kern="150" dirty="0">
              <a:latin typeface="Verdana, Verdana"/>
              <a:ea typeface="OpenSymbol"/>
              <a:cs typeface="OpenSymbol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Strumienie Danych – </a:t>
            </a:r>
            <a:r>
              <a:rPr lang="pl-PL" sz="1600" kern="150" dirty="0" err="1">
                <a:effectLst/>
                <a:latin typeface="Verdana, Verdana"/>
                <a:ea typeface="OpenSymbol"/>
                <a:cs typeface="OpenSymbol"/>
              </a:rPr>
              <a:t>LiveData</a:t>
            </a: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, </a:t>
            </a:r>
            <a:r>
              <a:rPr lang="pl-PL" sz="1600" kern="150" dirty="0" err="1">
                <a:effectLst/>
                <a:latin typeface="Verdana, Verdana"/>
                <a:ea typeface="OpenSymbol"/>
                <a:cs typeface="OpenSymbol"/>
              </a:rPr>
              <a:t>Flow</a:t>
            </a: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, </a:t>
            </a:r>
            <a:r>
              <a:rPr lang="pl-PL" sz="1600" kern="150" dirty="0" err="1">
                <a:effectLst/>
                <a:latin typeface="Verdana, Verdana"/>
                <a:ea typeface="OpenSymbol"/>
                <a:cs typeface="OpenSymbol"/>
              </a:rPr>
              <a:t>StateFlow</a:t>
            </a: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, </a:t>
            </a:r>
            <a:r>
              <a:rPr lang="pl-PL" sz="1600" kern="150" dirty="0" err="1">
                <a:effectLst/>
                <a:latin typeface="Verdana, Verdana"/>
                <a:ea typeface="OpenSymbol"/>
                <a:cs typeface="OpenSymbol"/>
              </a:rPr>
              <a:t>SharedFlow</a:t>
            </a: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,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Stan W Aplikacji – </a:t>
            </a:r>
            <a:r>
              <a:rPr lang="pl-PL" sz="1600" kern="150" dirty="0" err="1">
                <a:effectLst/>
                <a:latin typeface="Verdana, Verdana"/>
                <a:ea typeface="OpenSymbol"/>
                <a:cs typeface="OpenSymbol"/>
              </a:rPr>
              <a:t>ComposeState</a:t>
            </a:r>
            <a:endParaRPr lang="pl-PL" sz="1600" kern="150" dirty="0">
              <a:effectLst/>
              <a:latin typeface="Verdana, Verdana"/>
              <a:ea typeface="OpenSymbol"/>
              <a:cs typeface="OpenSymbol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latin typeface="Verdana, Verdana"/>
                <a:ea typeface="OpenSymbol"/>
                <a:cs typeface="OpenSymbol"/>
              </a:rPr>
              <a:t>Wzorzec Repozytorium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latin typeface="Verdana, Verdana"/>
                <a:ea typeface="OpenSymbol"/>
                <a:cs typeface="OpenSymbol"/>
              </a:rPr>
              <a:t>Lokalne Przechowywanie Danych 1 – </a:t>
            </a:r>
            <a:r>
              <a:rPr lang="pl-PL" sz="1600" kern="150" dirty="0" err="1">
                <a:latin typeface="Verdana, Verdana"/>
                <a:ea typeface="OpenSymbol"/>
                <a:cs typeface="OpenSymbol"/>
              </a:rPr>
              <a:t>SharedPreferences</a:t>
            </a:r>
            <a:r>
              <a:rPr lang="pl-PL" sz="1600" kern="150" dirty="0">
                <a:latin typeface="Verdana, Verdana"/>
                <a:ea typeface="OpenSymbol"/>
                <a:cs typeface="OpenSymbol"/>
              </a:rPr>
              <a:t>, </a:t>
            </a:r>
            <a:r>
              <a:rPr lang="pl-PL" sz="1600" kern="150" dirty="0" err="1">
                <a:latin typeface="Verdana, Verdana"/>
                <a:ea typeface="OpenSymbol"/>
                <a:cs typeface="OpenSymbol"/>
              </a:rPr>
              <a:t>DataStore</a:t>
            </a:r>
            <a:endParaRPr lang="pl-PL" sz="1600" kern="150" dirty="0">
              <a:latin typeface="Verdana, Verdana"/>
              <a:ea typeface="OpenSymbol"/>
              <a:cs typeface="OpenSymbol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Lokalne Przechowywanie Danych 2 – Baza Danych ROOM</a:t>
            </a:r>
          </a:p>
          <a:p>
            <a:pPr lvl="1">
              <a:spcAft>
                <a:spcPts val="600"/>
              </a:spcAft>
              <a:tabLst>
                <a:tab pos="-365760" algn="l"/>
              </a:tabLst>
            </a:pPr>
            <a:endParaRPr lang="pl-PL" sz="1600" kern="150" dirty="0">
              <a:effectLst/>
              <a:latin typeface="Verdana, Verdana"/>
              <a:ea typeface="OpenSymbol"/>
              <a:cs typeface="OpenSymbol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b="1" kern="150" dirty="0">
                <a:latin typeface="Verdana, Verdana"/>
                <a:ea typeface="OpenSymbol"/>
                <a:cs typeface="OpenSymbol"/>
              </a:rPr>
              <a:t>Moduł 4 – Praca Z Zewnętrznymi Źródłami Danych (Kotlin, Java)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latin typeface="Verdana, Verdana"/>
                <a:ea typeface="OpenSymbol"/>
                <a:cs typeface="OpenSymbol"/>
              </a:rPr>
              <a:t>Pobieranie Danych Z Zewnętrznych Serwisów – Biblioteka Retrofit2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latin typeface="Verdana, Verdana"/>
                <a:ea typeface="OpenSymbol"/>
                <a:cs typeface="OpenSymbol"/>
              </a:rPr>
              <a:t>Format JSON, Konwertery GSON, </a:t>
            </a:r>
            <a:r>
              <a:rPr lang="pl-PL" sz="1600" kern="150" dirty="0" err="1">
                <a:latin typeface="Verdana, Verdana"/>
                <a:ea typeface="OpenSymbol"/>
                <a:cs typeface="OpenSymbol"/>
              </a:rPr>
              <a:t>Moshi</a:t>
            </a:r>
            <a:r>
              <a:rPr lang="pl-PL" sz="1600" kern="150" dirty="0">
                <a:latin typeface="Verdana, Verdana"/>
                <a:ea typeface="OpenSymbol"/>
                <a:cs typeface="OpenSymbol"/>
              </a:rPr>
              <a:t>, Jackson …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Wzorzec </a:t>
            </a:r>
            <a:r>
              <a:rPr lang="pl-PL" sz="1600" kern="150" dirty="0" err="1">
                <a:effectLst/>
                <a:latin typeface="Verdana, Verdana"/>
                <a:ea typeface="OpenSymbol"/>
                <a:cs typeface="OpenSymbol"/>
              </a:rPr>
              <a:t>ResourceBound</a:t>
            </a:r>
            <a:endParaRPr lang="pl-PL" sz="1600" kern="150" dirty="0">
              <a:effectLst/>
              <a:latin typeface="Verdana, Verdana"/>
              <a:ea typeface="OpenSymbol"/>
              <a:cs typeface="OpenSymbol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latin typeface="Verdana, Verdana"/>
                <a:ea typeface="OpenSymbol"/>
                <a:cs typeface="OpenSymbol"/>
              </a:rPr>
              <a:t>Paginacja W Aplikacji – Biblioteka Paging3</a:t>
            </a:r>
          </a:p>
        </p:txBody>
      </p:sp>
    </p:spTree>
    <p:extLst>
      <p:ext uri="{BB962C8B-B14F-4D97-AF65-F5344CB8AC3E}">
        <p14:creationId xmlns:p14="http://schemas.microsoft.com/office/powerpoint/2010/main" val="267527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Tworzenie Aplikacji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CA37C19-49A5-EC0F-2F5E-5F597C863035}"/>
              </a:ext>
            </a:extLst>
          </p:cNvPr>
          <p:cNvSpPr txBox="1"/>
          <p:nvPr/>
        </p:nvSpPr>
        <p:spPr>
          <a:xfrm>
            <a:off x="1028784" y="840432"/>
            <a:ext cx="33538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b="1" dirty="0">
                <a:solidFill>
                  <a:schemeClr val="bg1"/>
                </a:solidFill>
              </a:rPr>
              <a:t>Kotlin, Java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31F78ED5-8011-FF7F-DCF1-2106CCDD5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886" y="1654166"/>
            <a:ext cx="8065418" cy="3496139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ECE55CB1-9041-FFC6-3551-D82A64BDD8A2}"/>
              </a:ext>
            </a:extLst>
          </p:cNvPr>
          <p:cNvSpPr txBox="1"/>
          <p:nvPr/>
        </p:nvSpPr>
        <p:spPr>
          <a:xfrm>
            <a:off x="6156176" y="840432"/>
            <a:ext cx="17828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b="1" dirty="0">
                <a:solidFill>
                  <a:schemeClr val="bg1"/>
                </a:solidFill>
              </a:rPr>
              <a:t>Kotlin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99F92BB-FA13-458D-BD37-87C7E4499E1C}"/>
              </a:ext>
            </a:extLst>
          </p:cNvPr>
          <p:cNvSpPr txBox="1"/>
          <p:nvPr/>
        </p:nvSpPr>
        <p:spPr>
          <a:xfrm>
            <a:off x="1041384" y="5194598"/>
            <a:ext cx="240001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solidFill>
                  <a:schemeClr val="bg1"/>
                </a:solidFill>
              </a:rPr>
              <a:t>Moduł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600" b="1" dirty="0" err="1">
                <a:solidFill>
                  <a:schemeClr val="bg1"/>
                </a:solidFill>
              </a:rPr>
              <a:t>Xml</a:t>
            </a:r>
            <a:endParaRPr lang="pl-PL" sz="16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600" b="1" dirty="0" err="1">
                <a:solidFill>
                  <a:schemeClr val="bg1"/>
                </a:solidFill>
              </a:rPr>
              <a:t>RecyclerView</a:t>
            </a:r>
            <a:endParaRPr lang="pl-PL" sz="16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600" b="1" dirty="0" err="1">
                <a:solidFill>
                  <a:schemeClr val="bg1"/>
                </a:solidFill>
              </a:rPr>
              <a:t>ViewHolder</a:t>
            </a:r>
            <a:endParaRPr lang="pl-PL" sz="16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600" b="1" dirty="0">
                <a:solidFill>
                  <a:schemeClr val="bg1"/>
                </a:solidFill>
              </a:rPr>
              <a:t>Fragmenty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600" b="1" dirty="0" err="1">
                <a:solidFill>
                  <a:schemeClr val="bg1"/>
                </a:solidFill>
              </a:rPr>
              <a:t>Jetpack</a:t>
            </a:r>
            <a:r>
              <a:rPr lang="pl-PL" sz="1600" b="1" dirty="0">
                <a:solidFill>
                  <a:schemeClr val="bg1"/>
                </a:solidFill>
              </a:rPr>
              <a:t> Navigation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56A02B69-3C24-0A8E-AC29-E63CEA7BA122}"/>
              </a:ext>
            </a:extLst>
          </p:cNvPr>
          <p:cNvSpPr txBox="1"/>
          <p:nvPr/>
        </p:nvSpPr>
        <p:spPr>
          <a:xfrm>
            <a:off x="6492061" y="5177300"/>
            <a:ext cx="2694969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solidFill>
                  <a:schemeClr val="bg1"/>
                </a:solidFill>
              </a:rPr>
              <a:t>Moduł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>
                <a:solidFill>
                  <a:schemeClr val="bg1"/>
                </a:solidFill>
              </a:rPr>
              <a:t>@Composable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>
                <a:solidFill>
                  <a:schemeClr val="bg1"/>
                </a:solidFill>
              </a:rPr>
              <a:t>LazyColumn, LazyRow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>
                <a:solidFill>
                  <a:schemeClr val="bg1"/>
                </a:solidFill>
              </a:rPr>
              <a:t>Wsparcie dla Figma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>
                <a:solidFill>
                  <a:schemeClr val="bg1"/>
                </a:solidFill>
              </a:rPr>
              <a:t>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>
                <a:solidFill>
                  <a:schemeClr val="bg1"/>
                </a:solidFill>
              </a:rPr>
              <a:t>Compose Navigation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DBBBF24A-D780-EFE3-3B15-2D5616660E95}"/>
              </a:ext>
            </a:extLst>
          </p:cNvPr>
          <p:cNvSpPr txBox="1"/>
          <p:nvPr/>
        </p:nvSpPr>
        <p:spPr>
          <a:xfrm>
            <a:off x="4352669" y="5517232"/>
            <a:ext cx="1345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solidFill>
                  <a:schemeClr val="bg1"/>
                </a:solidFill>
              </a:rPr>
              <a:t>Moduł 3</a:t>
            </a:r>
          </a:p>
          <a:p>
            <a:r>
              <a:rPr lang="pl-PL" sz="2400" b="1" dirty="0">
                <a:solidFill>
                  <a:schemeClr val="bg1"/>
                </a:solidFill>
              </a:rPr>
              <a:t>Moduł 4</a:t>
            </a:r>
          </a:p>
        </p:txBody>
      </p:sp>
    </p:spTree>
    <p:extLst>
      <p:ext uri="{BB962C8B-B14F-4D97-AF65-F5344CB8AC3E}">
        <p14:creationId xmlns:p14="http://schemas.microsoft.com/office/powerpoint/2010/main" val="107768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Figma.com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1A9C39D-5F84-E838-7A2A-71144949B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366" y="836712"/>
            <a:ext cx="8250634" cy="581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2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Tworzenie Aplikacji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A80B079-413F-D70E-1C14-B425D1A7E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350" y="954360"/>
            <a:ext cx="56769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39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Architektura platformy Android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 descr="Obraz zawierający monitor, zegar, ekran, trzymający&#10;&#10;Opis wygenerowany automatycznie">
            <a:extLst>
              <a:ext uri="{FF2B5EF4-FFF2-40B4-BE49-F238E27FC236}">
                <a16:creationId xmlns:a16="http://schemas.microsoft.com/office/drawing/2014/main" id="{6E4E64E8-A5E5-4269-83DC-B76CCBECF4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62" y="912534"/>
            <a:ext cx="8173938" cy="58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65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ZASADY ZALICZENIA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5286C2FE-3D37-42C9-AFA2-106F80EDBDEA}"/>
              </a:ext>
            </a:extLst>
          </p:cNvPr>
          <p:cNvSpPr txBox="1"/>
          <p:nvPr/>
        </p:nvSpPr>
        <p:spPr>
          <a:xfrm>
            <a:off x="970480" y="1124744"/>
            <a:ext cx="81724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Warunkiem zaliczenia wykładu jest </a:t>
            </a:r>
            <a:r>
              <a:rPr lang="pl-PL" sz="2400" u="sng" dirty="0">
                <a:solidFill>
                  <a:schemeClr val="bg1"/>
                </a:solidFill>
              </a:rPr>
              <a:t>przygotowanie opisu </a:t>
            </a:r>
            <a:r>
              <a:rPr lang="pl-PL" sz="2400" dirty="0">
                <a:solidFill>
                  <a:schemeClr val="bg1"/>
                </a:solidFill>
              </a:rPr>
              <a:t>i </a:t>
            </a:r>
            <a:r>
              <a:rPr lang="pl-PL" sz="2400" u="sng" dirty="0">
                <a:solidFill>
                  <a:schemeClr val="bg1"/>
                </a:solidFill>
              </a:rPr>
              <a:t>wykonanie projektu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Projekt wykonywany jest </a:t>
            </a:r>
            <a:r>
              <a:rPr lang="pl-PL" sz="2400" u="sng" dirty="0">
                <a:solidFill>
                  <a:schemeClr val="bg1"/>
                </a:solidFill>
              </a:rPr>
              <a:t>indywidualnie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Małe projekty zawierające </a:t>
            </a:r>
            <a:r>
              <a:rPr lang="pl-PL" sz="2400" u="sng" dirty="0">
                <a:solidFill>
                  <a:schemeClr val="bg1"/>
                </a:solidFill>
              </a:rPr>
              <a:t>funkcjonalności i mechanizmy </a:t>
            </a:r>
            <a:r>
              <a:rPr lang="pl-PL" sz="2400" dirty="0">
                <a:solidFill>
                  <a:schemeClr val="bg1"/>
                </a:solidFill>
              </a:rPr>
              <a:t>przedstawione na zajęciach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Opis powinien zawierać krótkie przedstawienie </a:t>
            </a:r>
            <a:r>
              <a:rPr lang="pl-PL" sz="2400" u="sng" dirty="0">
                <a:solidFill>
                  <a:schemeClr val="bg1"/>
                </a:solidFill>
              </a:rPr>
              <a:t>funkcjonalności aplikacji</a:t>
            </a:r>
            <a:r>
              <a:rPr lang="pl-PL" sz="2400" dirty="0">
                <a:solidFill>
                  <a:schemeClr val="bg1"/>
                </a:solidFill>
              </a:rPr>
              <a:t> i jej </a:t>
            </a:r>
            <a:r>
              <a:rPr lang="pl-PL" sz="2400" u="sng" dirty="0">
                <a:solidFill>
                  <a:schemeClr val="bg1"/>
                </a:solidFill>
              </a:rPr>
              <a:t>założenia</a:t>
            </a:r>
            <a:r>
              <a:rPr lang="pl-PL" sz="2400" dirty="0">
                <a:solidFill>
                  <a:schemeClr val="bg1"/>
                </a:solidFill>
              </a:rPr>
              <a:t> (dostępny szablon)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Ocenie podlegają: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Prawidłowe wykonanie założonych funkcjonalności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Przejrzystość kodu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Odporność na błędy</a:t>
            </a:r>
          </a:p>
        </p:txBody>
      </p:sp>
    </p:spTree>
    <p:extLst>
      <p:ext uri="{BB962C8B-B14F-4D97-AF65-F5344CB8AC3E}">
        <p14:creationId xmlns:p14="http://schemas.microsoft.com/office/powerpoint/2010/main" val="1460940364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0</TotalTime>
  <Pages>0</Pages>
  <Words>432</Words>
  <Characters>0</Characters>
  <Application>Microsoft Office PowerPoint</Application>
  <PresentationFormat>Pokaz na ekranie (4:3)</PresentationFormat>
  <Lines>0</Lines>
  <Paragraphs>104</Paragraphs>
  <Slides>11</Slides>
  <Notes>11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Verdana</vt:lpstr>
      <vt:lpstr>Verdana, 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1048</cp:revision>
  <dcterms:modified xsi:type="dcterms:W3CDTF">2023-10-02T18:59:35Z</dcterms:modified>
  <cp:category/>
</cp:coreProperties>
</file>