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12"/>
  </p:notesMasterIdLst>
  <p:handoutMasterIdLst>
    <p:handoutMasterId r:id="rId13"/>
  </p:handoutMasterIdLst>
  <p:sldIdLst>
    <p:sldId id="346" r:id="rId2"/>
    <p:sldId id="503" r:id="rId3"/>
    <p:sldId id="512" r:id="rId4"/>
    <p:sldId id="504" r:id="rId5"/>
    <p:sldId id="505" r:id="rId6"/>
    <p:sldId id="507" r:id="rId7"/>
    <p:sldId id="508" r:id="rId8"/>
    <p:sldId id="509" r:id="rId9"/>
    <p:sldId id="510" r:id="rId10"/>
    <p:sldId id="511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892" autoAdjust="0"/>
  </p:normalViewPr>
  <p:slideViewPr>
    <p:cSldViewPr>
      <p:cViewPr varScale="1">
        <p:scale>
          <a:sx n="121" d="100"/>
          <a:sy n="121" d="100"/>
        </p:scale>
        <p:origin x="16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24.03.2023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24.03.2023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6027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98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7332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6049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0100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4974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1811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9477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1454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24.03.2023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24.03.2023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24.03.2023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24.03.2023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24.03.2023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24.03.2023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24.03.2023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24.03.2023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24.03.2023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24.03.2023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24.03.2023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24.03.2023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0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275729" y="3789040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PODSTAWOWE INFORMACJE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PLAN WYKŁADU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ZASADY ZALICZENIA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Architektura platformy Android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84D16DA-01C4-4EED-B571-7FB4FBEEF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99" y="836712"/>
            <a:ext cx="6791325" cy="1209675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151FE4CE-548E-4BFB-A53D-45E6D88E9390}"/>
              </a:ext>
            </a:extLst>
          </p:cNvPr>
          <p:cNvSpPr txBox="1"/>
          <p:nvPr/>
        </p:nvSpPr>
        <p:spPr>
          <a:xfrm>
            <a:off x="970062" y="1916832"/>
            <a:ext cx="8170862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Zbiór wysokopoziomowych bibliotek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Podstawowe komponenty aplikacji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l-PL" sz="18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>
                <a:solidFill>
                  <a:schemeClr val="bg1"/>
                </a:solidFill>
              </a:rPr>
              <a:t>Activity Manager</a:t>
            </a:r>
            <a:r>
              <a:rPr lang="pl-PL" sz="1800" dirty="0">
                <a:solidFill>
                  <a:schemeClr val="bg1"/>
                </a:solidFill>
              </a:rPr>
              <a:t> – Kontroler cyklu życia uruchomionych z aktywności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>
                <a:solidFill>
                  <a:schemeClr val="bg1"/>
                </a:solidFill>
              </a:rPr>
              <a:t>Content Providers</a:t>
            </a:r>
            <a:r>
              <a:rPr lang="pl-PL" sz="1800" dirty="0">
                <a:solidFill>
                  <a:schemeClr val="bg1"/>
                </a:solidFill>
              </a:rPr>
              <a:t> – Zapewniają współdzielenie danych pomiędzy aplikacjami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>
                <a:solidFill>
                  <a:schemeClr val="bg1"/>
                </a:solidFill>
              </a:rPr>
              <a:t>Resource Manager</a:t>
            </a:r>
            <a:r>
              <a:rPr lang="pl-PL" sz="1800" dirty="0">
                <a:solidFill>
                  <a:schemeClr val="bg1"/>
                </a:solidFill>
              </a:rPr>
              <a:t> – Udostępnia zasoby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>
                <a:solidFill>
                  <a:schemeClr val="bg1"/>
                </a:solidFill>
              </a:rPr>
              <a:t>Notification Manager</a:t>
            </a:r>
            <a:r>
              <a:rPr lang="pl-PL" sz="1800" dirty="0">
                <a:solidFill>
                  <a:schemeClr val="bg1"/>
                </a:solidFill>
              </a:rPr>
              <a:t> – Umożliwia wyświetlenie powiadomień w telefonie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 err="1">
                <a:solidFill>
                  <a:schemeClr val="bg1"/>
                </a:solidFill>
              </a:rPr>
              <a:t>Package</a:t>
            </a:r>
            <a:r>
              <a:rPr lang="pl-PL" sz="1800" b="1" dirty="0">
                <a:solidFill>
                  <a:schemeClr val="bg1"/>
                </a:solidFill>
              </a:rPr>
              <a:t> Manager</a:t>
            </a:r>
            <a:r>
              <a:rPr lang="pl-PL" sz="1800" dirty="0">
                <a:solidFill>
                  <a:schemeClr val="bg1"/>
                </a:solidFill>
              </a:rPr>
              <a:t> – Kontroluje jakie aplikacja są zainstalowane na telefonie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 err="1">
                <a:solidFill>
                  <a:schemeClr val="bg1"/>
                </a:solidFill>
              </a:rPr>
              <a:t>Location</a:t>
            </a:r>
            <a:r>
              <a:rPr lang="pl-PL" sz="1800" b="1" dirty="0">
                <a:solidFill>
                  <a:schemeClr val="bg1"/>
                </a:solidFill>
              </a:rPr>
              <a:t> Manager</a:t>
            </a:r>
            <a:r>
              <a:rPr lang="pl-PL" sz="1800" dirty="0">
                <a:solidFill>
                  <a:schemeClr val="bg1"/>
                </a:solidFill>
              </a:rPr>
              <a:t> – GPS i inne</a:t>
            </a:r>
            <a:endParaRPr lang="pl-PL" sz="1800" b="1" dirty="0">
              <a:solidFill>
                <a:schemeClr val="bg1"/>
              </a:solidFill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8012304D-7656-46C4-A7E3-65625F5418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830" y="6000750"/>
            <a:ext cx="67913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8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INFORMACJE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D22229DB-0C83-4CF8-A4E0-AF9994C3705D}"/>
              </a:ext>
            </a:extLst>
          </p:cNvPr>
          <p:cNvSpPr txBox="1"/>
          <p:nvPr/>
        </p:nvSpPr>
        <p:spPr>
          <a:xfrm>
            <a:off x="2267744" y="980728"/>
            <a:ext cx="5472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Rafał Lewandków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pokój 075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rafal.lewandkow@uwr.edu.pl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rafal.lewandkow2@uwr.edu.pl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6B4540DE-57F4-48C6-B18B-7596EFCB8521}"/>
              </a:ext>
            </a:extLst>
          </p:cNvPr>
          <p:cNvSpPr txBox="1"/>
          <p:nvPr/>
        </p:nvSpPr>
        <p:spPr>
          <a:xfrm>
            <a:off x="1004763" y="2230120"/>
            <a:ext cx="8172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Forma zajęć i liczba godzin: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Wykład 15 godz. /Laboratorium 45 godz.</a:t>
            </a:r>
          </a:p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Literatura obowiązkowa i zalecana: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”Android Programming, The Big Nerd Ranch Guide” 3rd ed. </a:t>
            </a:r>
            <a:r>
              <a:rPr lang="pl-PL" sz="2400" dirty="0" err="1">
                <a:solidFill>
                  <a:schemeClr val="bg1"/>
                </a:solidFill>
              </a:rPr>
              <a:t>B.Phillips</a:t>
            </a:r>
            <a:r>
              <a:rPr lang="pl-PL" sz="2400" dirty="0">
                <a:solidFill>
                  <a:schemeClr val="bg1"/>
                </a:solidFill>
              </a:rPr>
              <a:t>, Ch. Stewart, K. </a:t>
            </a:r>
            <a:r>
              <a:rPr lang="pl-PL" sz="2400" dirty="0" err="1">
                <a:solidFill>
                  <a:schemeClr val="bg1"/>
                </a:solidFill>
              </a:rPr>
              <a:t>Marsicano</a:t>
            </a:r>
            <a:r>
              <a:rPr lang="pl-PL" sz="2400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Nakład pracy studenta: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Praca własna studenta: 65 godz.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Łączna liczba godzin 125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Liczba punktów ECTS: 5</a:t>
            </a:r>
          </a:p>
        </p:txBody>
      </p:sp>
    </p:spTree>
    <p:extLst>
      <p:ext uri="{BB962C8B-B14F-4D97-AF65-F5344CB8AC3E}">
        <p14:creationId xmlns:p14="http://schemas.microsoft.com/office/powerpoint/2010/main" val="417582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INFORMACJE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800" b="1" kern="150" dirty="0">
                <a:effectLst/>
                <a:latin typeface="Verdana, Verdana"/>
                <a:ea typeface="OpenSymbol"/>
                <a:cs typeface="Verdana, Verdana"/>
              </a:rPr>
              <a:t>Android Studio</a:t>
            </a:r>
            <a:endParaRPr lang="pl-PL" sz="1800" kern="150" dirty="0">
              <a:effectLst/>
              <a:latin typeface="OpenSymbol"/>
              <a:ea typeface="OpenSymbol"/>
              <a:cs typeface="OpenSymbol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800" b="1" kern="150" dirty="0">
                <a:effectLst/>
                <a:latin typeface="Verdana, Verdana"/>
                <a:ea typeface="OpenSymbol"/>
                <a:cs typeface="Verdana, Verdana"/>
              </a:rPr>
              <a:t>Cykl życia aktywności</a:t>
            </a:r>
            <a:endParaRPr lang="pl-PL" sz="1800" kern="150" dirty="0">
              <a:effectLst/>
              <a:latin typeface="OpenSymbol"/>
              <a:ea typeface="OpenSymbol"/>
              <a:cs typeface="OpenSymbol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800" b="1" kern="150" dirty="0">
                <a:effectLst/>
                <a:latin typeface="Verdana, Verdana"/>
                <a:ea typeface="OpenSymbol"/>
                <a:cs typeface="Verdana, Verdana"/>
              </a:rPr>
              <a:t>Podstawowe elementy graficzne</a:t>
            </a:r>
            <a:endParaRPr lang="pl-PL" sz="1800" kern="150" dirty="0">
              <a:effectLst/>
              <a:latin typeface="OpenSymbol"/>
              <a:ea typeface="OpenSymbol"/>
              <a:cs typeface="OpenSymbol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800" b="1" kern="150" dirty="0">
                <a:effectLst/>
                <a:latin typeface="Verdana, Verdana"/>
                <a:ea typeface="OpenSymbol"/>
                <a:cs typeface="Verdana, Verdana"/>
              </a:rPr>
              <a:t>Podstawowe elementy funkcjonalne</a:t>
            </a:r>
            <a:endParaRPr lang="pl-PL" sz="1800" kern="150" dirty="0">
              <a:effectLst/>
              <a:latin typeface="OpenSymbol"/>
              <a:ea typeface="OpenSymbol"/>
              <a:cs typeface="OpenSymbol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800" b="1" kern="150" dirty="0">
                <a:effectLst/>
                <a:latin typeface="Verdana, Verdana"/>
                <a:ea typeface="OpenSymbol"/>
                <a:cs typeface="Verdana, Verdana"/>
              </a:rPr>
              <a:t>Bazy danych</a:t>
            </a:r>
            <a:endParaRPr lang="pl-PL" sz="1800" kern="150" dirty="0">
              <a:effectLst/>
              <a:latin typeface="OpenSymbol"/>
              <a:ea typeface="OpenSymbol"/>
              <a:cs typeface="OpenSymbol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800" b="1" kern="150" dirty="0">
                <a:effectLst/>
                <a:latin typeface="Verdana, Verdana"/>
                <a:ea typeface="OpenSymbol"/>
                <a:cs typeface="Verdana, Verdana"/>
              </a:rPr>
              <a:t>Fragmenty </a:t>
            </a:r>
            <a:endParaRPr lang="pl-PL" sz="1800" kern="150" dirty="0">
              <a:effectLst/>
              <a:latin typeface="OpenSymbol"/>
              <a:ea typeface="OpenSymbol"/>
              <a:cs typeface="OpenSymbol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800" b="1" kern="150" dirty="0">
                <a:effectLst/>
                <a:latin typeface="Verdana, Verdana"/>
                <a:ea typeface="OpenSymbol"/>
                <a:cs typeface="Verdana, Verdana"/>
              </a:rPr>
              <a:t>Wielowątkowość</a:t>
            </a:r>
            <a:endParaRPr lang="pl-PL" sz="1800" kern="150" dirty="0">
              <a:effectLst/>
              <a:latin typeface="OpenSymbol"/>
              <a:ea typeface="OpenSymbol"/>
              <a:cs typeface="OpenSymbol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800" b="1" kern="150" dirty="0">
                <a:effectLst/>
                <a:latin typeface="Verdana, Verdana"/>
                <a:ea typeface="OpenSymbol"/>
                <a:cs typeface="Verdana, Verdana"/>
              </a:rPr>
              <a:t>Wzorce architektoniczne</a:t>
            </a:r>
            <a:endParaRPr lang="pl-PL" sz="1800" kern="150" dirty="0">
              <a:effectLst/>
              <a:latin typeface="OpenSymbol"/>
              <a:ea typeface="OpenSymbol"/>
              <a:cs typeface="OpenSymbol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800" b="1" kern="150" dirty="0">
                <a:effectLst/>
                <a:latin typeface="Verdana, Verdana"/>
                <a:ea typeface="OpenSymbol"/>
                <a:cs typeface="Verdana, Verdana"/>
              </a:rPr>
              <a:t>Pobieranie dane z zewnętrznych serwisów</a:t>
            </a:r>
            <a:endParaRPr lang="pl-PL" sz="1800" kern="150" dirty="0">
              <a:effectLst/>
              <a:latin typeface="OpenSymbol"/>
              <a:ea typeface="OpenSymbol"/>
              <a:cs typeface="OpenSymbol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800" b="1" kern="150" dirty="0">
                <a:effectLst/>
                <a:latin typeface="Verdana, Verdana"/>
                <a:ea typeface="OpenSymbol"/>
                <a:cs typeface="Verdana, Verdana"/>
              </a:rPr>
              <a:t>Elementy Android Jetpack </a:t>
            </a:r>
            <a:endParaRPr lang="pl-PL" sz="1800" kern="150" dirty="0">
              <a:effectLst/>
              <a:latin typeface="OpenSymbol"/>
              <a:ea typeface="OpenSymbol"/>
              <a:cs typeface="OpenSymbo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Verdana, Verdana"/>
                <a:ea typeface="Droid Sans Fallback"/>
                <a:cs typeface="Verdana, Verdana"/>
              </a:rPr>
              <a:t>Wstrzykiwanie zależności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7371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ZASADY ZALICZENIA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5286C2FE-3D37-42C9-AFA2-106F80EDBDEA}"/>
              </a:ext>
            </a:extLst>
          </p:cNvPr>
          <p:cNvSpPr txBox="1"/>
          <p:nvPr/>
        </p:nvSpPr>
        <p:spPr>
          <a:xfrm>
            <a:off x="975817" y="836712"/>
            <a:ext cx="81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Wykład: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l-PL" sz="2400" dirty="0">
                <a:solidFill>
                  <a:schemeClr val="bg1"/>
                </a:solidFill>
              </a:rPr>
              <a:t>Wykonanie projektu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l-PL" sz="2400" dirty="0">
                <a:solidFill>
                  <a:schemeClr val="bg1"/>
                </a:solidFill>
              </a:rPr>
              <a:t>Małe projekty 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400" dirty="0">
                <a:solidFill>
                  <a:schemeClr val="bg1"/>
                </a:solidFill>
              </a:rPr>
              <a:t>Do projektu powinna zostać dołączona dokumentacja: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pl-PL" sz="2400" dirty="0">
                <a:solidFill>
                  <a:schemeClr val="bg1"/>
                </a:solidFill>
              </a:rPr>
              <a:t>Cel i opis projektu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pl-PL" sz="2400" dirty="0">
                <a:solidFill>
                  <a:schemeClr val="bg1"/>
                </a:solidFill>
              </a:rPr>
              <a:t>Lista funkcjonalności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l-PL" sz="2400" dirty="0">
                <a:solidFill>
                  <a:schemeClr val="bg1"/>
                </a:solidFill>
              </a:rPr>
              <a:t>Każdy projekt musi zostać zatwierdzony przez prowadzącego przed wykonaniem</a:t>
            </a:r>
          </a:p>
        </p:txBody>
      </p:sp>
    </p:spTree>
    <p:extLst>
      <p:ext uri="{BB962C8B-B14F-4D97-AF65-F5344CB8AC3E}">
        <p14:creationId xmlns:p14="http://schemas.microsoft.com/office/powerpoint/2010/main" val="146094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>
            <a:extLst>
              <a:ext uri="{FF2B5EF4-FFF2-40B4-BE49-F238E27FC236}">
                <a16:creationId xmlns:a16="http://schemas.microsoft.com/office/drawing/2014/main" id="{18B63D4F-5BA2-440F-9AD4-247950001015}"/>
              </a:ext>
            </a:extLst>
          </p:cNvPr>
          <p:cNvSpPr txBox="1"/>
          <p:nvPr/>
        </p:nvSpPr>
        <p:spPr>
          <a:xfrm>
            <a:off x="359532" y="3284984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Architektura Androida</a:t>
            </a:r>
          </a:p>
        </p:txBody>
      </p:sp>
    </p:spTree>
    <p:extLst>
      <p:ext uri="{BB962C8B-B14F-4D97-AF65-F5344CB8AC3E}">
        <p14:creationId xmlns:p14="http://schemas.microsoft.com/office/powerpoint/2010/main" val="1774695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Architektura platformy Android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 descr="Obraz zawierający monitor, zegar, ekran, trzymający&#10;&#10;Opis wygenerowany automatycznie">
            <a:extLst>
              <a:ext uri="{FF2B5EF4-FFF2-40B4-BE49-F238E27FC236}">
                <a16:creationId xmlns:a16="http://schemas.microsoft.com/office/drawing/2014/main" id="{6E4E64E8-A5E5-4269-83DC-B76CCBECF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62" y="912534"/>
            <a:ext cx="8173938" cy="58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65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Architektura platformy Android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4B9E9CA-CF72-4BFF-9E7B-01F43BF32B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980728"/>
            <a:ext cx="6791325" cy="1190625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D6AA1D54-19C0-44D0-A983-6620E5D4FE8F}"/>
              </a:ext>
            </a:extLst>
          </p:cNvPr>
          <p:cNvSpPr txBox="1"/>
          <p:nvPr/>
        </p:nvSpPr>
        <p:spPr>
          <a:xfrm>
            <a:off x="1613620" y="2780928"/>
            <a:ext cx="6885283" cy="2776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Sprzętowa warstwa abstrakcji urządzenia (HAL)</a:t>
            </a:r>
          </a:p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Bazuje na jądrze systemu Linux 2.6 – Android nie jest Linuksem</a:t>
            </a:r>
          </a:p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Głównie sterowniki do urządzeń obecnych na urządzeniu</a:t>
            </a:r>
          </a:p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Brak natywnego wsparcia dla „okienek”</a:t>
            </a:r>
          </a:p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Zarządzanie pamięcią, procesami, </a:t>
            </a:r>
            <a:r>
              <a:rPr lang="pl-PL" sz="1800" dirty="0" err="1">
                <a:solidFill>
                  <a:schemeClr val="bg1"/>
                </a:solidFill>
              </a:rPr>
              <a:t>sicią</a:t>
            </a:r>
            <a:r>
              <a:rPr lang="pl-PL" sz="1800" dirty="0">
                <a:solidFill>
                  <a:schemeClr val="bg1"/>
                </a:solidFill>
              </a:rPr>
              <a:t>, zasilaniem</a:t>
            </a:r>
          </a:p>
        </p:txBody>
      </p:sp>
    </p:spTree>
    <p:extLst>
      <p:ext uri="{BB962C8B-B14F-4D97-AF65-F5344CB8AC3E}">
        <p14:creationId xmlns:p14="http://schemas.microsoft.com/office/powerpoint/2010/main" val="3390195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Architektura platformy Android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 descr="Obraz zawierający zielony, gracz&#10;&#10;Opis wygenerowany automatycznie">
            <a:extLst>
              <a:ext uri="{FF2B5EF4-FFF2-40B4-BE49-F238E27FC236}">
                <a16:creationId xmlns:a16="http://schemas.microsoft.com/office/drawing/2014/main" id="{911656D7-8ABE-4FF6-A1E3-223B131064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524" y="980728"/>
            <a:ext cx="4181475" cy="161925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85A235F4-B089-4484-B3CF-85CC670D9425}"/>
              </a:ext>
            </a:extLst>
          </p:cNvPr>
          <p:cNvSpPr txBox="1"/>
          <p:nvPr/>
        </p:nvSpPr>
        <p:spPr>
          <a:xfrm>
            <a:off x="971600" y="2755607"/>
            <a:ext cx="8170862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Natywne Biblioteki (C/C++)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Zapewniają interfejs pomiędzy sterownikiem a aplikacją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pl-PL" sz="18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>
                <a:solidFill>
                  <a:schemeClr val="bg1"/>
                </a:solidFill>
              </a:rPr>
              <a:t>Surface Manager</a:t>
            </a:r>
            <a:r>
              <a:rPr lang="pl-PL" sz="1800" dirty="0">
                <a:solidFill>
                  <a:schemeClr val="bg1"/>
                </a:solidFill>
              </a:rPr>
              <a:t> – rysowanie okien na ekranie działających na różnych procesach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 err="1">
                <a:solidFill>
                  <a:schemeClr val="bg1"/>
                </a:solidFill>
              </a:rPr>
              <a:t>OpenGL</a:t>
            </a:r>
            <a:r>
              <a:rPr lang="pl-PL" sz="1800" b="1" dirty="0">
                <a:solidFill>
                  <a:schemeClr val="bg1"/>
                </a:solidFill>
              </a:rPr>
              <a:t>/ES, SGL </a:t>
            </a:r>
            <a:r>
              <a:rPr lang="pl-PL" sz="1800" dirty="0">
                <a:solidFill>
                  <a:schemeClr val="bg1"/>
                </a:solidFill>
              </a:rPr>
              <a:t>– biblioteki 3D i 2D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>
                <a:solidFill>
                  <a:schemeClr val="bg1"/>
                </a:solidFill>
              </a:rPr>
              <a:t>Media Framework</a:t>
            </a:r>
            <a:r>
              <a:rPr lang="pl-PL" sz="1800" dirty="0">
                <a:solidFill>
                  <a:schemeClr val="bg1"/>
                </a:solidFill>
              </a:rPr>
              <a:t> – kodeki Audio/Video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 err="1">
                <a:solidFill>
                  <a:schemeClr val="bg1"/>
                </a:solidFill>
              </a:rPr>
              <a:t>Free</a:t>
            </a:r>
            <a:r>
              <a:rPr lang="pl-PL" sz="1800" b="1" dirty="0">
                <a:solidFill>
                  <a:schemeClr val="bg1"/>
                </a:solidFill>
              </a:rPr>
              <a:t> </a:t>
            </a:r>
            <a:r>
              <a:rPr lang="pl-PL" sz="1800" b="1" dirty="0" err="1">
                <a:solidFill>
                  <a:schemeClr val="bg1"/>
                </a:solidFill>
              </a:rPr>
              <a:t>Type</a:t>
            </a:r>
            <a:r>
              <a:rPr lang="pl-PL" sz="1800" dirty="0">
                <a:solidFill>
                  <a:schemeClr val="bg1"/>
                </a:solidFill>
              </a:rPr>
              <a:t> – </a:t>
            </a:r>
            <a:r>
              <a:rPr lang="pl-PL" sz="1800" dirty="0" err="1">
                <a:solidFill>
                  <a:schemeClr val="bg1"/>
                </a:solidFill>
              </a:rPr>
              <a:t>renderer</a:t>
            </a:r>
            <a:r>
              <a:rPr lang="pl-PL" sz="1800" dirty="0">
                <a:solidFill>
                  <a:schemeClr val="bg1"/>
                </a:solidFill>
              </a:rPr>
              <a:t> czcionek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 err="1">
                <a:solidFill>
                  <a:schemeClr val="bg1"/>
                </a:solidFill>
              </a:rPr>
              <a:t>SQLite</a:t>
            </a:r>
            <a:r>
              <a:rPr lang="pl-PL" sz="1800" dirty="0">
                <a:solidFill>
                  <a:schemeClr val="bg1"/>
                </a:solidFill>
              </a:rPr>
              <a:t> – implementacja baz danych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 err="1">
                <a:solidFill>
                  <a:schemeClr val="bg1"/>
                </a:solidFill>
              </a:rPr>
              <a:t>WebKit</a:t>
            </a:r>
            <a:r>
              <a:rPr lang="pl-PL" sz="1800" dirty="0">
                <a:solidFill>
                  <a:schemeClr val="bg1"/>
                </a:solidFill>
              </a:rPr>
              <a:t> – silnik przeglądarki</a:t>
            </a:r>
            <a:endParaRPr lang="pl-PL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041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Architektura platformy Android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96D6FAB-0560-4BC8-AC1B-D44E9F1DA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524" y="1124744"/>
            <a:ext cx="2657475" cy="1304925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0B494A33-40B3-46AE-8B4A-124055F83C71}"/>
              </a:ext>
            </a:extLst>
          </p:cNvPr>
          <p:cNvSpPr txBox="1"/>
          <p:nvPr/>
        </p:nvSpPr>
        <p:spPr>
          <a:xfrm>
            <a:off x="971600" y="2755607"/>
            <a:ext cx="8170862" cy="2672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 err="1">
                <a:solidFill>
                  <a:schemeClr val="bg1"/>
                </a:solidFill>
              </a:rPr>
              <a:t>Core</a:t>
            </a:r>
            <a:r>
              <a:rPr lang="pl-PL" sz="1800" b="1" dirty="0">
                <a:solidFill>
                  <a:schemeClr val="bg1"/>
                </a:solidFill>
              </a:rPr>
              <a:t> Java Libraries</a:t>
            </a:r>
            <a:r>
              <a:rPr lang="pl-PL" sz="1800" dirty="0">
                <a:solidFill>
                  <a:schemeClr val="bg1"/>
                </a:solidFill>
              </a:rPr>
              <a:t> – zbiór bibliotek języka Java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 err="1">
                <a:solidFill>
                  <a:schemeClr val="bg1"/>
                </a:solidFill>
              </a:rPr>
              <a:t>Core</a:t>
            </a:r>
            <a:r>
              <a:rPr lang="pl-PL" sz="1800" b="1" dirty="0">
                <a:solidFill>
                  <a:schemeClr val="bg1"/>
                </a:solidFill>
              </a:rPr>
              <a:t> Android Libraries</a:t>
            </a:r>
            <a:r>
              <a:rPr lang="pl-PL" sz="1800" dirty="0">
                <a:solidFill>
                  <a:schemeClr val="bg1"/>
                </a:solidFill>
              </a:rPr>
              <a:t> – Interfejsy w języku Java do komponentów z warstwy Libraries</a:t>
            </a:r>
            <a:endParaRPr lang="pl-PL" sz="1800" b="1" dirty="0">
              <a:solidFill>
                <a:schemeClr val="bg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pl-PL" sz="1800" b="1" dirty="0">
              <a:solidFill>
                <a:schemeClr val="bg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pl-PL" sz="1800" b="1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 err="1">
                <a:solidFill>
                  <a:schemeClr val="bg1"/>
                </a:solidFill>
              </a:rPr>
              <a:t>Dalvik</a:t>
            </a:r>
            <a:r>
              <a:rPr lang="pl-PL" sz="1800" b="1" dirty="0">
                <a:solidFill>
                  <a:schemeClr val="bg1"/>
                </a:solidFill>
              </a:rPr>
              <a:t> Virtual Machine – Java Virtual Machine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>
                <a:solidFill>
                  <a:schemeClr val="bg1"/>
                </a:solidFill>
              </a:rPr>
              <a:t>Android Runtime</a:t>
            </a:r>
          </a:p>
        </p:txBody>
      </p:sp>
    </p:spTree>
    <p:extLst>
      <p:ext uri="{BB962C8B-B14F-4D97-AF65-F5344CB8AC3E}">
        <p14:creationId xmlns:p14="http://schemas.microsoft.com/office/powerpoint/2010/main" val="2607359867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0</TotalTime>
  <Pages>0</Pages>
  <Words>363</Words>
  <Characters>0</Characters>
  <Application>Microsoft Office PowerPoint</Application>
  <PresentationFormat>Pokaz na ekranie (4:3)</PresentationFormat>
  <Lines>0</Lines>
  <Paragraphs>87</Paragraphs>
  <Slides>10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OpenSymbol</vt:lpstr>
      <vt:lpstr>Verdana</vt:lpstr>
      <vt:lpstr>Verdana, 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1032</cp:revision>
  <dcterms:modified xsi:type="dcterms:W3CDTF">2023-03-24T14:19:43Z</dcterms:modified>
  <cp:category/>
</cp:coreProperties>
</file>