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346" r:id="rId2"/>
    <p:sldId id="513" r:id="rId3"/>
    <p:sldId id="535" r:id="rId4"/>
    <p:sldId id="536" r:id="rId5"/>
    <p:sldId id="537" r:id="rId6"/>
    <p:sldId id="538" r:id="rId7"/>
    <p:sldId id="514" r:id="rId8"/>
    <p:sldId id="515" r:id="rId9"/>
    <p:sldId id="516" r:id="rId10"/>
    <p:sldId id="517" r:id="rId11"/>
    <p:sldId id="518" r:id="rId12"/>
    <p:sldId id="539" r:id="rId13"/>
    <p:sldId id="519" r:id="rId14"/>
    <p:sldId id="540" r:id="rId15"/>
    <p:sldId id="541" r:id="rId16"/>
    <p:sldId id="520" r:id="rId17"/>
    <p:sldId id="522" r:id="rId18"/>
    <p:sldId id="524" r:id="rId19"/>
    <p:sldId id="542" r:id="rId20"/>
    <p:sldId id="525" r:id="rId21"/>
    <p:sldId id="543" r:id="rId22"/>
    <p:sldId id="52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52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046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04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74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11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226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4349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357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030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72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9041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l-PL" dirty="0"/>
              <a:t>Najprostsze aplikacje Java są jednowątkowe. Program wywołuje metody w sposób synchroniczny, czekając na wynik. Po zakończeniu wykonywania metody, następuje powrót zgodnie z aktualną wartością wskaźnika stosu i program jest kontynuowany. • Aplikacje działające pod kontrolą systemu Android składają się z wielu niezależnych lecz często pozostające w kooperacji aktywności. Każda aktywność działa w ramach swojego wątku, a jedna z nich określana jest mianem aktywności głównej. Android wykorzystuje metodę startActivity(Intent) by uruchomić aktywność, która staje się aktywna i potencjalnie widoczna dla użytkownika, jednakże obiekt wywołujący cały czas znajduje się w obrębie swojego wątku. Następny przykład prezentuje proces komunikacji wewnątrz-procesowej wykorzystywanej w systemie Android w postaci aplikacji składającej się z wielu współpracujących aktywności. Prezentuje sposób wywołania, dostarczania danych oraz pobierania rezultatów działania. </a:t>
            </a:r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73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98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301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74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6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219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30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3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13.10.2023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Fundamenty Aplikacji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Context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Aktywność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Cykl Życia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Mechanizm Komunikacji Międzyprocesowej - Intent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7754272C-7D24-D148-D91F-FCEF42A658A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ContentProvider Class – zapewnia dostęp do danych wielu aplikacjom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globalne: lista kontaktów, zdjęcia, wiadomości, filmy, email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Dane globalne są zazwyczaj przechowywane w bazie danych (SQLite)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Klasa oferuje metody innym aplikacjom: retrieve, delete, update, insert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Wrapper ukrywający właściwe dane. Dostępny interfejs.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1E6C90A-F034-4A9C-876C-5C630264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998788"/>
            <a:ext cx="5436096" cy="367057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051B3A0-7FD4-4E37-B19B-A8ABD5BB9753}"/>
              </a:ext>
            </a:extLst>
          </p:cNvPr>
          <p:cNvSpPr txBox="1"/>
          <p:nvPr/>
        </p:nvSpPr>
        <p:spPr>
          <a:xfrm>
            <a:off x="3593639" y="65790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286239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8E46518-A8BD-5E3C-4885-FA9202937164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7E4941-91B2-4E07-BBE7-42AD7792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5108317"/>
            <a:ext cx="5151765" cy="174385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0776F55-FCA0-4543-8855-DB6E68BE895A}"/>
              </a:ext>
            </a:extLst>
          </p:cNvPr>
          <p:cNvSpPr txBox="1"/>
          <p:nvPr/>
        </p:nvSpPr>
        <p:spPr>
          <a:xfrm>
            <a:off x="1043608" y="908720"/>
            <a:ext cx="80648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Każda aplikacja Androida działa w swojej własnej instancji maszyny wirtualnej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W każdym momencie kilka instancji maszyny wirtualnej może być aktywna (rzeczywista równoległość – nie </a:t>
            </a:r>
            <a:r>
              <a:rPr lang="pl-PL" sz="1800" i="1" dirty="0">
                <a:solidFill>
                  <a:schemeClr val="bg2"/>
                </a:solidFill>
              </a:rPr>
              <a:t>task switching</a:t>
            </a:r>
            <a:r>
              <a:rPr lang="pl-PL" sz="1800" dirty="0">
                <a:solidFill>
                  <a:schemeClr val="bg2"/>
                </a:solidFill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Androida nie kontroluje całkowicie realizacji swojego cyklu życia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OS może zakończyć każdy proces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Zasoby są krytycznie niskie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Duża liczba działających aplikacji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</a:rPr>
              <a:t>Aplikacja wymagająca bardzo dużych zasobów (energia, pamięć)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600" dirty="0">
              <a:solidFill>
                <a:schemeClr val="bg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pl-PL" sz="1600" dirty="0">
              <a:solidFill>
                <a:schemeClr val="bg2"/>
              </a:solidFill>
            </a:endParaRPr>
          </a:p>
          <a:p>
            <a:pPr algn="just"/>
            <a:endParaRPr lang="pl-PL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8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8E46518-A8BD-5E3C-4885-FA9202937164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1026" name="Picture 2" descr="Shipping your Android SDK anytime on live devices | Akshay Deo">
            <a:extLst>
              <a:ext uri="{FF2B5EF4-FFF2-40B4-BE49-F238E27FC236}">
                <a16:creationId xmlns:a16="http://schemas.microsoft.com/office/drawing/2014/main" id="{8B67532A-F761-71AE-6C5F-2E83F9275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8003836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9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52137E8-9CB3-4E6E-96B7-BA7B7F37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986731"/>
            <a:ext cx="5564503" cy="57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EEC6F21-D88D-B947-0B32-7DD64A2DA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268760"/>
            <a:ext cx="2796782" cy="552497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9A5ED56-1202-C3E3-EDB9-D7DF4FE1339D}"/>
              </a:ext>
            </a:extLst>
          </p:cNvPr>
          <p:cNvSpPr txBox="1"/>
          <p:nvPr/>
        </p:nvSpPr>
        <p:spPr>
          <a:xfrm>
            <a:off x="2395937" y="890355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Foreground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CD629DD-55DE-080E-5543-CD42DE061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253519"/>
            <a:ext cx="2758679" cy="554022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5C50E51-4DFD-2CB7-C1A4-59EF65FC70DF}"/>
              </a:ext>
            </a:extLst>
          </p:cNvPr>
          <p:cNvSpPr txBox="1"/>
          <p:nvPr/>
        </p:nvSpPr>
        <p:spPr>
          <a:xfrm>
            <a:off x="6568414" y="914965"/>
            <a:ext cx="78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Visible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2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F39EE2F-C6A2-8B79-6AD8-811DFAE1B712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B4FEE16-AB0F-5D8D-9DA4-9D655C34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66" y="908720"/>
            <a:ext cx="6350172" cy="59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1FE06AE6-FBDD-C88D-C04E-DBBD00B7083F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974675-607F-4C5C-A079-57F7EDD6ECBD}"/>
              </a:ext>
            </a:extLst>
          </p:cNvPr>
          <p:cNvSpPr txBox="1"/>
          <p:nvPr/>
        </p:nvSpPr>
        <p:spPr>
          <a:xfrm>
            <a:off x="970062" y="1340768"/>
            <a:ext cx="810966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Zmiana konfiguracji wymaga przeładowania layoutu oraz innych zasobów gdy: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Następuje zmiana orientacji urządzenia</a:t>
            </a:r>
          </a:p>
          <a:p>
            <a:pPr>
              <a:lnSpc>
                <a:spcPct val="150000"/>
              </a:lnSpc>
            </a:pPr>
            <a:endParaRPr lang="pl-PL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000" dirty="0">
                <a:solidFill>
                  <a:schemeClr val="bg1"/>
                </a:solidFill>
              </a:rPr>
              <a:t>Przy zmianie konfiguracji Android: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Wyłącza aktywność – onPause(), onStop(), onDestroy()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Startuje nową instancję aktywności – onCreate(), onStart(), onResume()</a:t>
            </a:r>
          </a:p>
        </p:txBody>
      </p:sp>
    </p:spTree>
    <p:extLst>
      <p:ext uri="{BB962C8B-B14F-4D97-AF65-F5344CB8AC3E}">
        <p14:creationId xmlns:p14="http://schemas.microsoft.com/office/powerpoint/2010/main" val="302688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612C3691-A7BF-B3E3-5060-E6A25206C06E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4661756" y="6554361"/>
            <a:ext cx="4592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https://developer.android.com/reference/android/app/Activity.html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1165D91-6AF7-4776-816D-7B79D4D5A3CD}"/>
              </a:ext>
            </a:extLst>
          </p:cNvPr>
          <p:cNvSpPr txBox="1"/>
          <p:nvPr/>
        </p:nvSpPr>
        <p:spPr>
          <a:xfrm>
            <a:off x="1043608" y="1844824"/>
            <a:ext cx="8098854" cy="28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000" dirty="0">
                <a:solidFill>
                  <a:schemeClr val="bg2"/>
                </a:solidFill>
              </a:rPr>
              <a:t>Bundle Class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Można zapisać nawet cały obiekt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Klasa musi implementować interfejs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Konstruktor przyjmuje obiekt typu </a:t>
            </a: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</a:t>
            </a:r>
            <a:endParaRPr lang="pl-PL" sz="20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writeToParcel(Parcel dest, int flags)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20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Parcelable.Creator</a:t>
            </a:r>
          </a:p>
        </p:txBody>
      </p:sp>
    </p:spTree>
    <p:extLst>
      <p:ext uri="{BB962C8B-B14F-4D97-AF65-F5344CB8AC3E}">
        <p14:creationId xmlns:p14="http://schemas.microsoft.com/office/powerpoint/2010/main" val="337284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A13C84D-B74B-9156-C7EC-A39421A688D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D1A440-B039-EA1F-60A8-3D0B21E4E1B2}"/>
              </a:ext>
            </a:extLst>
          </p:cNvPr>
          <p:cNvSpPr txBox="1"/>
          <p:nvPr/>
        </p:nvSpPr>
        <p:spPr>
          <a:xfrm>
            <a:off x="947992" y="1052297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między komponentami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jest często używany do przekazywania danych między różnymi komponentami aplikacji.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Zachowanie stanu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jest używany do zachowywania stanu komponentów w przypadku zmiany orientacji ekranu lub zniszczenia i odtworzenia, na przykład aktywności. Dzięki temu dane nie zostaną utracone </a:t>
            </a:r>
            <a:r>
              <a:rPr lang="pl-PL" sz="1800" dirty="0">
                <a:solidFill>
                  <a:srgbClr val="D1D5DB"/>
                </a:solidFill>
                <a:latin typeface="Söhne"/>
              </a:rPr>
              <a:t>podczas tych 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operacji.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argumentów do fragmentów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Kiedy tworzysz fragmenty, możesz przekazywać im argumenty za pomocą obiektów Bundle.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do usług i Broadcast Receiverów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Możesz używać Bundle do przekazywania danych do usług (Service) i Broadcast Receiverów, co pozwala na przetwarzanie tych danych w tle lub w odpowiedzi na zdarzenia systemowe.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 między komponentami aplikacji i aplikacjami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Bundle może być wykorzystywany do przekazywania danych między różnymi komponentami tej samej aplikacji lub nawet między różnymi aplikacjami w systemie Android, jeśli masz odpowiednie uprawnienia.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211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8A13C84D-B74B-9156-C7EC-A39421A688D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716428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Cykl Życia – Trwałość Danych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845266-1F0E-46E2-9D26-7C185BAF40CE}"/>
              </a:ext>
            </a:extLst>
          </p:cNvPr>
          <p:cNvSpPr txBox="1"/>
          <p:nvPr/>
        </p:nvSpPr>
        <p:spPr>
          <a:xfrm>
            <a:off x="6939692" y="6530860"/>
            <a:ext cx="2240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https://developer.android.com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2F7E57F-4CBC-6322-46B8-710F242054A4}"/>
              </a:ext>
            </a:extLst>
          </p:cNvPr>
          <p:cNvSpPr txBox="1"/>
          <p:nvPr/>
        </p:nvSpPr>
        <p:spPr>
          <a:xfrm>
            <a:off x="1043608" y="992119"/>
            <a:ext cx="7848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public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class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MainActivity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extends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AppCompatActivity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</a:p>
          <a:p>
            <a:r>
              <a:rPr lang="pl-PL" sz="1600" dirty="0">
                <a:solidFill>
                  <a:srgbClr val="2E95D3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private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static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final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KEY_TEXT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sz="1600" b="0" i="0" dirty="0">
                <a:solidFill>
                  <a:srgbClr val="00A67D"/>
                </a:solidFill>
                <a:effectLst/>
                <a:latin typeface="Söhne Mono"/>
              </a:rPr>
              <a:t>"text_key"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; </a:t>
            </a:r>
          </a:p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       private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</a:t>
            </a:r>
            <a:r>
              <a:rPr lang="pl-PL" sz="1600" dirty="0">
                <a:solidFill>
                  <a:srgbClr val="DF3079"/>
                </a:solidFill>
                <a:latin typeface="Söhne Mono"/>
              </a:rPr>
              <a:t>saved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Save;</a:t>
            </a:r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b="0" i="0" dirty="0">
                <a:effectLst/>
                <a:latin typeface="Söhne Mono"/>
              </a:rPr>
              <a:t>        </a:t>
            </a:r>
          </a:p>
          <a:p>
            <a:r>
              <a:rPr lang="pl-PL" sz="1600" dirty="0">
                <a:latin typeface="Söhne Mono"/>
              </a:rPr>
              <a:t>       </a:t>
            </a:r>
            <a:r>
              <a:rPr lang="pl-PL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@Override </a:t>
            </a:r>
          </a:p>
          <a:p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        protected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onCreate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(Bundle savedInstanceState) {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E9950C"/>
                </a:solidFill>
                <a:effectLst/>
                <a:latin typeface="Söhne Mono"/>
              </a:rPr>
              <a:t>super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.onCreate(savedInstanceState);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setContentView(R.layout.activity_main); </a:t>
            </a:r>
          </a:p>
          <a:p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if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(savedInstanceState !=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null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) {</a:t>
            </a:r>
          </a:p>
          <a:p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                       savedText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savedInstanceState.getString(KEY_TEXT);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              }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       </a:t>
            </a:r>
            <a:r>
              <a:rPr lang="pl-PL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 Mono"/>
              </a:rPr>
              <a:t>@Override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protected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2E95D3"/>
                </a:solidFill>
                <a:effectLst/>
                <a:latin typeface="Söhne Mono"/>
              </a:rPr>
              <a:t>void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F22C3D"/>
                </a:solidFill>
                <a:effectLst/>
                <a:latin typeface="Söhne Mono"/>
              </a:rPr>
              <a:t>onSaveInstanceState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(Bundle outState) {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E9950C"/>
                </a:solidFill>
                <a:effectLst/>
                <a:latin typeface="Söhne Mono"/>
              </a:rPr>
              <a:t>super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.onSaveInstanceState(outState); 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String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l-PL" sz="1600" b="0" i="0" dirty="0">
                <a:solidFill>
                  <a:srgbClr val="DF3079"/>
                </a:solidFill>
                <a:effectLst/>
                <a:latin typeface="Söhne Mono"/>
              </a:rPr>
              <a:t>textToSave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l-PL" sz="1600" b="0" i="0" dirty="0">
                <a:solidFill>
                  <a:srgbClr val="00A67D"/>
                </a:solidFill>
                <a:effectLst/>
                <a:latin typeface="Söhne Mono"/>
              </a:rPr>
              <a:t>"text_value"</a:t>
            </a:r>
            <a:endParaRPr lang="pl-PL" sz="16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  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outState.putString(KEY_TEXT, textToSave);</a:t>
            </a:r>
          </a:p>
          <a:p>
            <a:r>
              <a:rPr lang="pl-PL" sz="1600" dirty="0">
                <a:solidFill>
                  <a:srgbClr val="FFFFFF"/>
                </a:solidFill>
                <a:latin typeface="Söhne Mono"/>
              </a:rPr>
              <a:t>       </a:t>
            </a:r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 } </a:t>
            </a:r>
          </a:p>
          <a:p>
            <a:r>
              <a:rPr lang="pl-PL" sz="1600" b="0" i="0" dirty="0">
                <a:solidFill>
                  <a:srgbClr val="FFFFFF"/>
                </a:solidFill>
                <a:effectLst/>
                <a:latin typeface="Söhne Mono"/>
              </a:rPr>
              <a:t>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7502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9" y="853108"/>
            <a:ext cx="807868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Podstawowe elementy – komponenty, klasy pierwotne z których zbudowana jest aplikacja (VM + Zasoby = APK (Android Package Kit))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solidFill>
                  <a:schemeClr val="bg1"/>
                </a:solidFill>
              </a:rPr>
              <a:t>Każdy komponent zapewnia konkretną funkcjonalność i posiada </a:t>
            </a:r>
            <a:r>
              <a:rPr lang="pl-PL" sz="1800" u="sng" dirty="0">
                <a:solidFill>
                  <a:schemeClr val="bg1"/>
                </a:solidFill>
              </a:rPr>
              <a:t>wyodrębniony cykl życia</a:t>
            </a:r>
            <a:r>
              <a:rPr lang="pl-PL" sz="1800" dirty="0">
                <a:solidFill>
                  <a:schemeClr val="bg1"/>
                </a:solidFill>
              </a:rPr>
              <a:t>. Komponenty działają </a:t>
            </a:r>
            <a:r>
              <a:rPr lang="pl-PL" sz="1800" u="sng" dirty="0">
                <a:solidFill>
                  <a:schemeClr val="bg1"/>
                </a:solidFill>
              </a:rPr>
              <a:t>kooperacyjnie,</a:t>
            </a:r>
            <a:r>
              <a:rPr lang="pl-PL" sz="1800" dirty="0">
                <a:solidFill>
                  <a:schemeClr val="bg1"/>
                </a:solidFill>
              </a:rPr>
              <a:t> wspólnie zapewniając ukończenie określonego zadania aplikacji</a:t>
            </a:r>
          </a:p>
          <a:p>
            <a:pPr algn="just">
              <a:lnSpc>
                <a:spcPct val="150000"/>
              </a:lnSpc>
            </a:pPr>
            <a:endParaRPr lang="pl-PL" sz="1800" dirty="0">
              <a:solidFill>
                <a:schemeClr val="bg1"/>
              </a:solidFill>
            </a:endParaRPr>
          </a:p>
          <a:p>
            <a:pPr algn="just"/>
            <a:r>
              <a:rPr lang="pl-PL" sz="1800" dirty="0">
                <a:solidFill>
                  <a:schemeClr val="bg1"/>
                </a:solidFill>
              </a:rPr>
              <a:t>Podstawowe elementy: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Activities/Fragments – pojedynczy ekran z UI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Services – Usługi są często wykorzystywane do obsługi długotrwałych operacji, zarządzania komunikacją między komponentami aplikacji oraz wykonywania operacji, które mają trwać po zamknięciu interfejsu użytkownika aplikacji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Broadcast Receiver – pozwala aplikacji na reagowanie na różnego rodzaju zdarzenia lub komunikaty systemowe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l-PL" sz="1800" dirty="0">
                <a:solidFill>
                  <a:schemeClr val="bg1"/>
                </a:solidFill>
              </a:rPr>
              <a:t>Content Provider – umożliwia aplikacjom dzielenie się danymi z innymi aplikacjami w sposób kontrolowany i zabezpieczony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4462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Komunikacji Międzyprocesowej - Intent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2DAFFF-649A-6A3A-CDA4-94BE3F02F0BD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EC9BDF1-71DF-1E5F-C1AA-943ABC6BF276}"/>
              </a:ext>
            </a:extLst>
          </p:cNvPr>
          <p:cNvSpPr txBox="1"/>
          <p:nvPr/>
        </p:nvSpPr>
        <p:spPr>
          <a:xfrm>
            <a:off x="940439" y="871655"/>
            <a:ext cx="81384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Komunikacja między komponentami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pozwalają na komunikację między różnymi komponentami aplikacji, takimi jak aktywności (Activity), fragmenty (Fragment), usługi (Service), oraz Broadcast Receivery.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Wykonywanie akcji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opisują intencje do wykonania określonej akcji, na przykład uruchomienie konkretnej aktywności, wysłanie wiadomości SMS lub otwarcie określonej strony internetowej.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Przekazywanie danych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przekazywać dane jako dodatkowe informacje w formie paczki danych (Bundle).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Rozgłaszanie zdarzeń (Broadcasting)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być używane do wysyłania wiadomości broadcast do innych komponentów systemu lub aplikacji. Pozwala to na powiadamianie innych komponentów o wystąpieniu określonych zdarzeń.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Startowanie komponentów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są używane do rozpoczęcia działania różnych komponentów, takich jak aktywności, usługi lub Broadcast Receiver.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Odpowiedzi (Result)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Intenty mogą być używane do oczekiwania na odpowiedź (result) od innego komponentu.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32955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4462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Komunikacji Międzyprocesowej - Intent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B2DAFFF-649A-6A3A-CDA4-94BE3F02F0BD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C79CD27-1916-99D0-EA72-83AEA89F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69" y="836712"/>
            <a:ext cx="8094725" cy="59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B1A6751D-1697-75F4-FDAD-B26C06CBC1F8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Mechanizm Intencji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D05CE3F-37A8-456E-B2FD-719E8893838C}"/>
              </a:ext>
            </a:extLst>
          </p:cNvPr>
          <p:cNvSpPr txBox="1"/>
          <p:nvPr/>
        </p:nvSpPr>
        <p:spPr>
          <a:xfrm>
            <a:off x="899592" y="688015"/>
            <a:ext cx="817240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Uruchamianie aktywności jest jednym z głównych zadań intencji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Intencje uruchomieniowe zostały podzielone na dwa typy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Jawne – z jawnie określonym obiektem który chcemy otworzyć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uruchamiająca aktywność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mojaAktywność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  	  Intent intent = new Intent (context,           	 			     mojaAktywność.class);</a:t>
            </a:r>
          </a:p>
          <a:p>
            <a:pPr lvl="1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	  startActivity(intent);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Domniemane – intencje zawierające informacje o tym co chcemy zrobić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Nie podajemy konkretnych klas które mają zadanie realizować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System decyduje która aktywność zostaje uruchomiona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Decyzje podejmuje przy pomocy Filtrów Intencji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Intencja pokazująca dane z adresu URL</a:t>
            </a:r>
          </a:p>
          <a:p>
            <a:pPr lvl="2">
              <a:lnSpc>
                <a:spcPct val="150000"/>
              </a:lnSpc>
            </a:pPr>
            <a:r>
              <a:rPr lang="pl-PL" sz="1800" dirty="0">
                <a:solidFill>
                  <a:schemeClr val="bg2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    </a:t>
            </a:r>
            <a:r>
              <a:rPr lang="pl-PL" sz="1800" dirty="0">
                <a:solidFill>
                  <a:schemeClr val="bg2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Intent intent = new Intent (Intent.ACTION_VIEW,       		    Uri.parse(„www.uwr.edu.pl”));</a:t>
            </a: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l-PL" sz="1800" dirty="0">
              <a:solidFill>
                <a:schemeClr val="bg2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4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40B3A56-2EA6-4B10-16F7-637A1CE6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131" y="1340768"/>
            <a:ext cx="741258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8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A89B82E-B0B9-8EB8-6B23-B3A046364414}"/>
              </a:ext>
            </a:extLst>
          </p:cNvPr>
          <p:cNvSpPr txBox="1"/>
          <p:nvPr/>
        </p:nvSpPr>
        <p:spPr>
          <a:xfrm>
            <a:off x="950195" y="1729264"/>
            <a:ext cx="81739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Globalny dostęp: Application Context dostarcza globalny dostęp do zasobów aplikacji np. takich jak pliki zasobów (katalog </a:t>
            </a:r>
            <a:r>
              <a:rPr lang="pl-PL" sz="2000" i="1" dirty="0">
                <a:solidFill>
                  <a:schemeClr val="bg1"/>
                </a:solidFill>
              </a:rPr>
              <a:t>res, </a:t>
            </a:r>
            <a:r>
              <a:rPr lang="pl-PL" sz="2000" dirty="0">
                <a:solidFill>
                  <a:schemeClr val="bg1"/>
                </a:solidFill>
              </a:rPr>
              <a:t>klasa R)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Długi cykl życia: Application Context jest tworzony raz podczas uruchamiania aplikacji i pozostaje dostępny przez cały czas życia aplikacji. Nie jest on powiązany z cyklem życia konkretnego Activity, więc można go używać nawet po zamknięciu Activity.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Bezpieczne do użycia w dłuższych operacjach: Application Context jest bezpieczny do użycia w dłuższych operacjach, które mogą być wykonywane w tle, ponieważ nie jest związany z cyklem życia UI i nie powinien prowadzić do wycieków pamięci.</a:t>
            </a:r>
            <a:endParaRPr lang="pl-PL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0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6CC2490D-DD7F-95D8-3FFD-01ECEFDB8A06}"/>
              </a:ext>
            </a:extLst>
          </p:cNvPr>
          <p:cNvSpPr/>
          <p:nvPr/>
        </p:nvSpPr>
        <p:spPr>
          <a:xfrm rot="5400000">
            <a:off x="4903151" y="-1923547"/>
            <a:ext cx="417819" cy="741682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28E5BDC-51FB-A874-6EFE-B088D03A5668}"/>
              </a:ext>
            </a:extLst>
          </p:cNvPr>
          <p:cNvSpPr txBox="1"/>
          <p:nvPr/>
        </p:nvSpPr>
        <p:spPr>
          <a:xfrm>
            <a:off x="2195736" y="204353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999C81-0AE3-33D0-17BF-8C32D34B45FC}"/>
              </a:ext>
            </a:extLst>
          </p:cNvPr>
          <p:cNvSpPr txBox="1"/>
          <p:nvPr/>
        </p:nvSpPr>
        <p:spPr>
          <a:xfrm>
            <a:off x="6804248" y="2046861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AFC5EA7-7A1E-C93E-9DF9-835D11AF2E3E}"/>
              </a:ext>
            </a:extLst>
          </p:cNvPr>
          <p:cNvSpPr txBox="1"/>
          <p:nvPr/>
        </p:nvSpPr>
        <p:spPr>
          <a:xfrm>
            <a:off x="1043607" y="2924944"/>
            <a:ext cx="80648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Ograniczony do cyklu życia aktywności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aktywności ma ograniczony okres życia, który jest związany z cyklem życia aktywności. Kiedy aktywność jest zniszczona, kontekst aktywności staje się nieważny.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Dostęp do widoków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aktywności umożliwia dostęp do widoków (View) znajdujących się w obrębie danej aktywności. Dzięki temu można manipulować widokami, np. zmieniać ich właściwości czy obsługiwać zdarzenia.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263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30396"/>
            <a:ext cx="66967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 - Context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F04564-C7FD-8611-88ED-0C22185C0D3E}"/>
              </a:ext>
            </a:extLst>
          </p:cNvPr>
          <p:cNvSpPr txBox="1"/>
          <p:nvPr/>
        </p:nvSpPr>
        <p:spPr>
          <a:xfrm>
            <a:off x="4139678" y="1052736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Application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Nawias klamrowy otwierający 4">
            <a:extLst>
              <a:ext uri="{FF2B5EF4-FFF2-40B4-BE49-F238E27FC236}">
                <a16:creationId xmlns:a16="http://schemas.microsoft.com/office/drawing/2014/main" id="{6CC2490D-DD7F-95D8-3FFD-01ECEFDB8A06}"/>
              </a:ext>
            </a:extLst>
          </p:cNvPr>
          <p:cNvSpPr/>
          <p:nvPr/>
        </p:nvSpPr>
        <p:spPr>
          <a:xfrm rot="5400000">
            <a:off x="4903151" y="-1923547"/>
            <a:ext cx="417819" cy="7416825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28E5BDC-51FB-A874-6EFE-B088D03A5668}"/>
              </a:ext>
            </a:extLst>
          </p:cNvPr>
          <p:cNvSpPr txBox="1"/>
          <p:nvPr/>
        </p:nvSpPr>
        <p:spPr>
          <a:xfrm>
            <a:off x="2479895" y="204686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999C81-0AE3-33D0-17BF-8C32D34B45FC}"/>
              </a:ext>
            </a:extLst>
          </p:cNvPr>
          <p:cNvSpPr txBox="1"/>
          <p:nvPr/>
        </p:nvSpPr>
        <p:spPr>
          <a:xfrm>
            <a:off x="6548638" y="204686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Activity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" name="Nawias klamrowy otwierający 8">
            <a:extLst>
              <a:ext uri="{FF2B5EF4-FFF2-40B4-BE49-F238E27FC236}">
                <a16:creationId xmlns:a16="http://schemas.microsoft.com/office/drawing/2014/main" id="{73523648-611E-F7D8-E7A8-1B54E49196AB}"/>
              </a:ext>
            </a:extLst>
          </p:cNvPr>
          <p:cNvSpPr/>
          <p:nvPr/>
        </p:nvSpPr>
        <p:spPr>
          <a:xfrm rot="5400000">
            <a:off x="2850632" y="1095772"/>
            <a:ext cx="417819" cy="3384377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1A62BF59-905A-32C2-55F6-F43E113831FF}"/>
              </a:ext>
            </a:extLst>
          </p:cNvPr>
          <p:cNvSpPr/>
          <p:nvPr/>
        </p:nvSpPr>
        <p:spPr>
          <a:xfrm rot="5400000">
            <a:off x="6919375" y="1095773"/>
            <a:ext cx="417819" cy="3384377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29FA4CC-10F5-2E0D-B04E-59D4FD713189}"/>
              </a:ext>
            </a:extLst>
          </p:cNvPr>
          <p:cNvSpPr txBox="1"/>
          <p:nvPr/>
        </p:nvSpPr>
        <p:spPr>
          <a:xfrm>
            <a:off x="1320603" y="306739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93485AE-2A36-AFB6-7A72-E1A3A5AD8968}"/>
              </a:ext>
            </a:extLst>
          </p:cNvPr>
          <p:cNvSpPr txBox="1"/>
          <p:nvPr/>
        </p:nvSpPr>
        <p:spPr>
          <a:xfrm>
            <a:off x="3173478" y="309380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434F806-DEED-6697-7E3A-54E594F82FAA}"/>
              </a:ext>
            </a:extLst>
          </p:cNvPr>
          <p:cNvSpPr txBox="1"/>
          <p:nvPr/>
        </p:nvSpPr>
        <p:spPr>
          <a:xfrm>
            <a:off x="5414294" y="3093800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4A395F8-E702-2C06-C157-3E0F1EF37099}"/>
              </a:ext>
            </a:extLst>
          </p:cNvPr>
          <p:cNvSpPr txBox="1"/>
          <p:nvPr/>
        </p:nvSpPr>
        <p:spPr>
          <a:xfrm>
            <a:off x="7315062" y="3093799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Fragment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B1091B5-B934-CC48-885A-F3D11C8E854D}"/>
              </a:ext>
            </a:extLst>
          </p:cNvPr>
          <p:cNvSpPr txBox="1"/>
          <p:nvPr/>
        </p:nvSpPr>
        <p:spPr>
          <a:xfrm>
            <a:off x="970062" y="3936589"/>
            <a:ext cx="8138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Ograniczony do fragmentu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fragmentu jest dostępny tylko w obrębie danego fragmentu i nie jest dostępny poza tym fragmentem. Oznacza to, że nie można go używać poza zakresem tego fragmentu.</a:t>
            </a:r>
          </a:p>
          <a:p>
            <a:pPr algn="just">
              <a:buFont typeface="+mj-lt"/>
              <a:buAutoNum type="arabicPeriod"/>
            </a:pPr>
            <a:endParaRPr lang="pl-PL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pl-PL" sz="1800" b="1" i="0" dirty="0">
                <a:solidFill>
                  <a:srgbClr val="D1D5DB"/>
                </a:solidFill>
                <a:effectLst/>
                <a:latin typeface="Söhne"/>
              </a:rPr>
              <a:t> Dostęp do widoków</a:t>
            </a:r>
            <a:r>
              <a:rPr lang="pl-PL" sz="1800" b="0" i="0" dirty="0">
                <a:solidFill>
                  <a:srgbClr val="D1D5DB"/>
                </a:solidFill>
                <a:effectLst/>
                <a:latin typeface="Söhne"/>
              </a:rPr>
              <a:t>: Kontekst fragmentu umożliwia dostęp do widoków (View) znajdujących się wewnątrz tego fragmentu. Można używać go do manipulowania widokami, np. zmieniać ich właściwości czy obsługiwać zdarzenia.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385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2F79610D-4AB3-4D66-5297-E13ABE836320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8" y="853108"/>
            <a:ext cx="8078689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Activity Class – obiekt, które poza wyświetlaniem / zbieraniem danych zapewnia pewną funkcjonalność</a:t>
            </a:r>
            <a:endParaRPr lang="pl-PL" sz="1800" i="1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Typowo aplikacje zawierają jeden obiekt </a:t>
            </a:r>
            <a:r>
              <a:rPr lang="pl-PL" sz="1800" i="1" dirty="0">
                <a:solidFill>
                  <a:schemeClr val="bg1"/>
                </a:solidFill>
              </a:rPr>
              <a:t>Activity </a:t>
            </a:r>
            <a:r>
              <a:rPr lang="pl-PL" sz="1800" dirty="0">
                <a:solidFill>
                  <a:schemeClr val="bg1"/>
                </a:solidFill>
              </a:rPr>
              <a:t>i wiele Fragmentów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muszą wyznaczyć jedną Aktywność jako </a:t>
            </a:r>
            <a:r>
              <a:rPr lang="pl-PL" sz="1800" i="1" dirty="0">
                <a:solidFill>
                  <a:schemeClr val="bg1"/>
                </a:solidFill>
              </a:rPr>
              <a:t>main task/entry point. J</a:t>
            </a:r>
            <a:r>
              <a:rPr lang="pl-PL" sz="1800" dirty="0">
                <a:solidFill>
                  <a:schemeClr val="bg1"/>
                </a:solidFill>
              </a:rPr>
              <a:t>est uruchamiana jako pierwsza gdy aplikacja jest włączana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Aktywność może przekazać kontrolę i dane do innej Aktywności poprzez protokół komunikacji międzyprocesowej </a:t>
            </a:r>
            <a:r>
              <a:rPr lang="pl-PL" sz="1800" i="1" dirty="0" err="1">
                <a:solidFill>
                  <a:schemeClr val="bg1"/>
                </a:solidFill>
              </a:rPr>
              <a:t>intents</a:t>
            </a:r>
            <a:endParaRPr lang="pl-PL" sz="1800" dirty="0">
              <a:solidFill>
                <a:schemeClr val="bg1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070EC6-774D-4741-BC65-E6FBC003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852297"/>
            <a:ext cx="5185048" cy="302209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B1F98A9-AB43-463B-B1AD-A238673D8691}"/>
              </a:ext>
            </a:extLst>
          </p:cNvPr>
          <p:cNvSpPr txBox="1"/>
          <p:nvPr/>
        </p:nvSpPr>
        <p:spPr>
          <a:xfrm>
            <a:off x="7475882" y="6392361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BACHA </a:t>
            </a:r>
            <a:r>
              <a:rPr lang="pl-PL" b="1" dirty="0" err="1">
                <a:solidFill>
                  <a:schemeClr val="bg1"/>
                </a:solidFill>
              </a:rPr>
              <a:t>Soft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5455888-45ED-0926-4A12-9A58D595A02B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Service Class – specjalny typ aktywności – nie posiada </a:t>
            </a:r>
            <a:r>
              <a:rPr lang="pl-PL" sz="1800" i="1" dirty="0">
                <a:solidFill>
                  <a:schemeClr val="bg1"/>
                </a:solidFill>
              </a:rPr>
              <a:t>Visual User Interface</a:t>
            </a:r>
            <a:r>
              <a:rPr lang="pl-PL" sz="1800" dirty="0">
                <a:solidFill>
                  <a:schemeClr val="bg1"/>
                </a:solidFill>
              </a:rPr>
              <a:t>. Usługa może być aktywna w tle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Usługi zazwyczaj pracują w tle wykonując „busy-work” przez nieokreślony /nieskończony czas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Aplikacje rozpoczynają własne usługi lub łączą się z usługami już aktywnymi (GPS, przełączanie między aplikacjami, aktywnościami, brak okienek)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728112-AF18-448A-83C8-2F4668048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956" y="3372211"/>
            <a:ext cx="1916562" cy="341241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2096642-C206-49D0-90F1-B33F6092FEC1}"/>
              </a:ext>
            </a:extLst>
          </p:cNvPr>
          <p:cNvSpPr txBox="1"/>
          <p:nvPr/>
        </p:nvSpPr>
        <p:spPr>
          <a:xfrm>
            <a:off x="139011" y="6477337"/>
            <a:ext cx="1819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u="sng" dirty="0" err="1">
                <a:solidFill>
                  <a:schemeClr val="bg1"/>
                </a:solidFill>
              </a:rPr>
              <a:t>Maps</a:t>
            </a:r>
            <a:r>
              <a:rPr lang="pl-PL" b="1" u="sng" dirty="0">
                <a:solidFill>
                  <a:schemeClr val="bg1"/>
                </a:solidFill>
              </a:rPr>
              <a:t>, GPS </a:t>
            </a:r>
            <a:r>
              <a:rPr lang="pl-PL" b="1" u="sng" dirty="0" err="1">
                <a:solidFill>
                  <a:schemeClr val="bg1"/>
                </a:solidFill>
              </a:rPr>
              <a:t>Navigation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601BADA3-FE40-BC62-1770-16E2F865D0C6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elementy aplikacji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E844D0F-DE98-492A-8B73-1EA3ECEE4E84}"/>
              </a:ext>
            </a:extLst>
          </p:cNvPr>
          <p:cNvSpPr txBox="1"/>
          <p:nvPr/>
        </p:nvSpPr>
        <p:spPr>
          <a:xfrm>
            <a:off x="1043607" y="853108"/>
            <a:ext cx="807868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BroadcasterReceiver Class – dedykowany </a:t>
            </a:r>
            <a:r>
              <a:rPr lang="pl-PL" sz="1800" i="1" dirty="0">
                <a:solidFill>
                  <a:schemeClr val="bg1"/>
                </a:solidFill>
              </a:rPr>
              <a:t>listener</a:t>
            </a:r>
            <a:r>
              <a:rPr lang="pl-PL" sz="1800" dirty="0">
                <a:solidFill>
                  <a:schemeClr val="bg1"/>
                </a:solidFill>
              </a:rPr>
              <a:t> oczekujący na wiadomość zwykle typu </a:t>
            </a:r>
            <a:r>
              <a:rPr lang="pl-PL" sz="1800" i="1" dirty="0">
                <a:solidFill>
                  <a:schemeClr val="bg1"/>
                </a:solidFill>
              </a:rPr>
              <a:t>system-</a:t>
            </a:r>
            <a:r>
              <a:rPr lang="pl-PL" sz="1800" i="1" dirty="0" err="1">
                <a:solidFill>
                  <a:schemeClr val="bg1"/>
                </a:solidFill>
              </a:rPr>
              <a:t>wide</a:t>
            </a:r>
            <a:r>
              <a:rPr lang="pl-PL" sz="1800" dirty="0">
                <a:solidFill>
                  <a:schemeClr val="bg1"/>
                </a:solidFill>
              </a:rPr>
              <a:t> w celu wykonania pewnych czynności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Przykładowo: niski poziom baterii, </a:t>
            </a:r>
            <a:r>
              <a:rPr lang="pl-PL" sz="1800" dirty="0" err="1">
                <a:solidFill>
                  <a:schemeClr val="bg1"/>
                </a:solidFill>
              </a:rPr>
              <a:t>wi-fi</a:t>
            </a:r>
            <a:r>
              <a:rPr lang="pl-PL" sz="1800" dirty="0">
                <a:solidFill>
                  <a:schemeClr val="bg1"/>
                </a:solidFill>
              </a:rPr>
              <a:t> dostępne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Nie posiadają interfejsu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Rejestrowanie wiadomości, typowo po kluczu – jeśli wiadomość odpowiada kluczowi odbiornik jest aktywowany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Zazwyczaj odpowiada poprzez wykonanie specjalnej czynności lub przekazanie użytkownikowi wiadomości/powiadomienia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3572099-0DCD-42DC-9DF7-F1A1B0F1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9" y="4218132"/>
            <a:ext cx="4014799" cy="2639868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868C79-0B3E-4922-9408-0C1281D8786A}"/>
              </a:ext>
            </a:extLst>
          </p:cNvPr>
          <p:cNvSpPr txBox="1"/>
          <p:nvPr/>
        </p:nvSpPr>
        <p:spPr>
          <a:xfrm>
            <a:off x="7511822" y="6548166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grail.cba.csuohio.edu</a:t>
            </a:r>
          </a:p>
        </p:txBody>
      </p:sp>
    </p:spTree>
    <p:extLst>
      <p:ext uri="{BB962C8B-B14F-4D97-AF65-F5344CB8AC3E}">
        <p14:creationId xmlns:p14="http://schemas.microsoft.com/office/powerpoint/2010/main" val="30141300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10</TotalTime>
  <Pages>0</Pages>
  <Words>1563</Words>
  <Characters>0</Characters>
  <Application>Microsoft Office PowerPoint</Application>
  <PresentationFormat>Pokaz na ekranie (4:3)</PresentationFormat>
  <Lines>0</Lines>
  <Paragraphs>185</Paragraphs>
  <Slides>22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Söhne</vt:lpstr>
      <vt:lpstr>Söhne Mono</vt:lpstr>
      <vt:lpstr>Source Code Pro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1039</cp:revision>
  <dcterms:modified xsi:type="dcterms:W3CDTF">2023-10-13T07:14:28Z</dcterms:modified>
  <cp:category/>
</cp:coreProperties>
</file>