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346" r:id="rId2"/>
    <p:sldId id="503" r:id="rId3"/>
    <p:sldId id="512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145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02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33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10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8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97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81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47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04.09.2022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0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PLAN WYKŁADU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96D6FAB-0560-4BC8-AC1B-D44E9F1DA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24" y="1124744"/>
            <a:ext cx="2657475" cy="13049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B494A33-40B3-46AE-8B4A-124055F83C71}"/>
              </a:ext>
            </a:extLst>
          </p:cNvPr>
          <p:cNvSpPr txBox="1"/>
          <p:nvPr/>
        </p:nvSpPr>
        <p:spPr>
          <a:xfrm>
            <a:off x="971600" y="2755607"/>
            <a:ext cx="8170862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Core</a:t>
            </a:r>
            <a:r>
              <a:rPr lang="pl-PL" sz="1800" b="1" dirty="0">
                <a:solidFill>
                  <a:schemeClr val="bg1"/>
                </a:solidFill>
              </a:rPr>
              <a:t> Java Libraries</a:t>
            </a:r>
            <a:r>
              <a:rPr lang="pl-PL" sz="1800" dirty="0">
                <a:solidFill>
                  <a:schemeClr val="bg1"/>
                </a:solidFill>
              </a:rPr>
              <a:t> – zbiór bibliotek języka Java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Core</a:t>
            </a:r>
            <a:r>
              <a:rPr lang="pl-PL" sz="1800" b="1" dirty="0">
                <a:solidFill>
                  <a:schemeClr val="bg1"/>
                </a:solidFill>
              </a:rPr>
              <a:t> Android Libraries</a:t>
            </a:r>
            <a:r>
              <a:rPr lang="pl-PL" sz="1800" dirty="0">
                <a:solidFill>
                  <a:schemeClr val="bg1"/>
                </a:solidFill>
              </a:rPr>
              <a:t> – Interfejsy w języku Java do komponentów z warstwy Libraries</a:t>
            </a:r>
            <a:endParaRPr lang="pl-PL" sz="1800" b="1" dirty="0">
              <a:solidFill>
                <a:schemeClr val="bg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1800" b="1" dirty="0">
              <a:solidFill>
                <a:schemeClr val="bg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180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Dalvik</a:t>
            </a:r>
            <a:r>
              <a:rPr lang="pl-PL" sz="1800" b="1" dirty="0">
                <a:solidFill>
                  <a:schemeClr val="bg1"/>
                </a:solidFill>
              </a:rPr>
              <a:t> Virtual Machine – Java Virtual Machine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Android Runtime</a:t>
            </a:r>
          </a:p>
        </p:txBody>
      </p:sp>
    </p:spTree>
    <p:extLst>
      <p:ext uri="{BB962C8B-B14F-4D97-AF65-F5344CB8AC3E}">
        <p14:creationId xmlns:p14="http://schemas.microsoft.com/office/powerpoint/2010/main" val="260735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4D16DA-01C4-4EED-B571-7FB4FBEEF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99" y="836712"/>
            <a:ext cx="6791325" cy="12096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51FE4CE-548E-4BFB-A53D-45E6D88E9390}"/>
              </a:ext>
            </a:extLst>
          </p:cNvPr>
          <p:cNvSpPr txBox="1"/>
          <p:nvPr/>
        </p:nvSpPr>
        <p:spPr>
          <a:xfrm>
            <a:off x="970062" y="1916832"/>
            <a:ext cx="817086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Zbiór wysokopoziomowych bibliotek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komponenty aplikacji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Activity Manager</a:t>
            </a:r>
            <a:r>
              <a:rPr lang="pl-PL" sz="1800" dirty="0">
                <a:solidFill>
                  <a:schemeClr val="bg1"/>
                </a:solidFill>
              </a:rPr>
              <a:t> – Kontroler cyklu życia uruchomionych z aktywności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Content Providers</a:t>
            </a:r>
            <a:r>
              <a:rPr lang="pl-PL" sz="1800" dirty="0">
                <a:solidFill>
                  <a:schemeClr val="bg1"/>
                </a:solidFill>
              </a:rPr>
              <a:t> – Zapewniają współdzielenie danych pomiędzy aplikacjami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Resource Manager</a:t>
            </a:r>
            <a:r>
              <a:rPr lang="pl-PL" sz="1800" dirty="0">
                <a:solidFill>
                  <a:schemeClr val="bg1"/>
                </a:solidFill>
              </a:rPr>
              <a:t> – Udostępnia zasoby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Notification Manager</a:t>
            </a:r>
            <a:r>
              <a:rPr lang="pl-PL" sz="1800" dirty="0">
                <a:solidFill>
                  <a:schemeClr val="bg1"/>
                </a:solidFill>
              </a:rPr>
              <a:t> – Umożliwia wyświetlenie powiadomień w telefonie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Package</a:t>
            </a:r>
            <a:r>
              <a:rPr lang="pl-PL" sz="1800" b="1" dirty="0">
                <a:solidFill>
                  <a:schemeClr val="bg1"/>
                </a:solidFill>
              </a:rPr>
              <a:t> Manager</a:t>
            </a:r>
            <a:r>
              <a:rPr lang="pl-PL" sz="1800" dirty="0">
                <a:solidFill>
                  <a:schemeClr val="bg1"/>
                </a:solidFill>
              </a:rPr>
              <a:t> – Kontroluje jakie aplikacja są zainstalowane na telefonie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Location</a:t>
            </a:r>
            <a:r>
              <a:rPr lang="pl-PL" sz="1800" b="1" dirty="0">
                <a:solidFill>
                  <a:schemeClr val="bg1"/>
                </a:solidFill>
              </a:rPr>
              <a:t> Manager</a:t>
            </a:r>
            <a:r>
              <a:rPr lang="pl-PL" sz="1800" dirty="0">
                <a:solidFill>
                  <a:schemeClr val="bg1"/>
                </a:solidFill>
              </a:rPr>
              <a:t> – GPS i inne</a:t>
            </a:r>
            <a:endParaRPr lang="pl-PL" sz="1800" b="1" dirty="0">
              <a:solidFill>
                <a:schemeClr val="bg1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012304D-7656-46C4-A7E3-65625F541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30" y="6000750"/>
            <a:ext cx="6791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45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”Android Programming, The Big Nerd Ranch Guide” 3rd ed. </a:t>
            </a:r>
            <a:r>
              <a:rPr lang="pl-PL" sz="2400" dirty="0" err="1">
                <a:solidFill>
                  <a:schemeClr val="bg1"/>
                </a:solidFill>
              </a:rPr>
              <a:t>B.Phillips</a:t>
            </a:r>
            <a:r>
              <a:rPr lang="pl-PL" sz="2400" dirty="0">
                <a:solidFill>
                  <a:schemeClr val="bg1"/>
                </a:solidFill>
              </a:rPr>
              <a:t>, Ch. Stewart, K. </a:t>
            </a:r>
            <a:r>
              <a:rPr lang="pl-PL" sz="2400" dirty="0" err="1">
                <a:solidFill>
                  <a:schemeClr val="bg1"/>
                </a:solidFill>
              </a:rPr>
              <a:t>Marsicano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65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125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5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Android Studio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Cykl życia aktywności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Podstawowe elementy graficzne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Podstawowe elementy funkcjonalne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Bazy danych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Fragmenty 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Wielowątkowość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Wzorce architektoniczne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Pobieranie dane z zewnętrznych serwisów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Elementy Android </a:t>
            </a:r>
            <a:r>
              <a:rPr lang="pl-PL" sz="1800" b="1" kern="150" dirty="0" err="1">
                <a:effectLst/>
                <a:latin typeface="Verdana, Verdana"/>
                <a:ea typeface="OpenSymbol"/>
                <a:cs typeface="Verdana, Verdana"/>
              </a:rPr>
              <a:t>Jetpack</a:t>
            </a:r>
            <a:r>
              <a:rPr lang="pl-PL" sz="1800" b="1" kern="150" dirty="0">
                <a:effectLst/>
                <a:latin typeface="Verdana, Verdana"/>
                <a:ea typeface="OpenSymbol"/>
                <a:cs typeface="Verdana, Verdana"/>
              </a:rPr>
              <a:t> </a:t>
            </a:r>
            <a:endParaRPr lang="pl-PL" sz="1800" kern="150" dirty="0">
              <a:effectLst/>
              <a:latin typeface="OpenSymbol"/>
              <a:ea typeface="OpenSymbol"/>
              <a:cs typeface="OpenSymbo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Verdana, Verdana"/>
                <a:ea typeface="Droid Sans Fallback"/>
                <a:cs typeface="Verdana, Verdana"/>
              </a:rPr>
              <a:t>Wstrzykiwanie</a:t>
            </a:r>
            <a:r>
              <a:rPr lang="en-US" sz="1800" b="1" dirty="0">
                <a:effectLst/>
                <a:latin typeface="Verdana, Verdana"/>
                <a:ea typeface="Droid Sans Fallback"/>
                <a:cs typeface="Verdana, Verdana"/>
              </a:rPr>
              <a:t> </a:t>
            </a:r>
            <a:r>
              <a:rPr lang="en-US" sz="1800" b="1" dirty="0" err="1">
                <a:effectLst/>
                <a:latin typeface="Verdana, Verdana"/>
                <a:ea typeface="Droid Sans Fallback"/>
                <a:cs typeface="Verdana, Verdana"/>
              </a:rPr>
              <a:t>zależności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371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5817" y="836712"/>
            <a:ext cx="81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Wykład: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Wykonanie projektu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Małe projekty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Do projektu powinna zostać dołączona dokumentacja: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Cel i opis projektu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Lista funkcjonalności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l-PL" sz="2400" dirty="0">
                <a:solidFill>
                  <a:schemeClr val="bg1"/>
                </a:solidFill>
              </a:rPr>
              <a:t>Każdy projekt musi zostać zatwierdzony przez prowadzącego przed wykonaniem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18B63D4F-5BA2-440F-9AD4-247950001015}"/>
              </a:ext>
            </a:extLst>
          </p:cNvPr>
          <p:cNvSpPr txBox="1"/>
          <p:nvPr/>
        </p:nvSpPr>
        <p:spPr>
          <a:xfrm>
            <a:off x="359532" y="3284984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Architektura Androida</a:t>
            </a:r>
          </a:p>
        </p:txBody>
      </p:sp>
    </p:spTree>
    <p:extLst>
      <p:ext uri="{BB962C8B-B14F-4D97-AF65-F5344CB8AC3E}">
        <p14:creationId xmlns:p14="http://schemas.microsoft.com/office/powerpoint/2010/main" val="177469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ownload Android Studio and SDK tools | Android Studio">
            <a:extLst>
              <a:ext uri="{FF2B5EF4-FFF2-40B4-BE49-F238E27FC236}">
                <a16:creationId xmlns:a16="http://schemas.microsoft.com/office/drawing/2014/main" id="{7B55A94C-4565-4036-93A5-49A78F1D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" y="1196752"/>
            <a:ext cx="9144000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2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 descr="Obraz zawierający monitor, zegar, ekran, trzymający&#10;&#10;Opis wygenerowany automatycznie">
            <a:extLst>
              <a:ext uri="{FF2B5EF4-FFF2-40B4-BE49-F238E27FC236}">
                <a16:creationId xmlns:a16="http://schemas.microsoft.com/office/drawing/2014/main" id="{6E4E64E8-A5E5-4269-83DC-B76CCBEC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2" y="912534"/>
            <a:ext cx="8173938" cy="58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4B9E9CA-CF72-4BFF-9E7B-01F43BF32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0728"/>
            <a:ext cx="6791325" cy="11906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6AA1D54-19C0-44D0-A983-6620E5D4FE8F}"/>
              </a:ext>
            </a:extLst>
          </p:cNvPr>
          <p:cNvSpPr txBox="1"/>
          <p:nvPr/>
        </p:nvSpPr>
        <p:spPr>
          <a:xfrm>
            <a:off x="1613620" y="2780928"/>
            <a:ext cx="6885283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Sprzętowa warstwa abstrakcji urządzenia (HAL)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Bazuje na jądrze systemu Linux 2.6 – Android nie jest Linuksem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Głównie sterowniki do urządzeń obecnych na urządzeniu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Brak natywnego wsparcia dla „okienek”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Zarządzanie pamięcią, procesami, </a:t>
            </a:r>
            <a:r>
              <a:rPr lang="pl-PL" sz="1800" dirty="0" err="1">
                <a:solidFill>
                  <a:schemeClr val="bg1"/>
                </a:solidFill>
              </a:rPr>
              <a:t>sicią</a:t>
            </a:r>
            <a:r>
              <a:rPr lang="pl-PL" sz="1800" dirty="0">
                <a:solidFill>
                  <a:schemeClr val="bg1"/>
                </a:solidFill>
              </a:rPr>
              <a:t>, zasilaniem</a:t>
            </a:r>
          </a:p>
        </p:txBody>
      </p:sp>
    </p:spTree>
    <p:extLst>
      <p:ext uri="{BB962C8B-B14F-4D97-AF65-F5344CB8AC3E}">
        <p14:creationId xmlns:p14="http://schemas.microsoft.com/office/powerpoint/2010/main" val="339019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 descr="Obraz zawierający zielony, gracz&#10;&#10;Opis wygenerowany automatycznie">
            <a:extLst>
              <a:ext uri="{FF2B5EF4-FFF2-40B4-BE49-F238E27FC236}">
                <a16:creationId xmlns:a16="http://schemas.microsoft.com/office/drawing/2014/main" id="{911656D7-8ABE-4FF6-A1E3-223B13106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24" y="980728"/>
            <a:ext cx="4181475" cy="16192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5A235F4-B089-4484-B3CF-85CC670D9425}"/>
              </a:ext>
            </a:extLst>
          </p:cNvPr>
          <p:cNvSpPr txBox="1"/>
          <p:nvPr/>
        </p:nvSpPr>
        <p:spPr>
          <a:xfrm>
            <a:off x="971600" y="2755607"/>
            <a:ext cx="8170862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Natywne Biblioteki (C/C++)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Zapewniają interfejs pomiędzy sterownikiem a aplikacją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Surface Manager</a:t>
            </a:r>
            <a:r>
              <a:rPr lang="pl-PL" sz="1800" dirty="0">
                <a:solidFill>
                  <a:schemeClr val="bg1"/>
                </a:solidFill>
              </a:rPr>
              <a:t> – rysowanie okien na ekranie działających na różnych procesach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OpenGL</a:t>
            </a:r>
            <a:r>
              <a:rPr lang="pl-PL" sz="1800" b="1" dirty="0">
                <a:solidFill>
                  <a:schemeClr val="bg1"/>
                </a:solidFill>
              </a:rPr>
              <a:t>/ES, SGL </a:t>
            </a:r>
            <a:r>
              <a:rPr lang="pl-PL" sz="1800" dirty="0">
                <a:solidFill>
                  <a:schemeClr val="bg1"/>
                </a:solidFill>
              </a:rPr>
              <a:t>– biblioteki 3D i 2D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>
                <a:solidFill>
                  <a:schemeClr val="bg1"/>
                </a:solidFill>
              </a:rPr>
              <a:t>Media Framework</a:t>
            </a:r>
            <a:r>
              <a:rPr lang="pl-PL" sz="1800" dirty="0">
                <a:solidFill>
                  <a:schemeClr val="bg1"/>
                </a:solidFill>
              </a:rPr>
              <a:t> – kodeki Audio/Video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Free</a:t>
            </a:r>
            <a:r>
              <a:rPr lang="pl-PL" sz="1800" b="1" dirty="0">
                <a:solidFill>
                  <a:schemeClr val="bg1"/>
                </a:solidFill>
              </a:rPr>
              <a:t> </a:t>
            </a:r>
            <a:r>
              <a:rPr lang="pl-PL" sz="1800" b="1" dirty="0" err="1">
                <a:solidFill>
                  <a:schemeClr val="bg1"/>
                </a:solidFill>
              </a:rPr>
              <a:t>Type</a:t>
            </a:r>
            <a:r>
              <a:rPr lang="pl-PL" sz="1800" dirty="0">
                <a:solidFill>
                  <a:schemeClr val="bg1"/>
                </a:solidFill>
              </a:rPr>
              <a:t> – </a:t>
            </a:r>
            <a:r>
              <a:rPr lang="pl-PL" sz="1800" dirty="0" err="1">
                <a:solidFill>
                  <a:schemeClr val="bg1"/>
                </a:solidFill>
              </a:rPr>
              <a:t>renderer</a:t>
            </a:r>
            <a:r>
              <a:rPr lang="pl-PL" sz="1800" dirty="0">
                <a:solidFill>
                  <a:schemeClr val="bg1"/>
                </a:solidFill>
              </a:rPr>
              <a:t> czcionek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SQLite</a:t>
            </a:r>
            <a:r>
              <a:rPr lang="pl-PL" sz="1800" dirty="0">
                <a:solidFill>
                  <a:schemeClr val="bg1"/>
                </a:solidFill>
              </a:rPr>
              <a:t> – implementacja baz danych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b="1" dirty="0" err="1">
                <a:solidFill>
                  <a:schemeClr val="bg1"/>
                </a:solidFill>
              </a:rPr>
              <a:t>WebKit</a:t>
            </a:r>
            <a:r>
              <a:rPr lang="pl-PL" sz="1800" dirty="0">
                <a:solidFill>
                  <a:schemeClr val="bg1"/>
                </a:solidFill>
              </a:rPr>
              <a:t> – silnik przeglądarki</a:t>
            </a:r>
            <a:endParaRPr lang="pl-PL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41617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78322</TotalTime>
  <Pages>0</Pages>
  <Words>367</Words>
  <Characters>0</Characters>
  <Application>Microsoft Office PowerPoint</Application>
  <PresentationFormat>Pokaz na ekranie (4:3)</PresentationFormat>
  <Lines>0</Lines>
  <Paragraphs>89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OpenSymbol</vt:lpstr>
      <vt:lpstr>Verdana</vt:lpstr>
      <vt:lpstr>Verdana, 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1031</cp:revision>
  <dcterms:modified xsi:type="dcterms:W3CDTF">2022-09-04T17:11:12Z</dcterms:modified>
  <cp:category/>
</cp:coreProperties>
</file>