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346" r:id="rId2"/>
    <p:sldId id="503" r:id="rId3"/>
    <p:sldId id="512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29" r:id="rId13"/>
    <p:sldId id="513" r:id="rId14"/>
    <p:sldId id="514" r:id="rId15"/>
    <p:sldId id="515" r:id="rId16"/>
    <p:sldId id="516" r:id="rId17"/>
    <p:sldId id="517" r:id="rId18"/>
    <p:sldId id="530" r:id="rId19"/>
    <p:sldId id="518" r:id="rId20"/>
    <p:sldId id="519" r:id="rId21"/>
    <p:sldId id="520" r:id="rId22"/>
    <p:sldId id="522" r:id="rId23"/>
    <p:sldId id="524" r:id="rId24"/>
    <p:sldId id="523" r:id="rId25"/>
    <p:sldId id="531" r:id="rId26"/>
    <p:sldId id="525" r:id="rId27"/>
    <p:sldId id="526" r:id="rId28"/>
    <p:sldId id="527" r:id="rId29"/>
    <p:sldId id="528" r:id="rId30"/>
    <p:sldId id="533" r:id="rId31"/>
    <p:sldId id="53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21" d="100"/>
          <a:sy n="121" d="100"/>
        </p:scale>
        <p:origin x="168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145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027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113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2192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306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3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522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358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4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74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349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357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030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072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62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38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991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-PL" dirty="0"/>
              <a:t>Najprostsze aplikacje Java są jednowątkowe. Program wywołuje metody w sposób synchroniczny, czekając na wynik. Po zakończeniu wykonywania metody, następuje powrót zgodnie z aktualną wartością wskaźnika stosu i program jest kontynuowany. • Aplikacje działające pod kontrolą systemu Android składają się z wielu niezależnych lecz często pozostające w kooperacji aktywności. Każda aktywność działa w ramach swojego wątku, a jedna z nich określana jest mianem aktywności głównej. Android wykorzystuje metodę </a:t>
            </a:r>
            <a:r>
              <a:rPr lang="pl-PL" dirty="0" err="1"/>
              <a:t>startActivity</a:t>
            </a:r>
            <a:r>
              <a:rPr lang="pl-PL" dirty="0"/>
              <a:t>(Intent) by uruchomić aktywność, która staje się aktywna i potencjalnie widoczna dla użytkownika, jednakże obiekt wywołujący cały czas znajduje się w obrębie swojego wątku. Następny przykład prezentuje proces komunikacji wewnątrz-procesowej wykorzystywanej w systemie Android w postaci aplikacji składającej się z wielu współpracujących aktywności. Prezentuje sposób wywołania, dostarczania danych oraz pobierania rezultatów działania. 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73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332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707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62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10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8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97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81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47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PLAN WYKŁADU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96D6FAB-0560-4BC8-AC1B-D44E9F1DA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24" y="1124744"/>
            <a:ext cx="2657475" cy="13049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B494A33-40B3-46AE-8B4A-124055F83C71}"/>
              </a:ext>
            </a:extLst>
          </p:cNvPr>
          <p:cNvSpPr txBox="1"/>
          <p:nvPr/>
        </p:nvSpPr>
        <p:spPr>
          <a:xfrm>
            <a:off x="971600" y="2755607"/>
            <a:ext cx="8170862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Core</a:t>
            </a:r>
            <a:r>
              <a:rPr lang="pl-PL" sz="1800" b="1" dirty="0">
                <a:solidFill>
                  <a:schemeClr val="bg1"/>
                </a:solidFill>
              </a:rPr>
              <a:t> Java Libraries</a:t>
            </a:r>
            <a:r>
              <a:rPr lang="pl-PL" sz="1800" dirty="0">
                <a:solidFill>
                  <a:schemeClr val="bg1"/>
                </a:solidFill>
              </a:rPr>
              <a:t> – zbiór bibliotek języka Java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Core</a:t>
            </a:r>
            <a:r>
              <a:rPr lang="pl-PL" sz="1800" b="1" dirty="0">
                <a:solidFill>
                  <a:schemeClr val="bg1"/>
                </a:solidFill>
              </a:rPr>
              <a:t> Android Libraries</a:t>
            </a:r>
            <a:r>
              <a:rPr lang="pl-PL" sz="1800" dirty="0">
                <a:solidFill>
                  <a:schemeClr val="bg1"/>
                </a:solidFill>
              </a:rPr>
              <a:t> – Interfejsy w języku Java do komponentów z warstwy Libraries</a:t>
            </a:r>
            <a:endParaRPr lang="pl-PL" sz="1800" b="1" dirty="0">
              <a:solidFill>
                <a:schemeClr val="bg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1800" b="1" dirty="0">
              <a:solidFill>
                <a:schemeClr val="bg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18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Dalvik</a:t>
            </a:r>
            <a:r>
              <a:rPr lang="pl-PL" sz="1800" b="1" dirty="0">
                <a:solidFill>
                  <a:schemeClr val="bg1"/>
                </a:solidFill>
              </a:rPr>
              <a:t> Virtual Machine – Java Virtual Machine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Android Runtime</a:t>
            </a:r>
          </a:p>
        </p:txBody>
      </p:sp>
    </p:spTree>
    <p:extLst>
      <p:ext uri="{BB962C8B-B14F-4D97-AF65-F5344CB8AC3E}">
        <p14:creationId xmlns:p14="http://schemas.microsoft.com/office/powerpoint/2010/main" val="260735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4D16DA-01C4-4EED-B571-7FB4FBEEF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99" y="836712"/>
            <a:ext cx="6791325" cy="12096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51FE4CE-548E-4BFB-A53D-45E6D88E9390}"/>
              </a:ext>
            </a:extLst>
          </p:cNvPr>
          <p:cNvSpPr txBox="1"/>
          <p:nvPr/>
        </p:nvSpPr>
        <p:spPr>
          <a:xfrm>
            <a:off x="970062" y="1916832"/>
            <a:ext cx="817086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Zbiór wysokopoziomowych bibliotek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komponenty aplikacji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Activity Manager</a:t>
            </a:r>
            <a:r>
              <a:rPr lang="pl-PL" sz="1800" dirty="0">
                <a:solidFill>
                  <a:schemeClr val="bg1"/>
                </a:solidFill>
              </a:rPr>
              <a:t> – Kontroler cyklu życia uruchomionych z aktywności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Content Providers</a:t>
            </a:r>
            <a:r>
              <a:rPr lang="pl-PL" sz="1800" dirty="0">
                <a:solidFill>
                  <a:schemeClr val="bg1"/>
                </a:solidFill>
              </a:rPr>
              <a:t> – Zapewniają współdzielenie danych pomiędzy aplikacjami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Resource Manager</a:t>
            </a:r>
            <a:r>
              <a:rPr lang="pl-PL" sz="1800" dirty="0">
                <a:solidFill>
                  <a:schemeClr val="bg1"/>
                </a:solidFill>
              </a:rPr>
              <a:t> – Udostępnia zasoby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Notification Manager</a:t>
            </a:r>
            <a:r>
              <a:rPr lang="pl-PL" sz="1800" dirty="0">
                <a:solidFill>
                  <a:schemeClr val="bg1"/>
                </a:solidFill>
              </a:rPr>
              <a:t> – Umożliwia wyświetlenie powiadomień w telefonie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Package Manager</a:t>
            </a:r>
            <a:r>
              <a:rPr lang="pl-PL" sz="1800" dirty="0">
                <a:solidFill>
                  <a:schemeClr val="bg1"/>
                </a:solidFill>
              </a:rPr>
              <a:t> – Kontroluje jakie aplikacja są zainstalowane na telefonie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Location Manager</a:t>
            </a:r>
            <a:r>
              <a:rPr lang="pl-PL" sz="1800" dirty="0">
                <a:solidFill>
                  <a:schemeClr val="bg1"/>
                </a:solidFill>
              </a:rPr>
              <a:t> – GPS i inne</a:t>
            </a:r>
            <a:endParaRPr lang="pl-PL" sz="1800" b="1" dirty="0">
              <a:solidFill>
                <a:schemeClr val="bg1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012304D-7656-46C4-A7E3-65625F541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0" y="6000750"/>
            <a:ext cx="6791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Podstawowe Elementy Aplikacji</a:t>
            </a:r>
          </a:p>
        </p:txBody>
      </p:sp>
    </p:spTree>
    <p:extLst>
      <p:ext uri="{BB962C8B-B14F-4D97-AF65-F5344CB8AC3E}">
        <p14:creationId xmlns:p14="http://schemas.microsoft.com/office/powerpoint/2010/main" val="271592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971600" y="836712"/>
            <a:ext cx="8150696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9" y="853108"/>
            <a:ext cx="8078688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 – komponenty, klasy pierwotne z których zbudowana jest aplikacja (VM + Zasoby = APK (Android Package Kit))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Każdy komponent zapewnia konkretną funkcjonalność i posiada wyodrębniony cykl życia. Komponenty działają kooperacyjnie wspólnie zapewniając ukończenie określonego zadania aplikacji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Activities/Fragments – pojedynczy ekran z UI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Services – long running tasks in the background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Broadcast Receiver – responds to system-</a:t>
            </a:r>
            <a:r>
              <a:rPr lang="pl-PL" sz="1800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announcements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Content Provider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0" y="853108"/>
            <a:ext cx="9122297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 Class – obiekt, pojedyncze GUI, które poza wyświetlaniem / zbieraniem danych zapewnia pewną funkcjonalność</a:t>
            </a:r>
            <a:endParaRPr lang="pl-PL" sz="1800" i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Typowo aplikacje zawierają jeden lub więcej obiektów </a:t>
            </a:r>
            <a:r>
              <a:rPr lang="pl-PL" sz="1800" i="1" dirty="0">
                <a:solidFill>
                  <a:schemeClr val="bg1"/>
                </a:solidFill>
              </a:rPr>
              <a:t>Activity</a:t>
            </a:r>
            <a:endParaRPr lang="pl-PL" sz="18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muszą wyznaczyć jedną czynność jako </a:t>
            </a:r>
            <a:r>
              <a:rPr lang="pl-PL" sz="1800" i="1" dirty="0">
                <a:solidFill>
                  <a:schemeClr val="bg1"/>
                </a:solidFill>
              </a:rPr>
              <a:t>main task/entry point. </a:t>
            </a:r>
            <a:r>
              <a:rPr lang="pl-PL" sz="1800" dirty="0">
                <a:solidFill>
                  <a:schemeClr val="bg1"/>
                </a:solidFill>
              </a:rPr>
              <a:t>Ta czynność jest uruchamiana jako pierwsza gdy aplikacja jest włączana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Czynność może przekazać kontrolę i dane do innej czynności poprzez protokół komunikacji międzyprocesowej </a:t>
            </a:r>
            <a:r>
              <a:rPr lang="pl-PL" sz="1800" i="1" dirty="0">
                <a:solidFill>
                  <a:schemeClr val="bg1"/>
                </a:solidFill>
              </a:rPr>
              <a:t>intents  - </a:t>
            </a:r>
            <a:r>
              <a:rPr lang="pl-PL" sz="1800" dirty="0">
                <a:solidFill>
                  <a:schemeClr val="bg1"/>
                </a:solidFill>
              </a:rPr>
              <a:t>proces logowania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070EC6-774D-4741-BC65-E6FBC003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52297"/>
            <a:ext cx="5185048" cy="302209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B1F98A9-AB43-463B-B1AD-A238673D8691}"/>
              </a:ext>
            </a:extLst>
          </p:cNvPr>
          <p:cNvSpPr txBox="1"/>
          <p:nvPr/>
        </p:nvSpPr>
        <p:spPr>
          <a:xfrm>
            <a:off x="7475882" y="6392361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BACHA </a:t>
            </a:r>
            <a:r>
              <a:rPr lang="pl-PL" b="1" dirty="0" err="1">
                <a:solidFill>
                  <a:schemeClr val="bg1"/>
                </a:solidFill>
              </a:rPr>
              <a:t>Soft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21703" y="853108"/>
            <a:ext cx="910059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Service Class – specjalny typ aktywności – nie posiada </a:t>
            </a:r>
            <a:r>
              <a:rPr lang="pl-PL" sz="1800" i="1" dirty="0">
                <a:solidFill>
                  <a:schemeClr val="bg1"/>
                </a:solidFill>
              </a:rPr>
              <a:t>Visual User Interface</a:t>
            </a:r>
            <a:r>
              <a:rPr lang="pl-PL" sz="1800" dirty="0">
                <a:solidFill>
                  <a:schemeClr val="bg1"/>
                </a:solidFill>
              </a:rPr>
              <a:t>. Usługa może być aktywna w tle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Usługi zazwyczaj pracują w tle wykonując „busy-work” przez nieokreślony /nieskończony czas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rozpoczynają własne usługi lub łączą się z usługami już aktywnymi (GPS, przełączanie między aplikacjami, aktywnościami, brak okienek)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728112-AF18-448A-83C8-2F466804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56" y="3372211"/>
            <a:ext cx="1916562" cy="341241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2096642-C206-49D0-90F1-B33F6092FEC1}"/>
              </a:ext>
            </a:extLst>
          </p:cNvPr>
          <p:cNvSpPr txBox="1"/>
          <p:nvPr/>
        </p:nvSpPr>
        <p:spPr>
          <a:xfrm>
            <a:off x="139011" y="6477337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err="1">
                <a:solidFill>
                  <a:schemeClr val="bg1"/>
                </a:solidFill>
              </a:rPr>
              <a:t>Maps</a:t>
            </a:r>
            <a:r>
              <a:rPr lang="pl-PL" b="1" u="sng" dirty="0">
                <a:solidFill>
                  <a:schemeClr val="bg1"/>
                </a:solidFill>
              </a:rPr>
              <a:t>, GPS </a:t>
            </a:r>
            <a:r>
              <a:rPr lang="pl-PL" b="1" u="sng" dirty="0" err="1">
                <a:solidFill>
                  <a:schemeClr val="bg1"/>
                </a:solidFill>
              </a:rPr>
              <a:t>Navigation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2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21703" y="853108"/>
            <a:ext cx="9100594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BroadcasterReceiver Class – dedykowany </a:t>
            </a:r>
            <a:r>
              <a:rPr lang="pl-PL" sz="1800" i="1" dirty="0">
                <a:solidFill>
                  <a:schemeClr val="bg1"/>
                </a:solidFill>
              </a:rPr>
              <a:t>listener</a:t>
            </a:r>
            <a:r>
              <a:rPr lang="pl-PL" sz="1800" dirty="0">
                <a:solidFill>
                  <a:schemeClr val="bg1"/>
                </a:solidFill>
              </a:rPr>
              <a:t> oczekujący na wiadomość zwykle typu </a:t>
            </a:r>
            <a:r>
              <a:rPr lang="pl-PL" sz="1800" i="1" dirty="0">
                <a:solidFill>
                  <a:schemeClr val="bg1"/>
                </a:solidFill>
              </a:rPr>
              <a:t>system-</a:t>
            </a:r>
            <a:r>
              <a:rPr lang="pl-PL" sz="1800" i="1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w celu wykonania pewnych czynności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Przykładowo: niski poziom baterii, wi-fi dostępne, ostrzeżenie przed radarami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Nie posiadają interfejsu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Rejestrowanie wiadomości typowo po kluczu – jeśli wiadomość odpowiada kluczowi odbiornik jest aktywowany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Zazwyczaj odpowiada poprzez wykonanie specjalnej czynności lub przekazanie użytkownikowi wiadomości/powiadomienia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3572099-0DCD-42DC-9DF7-F1A1B0F1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80" y="3933056"/>
            <a:ext cx="4398416" cy="289210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868C79-0B3E-4922-9408-0C1281D8786A}"/>
              </a:ext>
            </a:extLst>
          </p:cNvPr>
          <p:cNvSpPr txBox="1"/>
          <p:nvPr/>
        </p:nvSpPr>
        <p:spPr>
          <a:xfrm>
            <a:off x="7511822" y="65481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30141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21703" y="853108"/>
            <a:ext cx="910059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ContentProvider Class – zapewnia dostęp do danych wielu aplikacjom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globalne: lista kontaktów, zdjęcia, wiadomości, filmy, email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 są zazwyczaj przechowywane w bazie danych (SQLite)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Klasa oferuje metody innym aplikacjom: retrieve, delete, update, insert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Wrapper ukrywający właściwe dane. Dostępny interfejs.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E6C90A-F034-4A9C-876C-5C630264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998788"/>
            <a:ext cx="5436096" cy="367057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051B3A0-7FD4-4E37-B19B-A8ABD5BB9753}"/>
              </a:ext>
            </a:extLst>
          </p:cNvPr>
          <p:cNvSpPr txBox="1"/>
          <p:nvPr/>
        </p:nvSpPr>
        <p:spPr>
          <a:xfrm>
            <a:off x="3593639" y="65790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2862396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Cykl Życia</a:t>
            </a:r>
          </a:p>
        </p:txBody>
      </p:sp>
    </p:spTree>
    <p:extLst>
      <p:ext uri="{BB962C8B-B14F-4D97-AF65-F5344CB8AC3E}">
        <p14:creationId xmlns:p14="http://schemas.microsoft.com/office/powerpoint/2010/main" val="39537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7E4941-91B2-4E07-BBE7-42AD7792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75" y="4294262"/>
            <a:ext cx="7495218" cy="253709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0" y="908720"/>
            <a:ext cx="910850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Każda aplikacja Androida działa w swojej własnej instancji maszyny wirtualnej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 każdym momencie kilka instancji maszyny wirtualnej może być aktywna (rzeczywista równoległość – nie </a:t>
            </a:r>
            <a:r>
              <a:rPr lang="pl-PL" sz="1800" i="1" dirty="0">
                <a:solidFill>
                  <a:schemeClr val="bg2"/>
                </a:solidFill>
              </a:rPr>
              <a:t>task switching</a:t>
            </a:r>
            <a:r>
              <a:rPr lang="pl-PL" sz="1800" dirty="0">
                <a:solidFill>
                  <a:schemeClr val="bg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Androida nie kontroluje całkowicie realizacji swojego cyklu życia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OS może zakończyć każdy proces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Zasoby są krytycznie niskie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Duża liczba działających aplikacji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wymagająca bardzo dużych zasobów (energia, pamięć)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pl-PL" sz="1600" dirty="0">
              <a:solidFill>
                <a:schemeClr val="bg2"/>
              </a:solidFill>
            </a:endParaRPr>
          </a:p>
          <a:p>
            <a:pPr algn="just"/>
            <a:endParaRPr lang="pl-PL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8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45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”Android Programming, The Big Nerd Ranch Guide” 3rd ed. </a:t>
            </a:r>
            <a:r>
              <a:rPr lang="pl-PL" sz="2400" dirty="0" err="1">
                <a:solidFill>
                  <a:schemeClr val="bg1"/>
                </a:solidFill>
              </a:rPr>
              <a:t>B.Phillips</a:t>
            </a:r>
            <a:r>
              <a:rPr lang="pl-PL" sz="2400" dirty="0">
                <a:solidFill>
                  <a:schemeClr val="bg1"/>
                </a:solidFill>
              </a:rPr>
              <a:t>, Ch. Stewart, K. </a:t>
            </a:r>
            <a:r>
              <a:rPr lang="pl-PL" sz="2400" dirty="0" err="1">
                <a:solidFill>
                  <a:schemeClr val="bg1"/>
                </a:solidFill>
              </a:rPr>
              <a:t>Marsicano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65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125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5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2137E8-9CB3-4E6E-96B7-BA7B7F37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34" y="836712"/>
            <a:ext cx="5564503" cy="5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974675-607F-4C5C-A079-57F7EDD6ECBD}"/>
              </a:ext>
            </a:extLst>
          </p:cNvPr>
          <p:cNvSpPr txBox="1"/>
          <p:nvPr/>
        </p:nvSpPr>
        <p:spPr>
          <a:xfrm>
            <a:off x="0" y="1340768"/>
            <a:ext cx="9079730" cy="326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Zmiana konfiguracji wymaga przeładowania layoutu oraz innych zasobów gdy: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Następuje zmiana orientacji urządzenia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Zostaje zmieniony język</a:t>
            </a: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Przy zmianie konfiguracji Android: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Wyłącza aktywność – onPause(), onStop(), onDestroy()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Startuje nową instancję aktywności – onCreate(), onStart(), onResume()</a:t>
            </a:r>
          </a:p>
        </p:txBody>
      </p:sp>
    </p:spTree>
    <p:extLst>
      <p:ext uri="{BB962C8B-B14F-4D97-AF65-F5344CB8AC3E}">
        <p14:creationId xmlns:p14="http://schemas.microsoft.com/office/powerpoint/2010/main" val="302688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1165D91-6AF7-4776-816D-7B79D4D5A3CD}"/>
              </a:ext>
            </a:extLst>
          </p:cNvPr>
          <p:cNvSpPr txBox="1"/>
          <p:nvPr/>
        </p:nvSpPr>
        <p:spPr>
          <a:xfrm>
            <a:off x="89756" y="2022140"/>
            <a:ext cx="8964488" cy="28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>
                <a:solidFill>
                  <a:schemeClr val="bg2"/>
                </a:solidFill>
              </a:rPr>
              <a:t>Bundle Class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Można zapisać nawet cały obiekt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Klasa musi implementować interfejs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Konstruktor przyjmuje obiekt typu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writeToParcel(Parcel dest, int flags)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Parcelable.Creator</a:t>
            </a:r>
          </a:p>
        </p:txBody>
      </p:sp>
    </p:spTree>
    <p:extLst>
      <p:ext uri="{BB962C8B-B14F-4D97-AF65-F5344CB8AC3E}">
        <p14:creationId xmlns:p14="http://schemas.microsoft.com/office/powerpoint/2010/main" val="33728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6D3A63E-431C-4DBE-AB98-8C6C9886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8" y="792901"/>
            <a:ext cx="8791575" cy="34480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05398CA-D327-4313-857C-07B183320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4" y="3860917"/>
            <a:ext cx="8170812" cy="280844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</p:spTree>
    <p:extLst>
      <p:ext uri="{BB962C8B-B14F-4D97-AF65-F5344CB8AC3E}">
        <p14:creationId xmlns:p14="http://schemas.microsoft.com/office/powerpoint/2010/main" val="3152115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D2CEDC7-5A9C-47AA-A8E2-6C98D434D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1815669"/>
            <a:ext cx="8896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203924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38C403-C6B8-4940-917E-7C447D3D6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585912"/>
            <a:ext cx="8801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5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0" y="908720"/>
            <a:ext cx="91440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Wywoływanie intencji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6C2EA21-B64C-4969-A30D-06A909C76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79" y="1361832"/>
            <a:ext cx="9144000" cy="331887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8EF5B98-2D24-47B5-8481-F1113D283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6" y="4785283"/>
            <a:ext cx="9039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C32CC9A-86D8-4AB4-8B65-70472D4D7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5159"/>
            <a:ext cx="9144000" cy="36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05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0" y="908720"/>
            <a:ext cx="914400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Uruchamianie aktywności jest jednym z głównych zadań intencji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Intencje uruchomieniowe zostały podzielone na dwa typy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Jawne – z jawnie określonym obiektem który chcemy otworzyć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uruchamiająca aktywność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mojaAktywność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 	  Intent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= new Intent (context,           	 			     mojaAktywność.class);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	 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startActivity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Domniemane – intencje zawierające informacje o tym co chcemy zrobić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Nie podajemy konkretnych klas które mają zadanie realizować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System decyduje która aktywność zostaje uruchomiona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Decyzje podejmuje przy pomocy Filtrów Intencji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pokazująca dane z adresu URL</a:t>
            </a:r>
          </a:p>
          <a:p>
            <a:pPr lvl="2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  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= new Intent (Intent.ACTION_VIEW,       		   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Uri.parse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(„www.uwr.edu.pl”));</a:t>
            </a: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Android Studio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Cykl życia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latin typeface="Verdana, Verdana"/>
                <a:ea typeface="OpenSymbol"/>
                <a:cs typeface="OpenSymbol"/>
              </a:rPr>
              <a:t>Android Jetpack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OpenSymbol"/>
              </a:rPr>
              <a:t>Jetpack Navigation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latin typeface="Verdana, Verdana"/>
                <a:ea typeface="OpenSymbol"/>
                <a:cs typeface="OpenSymbol"/>
              </a:rPr>
              <a:t>Jetpack Compose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Bazy danych – ROOM, SQLite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Aktywności, Fragmenty, Composable 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Wielowątkowość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Architektura aplikacji – MVVM, MVI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Verdana, Verdana"/>
                <a:ea typeface="Droid Sans Fallback"/>
                <a:cs typeface="Verdana, Verdana"/>
              </a:rPr>
              <a:t>Dependency Injection – Dagger-Hilt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3712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9999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59D61A9-0878-4525-9A2D-1BFEE5701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5817" y="836712"/>
            <a:ext cx="81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Wykład: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Wykonanie projektu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Małe projekty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Do projektu powinna zostać dołączona dokumentacja: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Cel i opis projektu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Lista funkcjonalności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Każdy projekt musi zostać zatwierdzony przez prowadzącego przed wykonaniem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Architektura Androida</a:t>
            </a:r>
          </a:p>
        </p:txBody>
      </p:sp>
    </p:spTree>
    <p:extLst>
      <p:ext uri="{BB962C8B-B14F-4D97-AF65-F5344CB8AC3E}">
        <p14:creationId xmlns:p14="http://schemas.microsoft.com/office/powerpoint/2010/main" val="177469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ownload Android Studio and SDK tools | Android Studio">
            <a:extLst>
              <a:ext uri="{FF2B5EF4-FFF2-40B4-BE49-F238E27FC236}">
                <a16:creationId xmlns:a16="http://schemas.microsoft.com/office/drawing/2014/main" id="{7B55A94C-4565-4036-93A5-49A78F1D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" y="1196752"/>
            <a:ext cx="9144000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2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 descr="Obraz zawierający monitor, zegar, ekran, trzymający&#10;&#10;Opis wygenerowany automatycznie">
            <a:extLst>
              <a:ext uri="{FF2B5EF4-FFF2-40B4-BE49-F238E27FC236}">
                <a16:creationId xmlns:a16="http://schemas.microsoft.com/office/drawing/2014/main" id="{6E4E64E8-A5E5-4269-83DC-B76CCBEC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2" y="912534"/>
            <a:ext cx="8173938" cy="58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4B9E9CA-CF72-4BFF-9E7B-01F43BF32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0728"/>
            <a:ext cx="6791325" cy="11906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6AA1D54-19C0-44D0-A983-6620E5D4FE8F}"/>
              </a:ext>
            </a:extLst>
          </p:cNvPr>
          <p:cNvSpPr txBox="1"/>
          <p:nvPr/>
        </p:nvSpPr>
        <p:spPr>
          <a:xfrm>
            <a:off x="1613620" y="2780928"/>
            <a:ext cx="6885283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Sprzętowa warstwa abstrakcji urządzenia (HAL)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Bazuje na jądrze systemu Linux 2.6 – Android nie jest Linuksem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Głównie sterowniki do urządzeń obecnych na urządzeniu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Brak natywnego wsparcia dla „okienek”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Zarządzanie pamięcią, procesami, </a:t>
            </a:r>
            <a:r>
              <a:rPr lang="pl-PL" sz="1800" dirty="0" err="1">
                <a:solidFill>
                  <a:schemeClr val="bg1"/>
                </a:solidFill>
              </a:rPr>
              <a:t>sicią</a:t>
            </a:r>
            <a:r>
              <a:rPr lang="pl-PL" sz="1800" dirty="0">
                <a:solidFill>
                  <a:schemeClr val="bg1"/>
                </a:solidFill>
              </a:rPr>
              <a:t>, zasilaniem</a:t>
            </a:r>
          </a:p>
        </p:txBody>
      </p:sp>
    </p:spTree>
    <p:extLst>
      <p:ext uri="{BB962C8B-B14F-4D97-AF65-F5344CB8AC3E}">
        <p14:creationId xmlns:p14="http://schemas.microsoft.com/office/powerpoint/2010/main" val="339019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 descr="Obraz zawierający zielony, gracz&#10;&#10;Opis wygenerowany automatycznie">
            <a:extLst>
              <a:ext uri="{FF2B5EF4-FFF2-40B4-BE49-F238E27FC236}">
                <a16:creationId xmlns:a16="http://schemas.microsoft.com/office/drawing/2014/main" id="{911656D7-8ABE-4FF6-A1E3-223B13106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24" y="980728"/>
            <a:ext cx="4181475" cy="16192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5A235F4-B089-4484-B3CF-85CC670D9425}"/>
              </a:ext>
            </a:extLst>
          </p:cNvPr>
          <p:cNvSpPr txBox="1"/>
          <p:nvPr/>
        </p:nvSpPr>
        <p:spPr>
          <a:xfrm>
            <a:off x="971600" y="2755607"/>
            <a:ext cx="8170862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Natywne Biblioteki (C/C++)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Zapewniają interfejs pomiędzy sterownikiem a aplikacją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Surface Manager</a:t>
            </a:r>
            <a:r>
              <a:rPr lang="pl-PL" sz="1800" dirty="0">
                <a:solidFill>
                  <a:schemeClr val="bg1"/>
                </a:solidFill>
              </a:rPr>
              <a:t> – rysowanie okien na ekranie działających na różnych procesach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OpenGL</a:t>
            </a:r>
            <a:r>
              <a:rPr lang="pl-PL" sz="1800" b="1" dirty="0">
                <a:solidFill>
                  <a:schemeClr val="bg1"/>
                </a:solidFill>
              </a:rPr>
              <a:t>/ES, SGL </a:t>
            </a:r>
            <a:r>
              <a:rPr lang="pl-PL" sz="1800" dirty="0">
                <a:solidFill>
                  <a:schemeClr val="bg1"/>
                </a:solidFill>
              </a:rPr>
              <a:t>– biblioteki 3D i 2D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Media Framework</a:t>
            </a:r>
            <a:r>
              <a:rPr lang="pl-PL" sz="1800" dirty="0">
                <a:solidFill>
                  <a:schemeClr val="bg1"/>
                </a:solidFill>
              </a:rPr>
              <a:t> – kodeki Audio/Video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Free</a:t>
            </a:r>
            <a:r>
              <a:rPr lang="pl-PL" sz="1800" b="1" dirty="0">
                <a:solidFill>
                  <a:schemeClr val="bg1"/>
                </a:solidFill>
              </a:rPr>
              <a:t> </a:t>
            </a:r>
            <a:r>
              <a:rPr lang="pl-PL" sz="1800" b="1" dirty="0" err="1">
                <a:solidFill>
                  <a:schemeClr val="bg1"/>
                </a:solidFill>
              </a:rPr>
              <a:t>Type</a:t>
            </a:r>
            <a:r>
              <a:rPr lang="pl-PL" sz="1800" dirty="0">
                <a:solidFill>
                  <a:schemeClr val="bg1"/>
                </a:solidFill>
              </a:rPr>
              <a:t> – </a:t>
            </a:r>
            <a:r>
              <a:rPr lang="pl-PL" sz="1800" dirty="0" err="1">
                <a:solidFill>
                  <a:schemeClr val="bg1"/>
                </a:solidFill>
              </a:rPr>
              <a:t>renderer</a:t>
            </a:r>
            <a:r>
              <a:rPr lang="pl-PL" sz="1800" dirty="0">
                <a:solidFill>
                  <a:schemeClr val="bg1"/>
                </a:solidFill>
              </a:rPr>
              <a:t> czcionek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SQLite</a:t>
            </a:r>
            <a:r>
              <a:rPr lang="pl-PL" sz="1800" dirty="0">
                <a:solidFill>
                  <a:schemeClr val="bg1"/>
                </a:solidFill>
              </a:rPr>
              <a:t> – implementacja baz danych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WebKit</a:t>
            </a:r>
            <a:r>
              <a:rPr lang="pl-PL" sz="1800" dirty="0">
                <a:solidFill>
                  <a:schemeClr val="bg1"/>
                </a:solidFill>
              </a:rPr>
              <a:t> – silnik przeglądarki</a:t>
            </a:r>
            <a:endParaRPr lang="pl-P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4161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0</TotalTime>
  <Pages>0</Pages>
  <Words>1220</Words>
  <Characters>0</Characters>
  <Application>Microsoft Office PowerPoint</Application>
  <PresentationFormat>Pokaz na ekranie (4:3)</PresentationFormat>
  <Lines>0</Lines>
  <Paragraphs>199</Paragraphs>
  <Slides>31</Slides>
  <Notes>31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OpenSymbol</vt:lpstr>
      <vt:lpstr>Source Code Pro</vt:lpstr>
      <vt:lpstr>Verdana</vt:lpstr>
      <vt:lpstr>Verdana, 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1032</cp:revision>
  <dcterms:modified xsi:type="dcterms:W3CDTF">2023-02-21T10:15:50Z</dcterms:modified>
  <cp:category/>
</cp:coreProperties>
</file>