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30"/>
  </p:notesMasterIdLst>
  <p:handoutMasterIdLst>
    <p:handoutMasterId r:id="rId31"/>
  </p:handoutMasterIdLst>
  <p:sldIdLst>
    <p:sldId id="346" r:id="rId2"/>
    <p:sldId id="350" r:id="rId3"/>
    <p:sldId id="351" r:id="rId4"/>
    <p:sldId id="358" r:id="rId5"/>
    <p:sldId id="359" r:id="rId6"/>
    <p:sldId id="360" r:id="rId7"/>
    <p:sldId id="367" r:id="rId8"/>
    <p:sldId id="361" r:id="rId9"/>
    <p:sldId id="362" r:id="rId10"/>
    <p:sldId id="363" r:id="rId11"/>
    <p:sldId id="364" r:id="rId12"/>
    <p:sldId id="365" r:id="rId13"/>
    <p:sldId id="366" r:id="rId14"/>
    <p:sldId id="368" r:id="rId15"/>
    <p:sldId id="369" r:id="rId16"/>
    <p:sldId id="370" r:id="rId17"/>
    <p:sldId id="352" r:id="rId18"/>
    <p:sldId id="353" r:id="rId19"/>
    <p:sldId id="354" r:id="rId20"/>
    <p:sldId id="355" r:id="rId21"/>
    <p:sldId id="356" r:id="rId22"/>
    <p:sldId id="357" r:id="rId23"/>
    <p:sldId id="371" r:id="rId24"/>
    <p:sldId id="372" r:id="rId25"/>
    <p:sldId id="373" r:id="rId26"/>
    <p:sldId id="374" r:id="rId27"/>
    <p:sldId id="375" r:id="rId28"/>
    <p:sldId id="37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8571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0104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7391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4500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3678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4654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1164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6373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9855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0599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2067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2671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5260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6797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7766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6421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1483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22455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300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56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165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10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140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9257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2642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784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683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8 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DataBinding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LiveData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ViewModel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1871BB7-91AD-49A2-A4A6-211E51036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908720"/>
            <a:ext cx="8500144" cy="57606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77F324A5-7CFE-40D1-AA9A-A0A96D41F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781" y="1484784"/>
            <a:ext cx="6621605" cy="72008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3CB80524-86D2-465E-BA71-82973A248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384" y="2780928"/>
            <a:ext cx="8659231" cy="35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2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1871BB7-91AD-49A2-A4A6-211E51036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908720"/>
            <a:ext cx="8500144" cy="57606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77F324A5-7CFE-40D1-AA9A-A0A96D41F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781" y="1484784"/>
            <a:ext cx="6621605" cy="72008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016011B1-A9D4-4401-98BE-548D304BE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12" y="2309880"/>
            <a:ext cx="4368485" cy="100811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8E686E2-0046-4F02-A5C4-8776CF82A7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216" y="3529697"/>
            <a:ext cx="8808239" cy="29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1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1871BB7-91AD-49A2-A4A6-211E51036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908720"/>
            <a:ext cx="8500144" cy="57606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77F324A5-7CFE-40D1-AA9A-A0A96D41F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781" y="1484784"/>
            <a:ext cx="6621605" cy="72008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F25BE92-8D64-4C8D-B5B6-83606C854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728" y="2613751"/>
            <a:ext cx="5112568" cy="241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3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F0C5258-5673-4C5C-B647-2C16AA3D2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03" y="2078134"/>
            <a:ext cx="8580953" cy="7920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B871BDC0-0A14-4410-B2EC-EFCEFB6DE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82059"/>
            <a:ext cx="9103301" cy="1656184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1E467B30-538A-431F-B0FE-6D765F95C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1049035"/>
            <a:ext cx="6925050" cy="566361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7B658CDF-D4CC-47C6-B6FC-15C2E09976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225" y="4917376"/>
            <a:ext cx="8959919" cy="89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1DB1BD6-2B59-44CE-843B-1DB0041A2305}"/>
              </a:ext>
            </a:extLst>
          </p:cNvPr>
          <p:cNvSpPr txBox="1"/>
          <p:nvPr/>
        </p:nvSpPr>
        <p:spPr>
          <a:xfrm>
            <a:off x="-36512" y="1628800"/>
            <a:ext cx="9036496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Dążymy do rozdzielenia klas posiadających różne obowiązki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Fragment odpowiada </a:t>
            </a:r>
            <a:r>
              <a:rPr lang="pl-PL" sz="2400" b="1" dirty="0">
                <a:solidFill>
                  <a:schemeClr val="bg1"/>
                </a:solidFill>
              </a:rPr>
              <a:t>tylko</a:t>
            </a:r>
            <a:r>
              <a:rPr lang="pl-PL" sz="2400" dirty="0">
                <a:solidFill>
                  <a:schemeClr val="bg1"/>
                </a:solidFill>
              </a:rPr>
              <a:t> za zarządzanie interfejsem i interakcją z użytkownikiem – </a:t>
            </a:r>
            <a:r>
              <a:rPr lang="pl-PL" sz="2400" b="1" dirty="0">
                <a:solidFill>
                  <a:schemeClr val="bg1"/>
                </a:solidFill>
              </a:rPr>
              <a:t>nie jest</a:t>
            </a:r>
            <a:r>
              <a:rPr lang="pl-PL" sz="2400" dirty="0">
                <a:solidFill>
                  <a:schemeClr val="bg1"/>
                </a:solidFill>
              </a:rPr>
              <a:t> źródłem danych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ViewModel odpowiada za przechowanie i zarządzanie danymi, które są wymagane dla </a:t>
            </a:r>
            <a:r>
              <a:rPr lang="pl-PL" sz="2400" dirty="0" err="1">
                <a:solidFill>
                  <a:schemeClr val="bg1"/>
                </a:solidFill>
              </a:rPr>
              <a:t>ui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4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1DB1BD6-2B59-44CE-843B-1DB0041A2305}"/>
              </a:ext>
            </a:extLst>
          </p:cNvPr>
          <p:cNvSpPr txBox="1"/>
          <p:nvPr/>
        </p:nvSpPr>
        <p:spPr>
          <a:xfrm>
            <a:off x="-3424" y="908720"/>
            <a:ext cx="9036496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ViewModel nie powinien przechowywać referencji do kontekstu (za wyjątkiem </a:t>
            </a:r>
            <a:r>
              <a:rPr lang="pl-PL" sz="2400" i="1" dirty="0" err="1">
                <a:solidFill>
                  <a:schemeClr val="bg1"/>
                </a:solidFill>
              </a:rPr>
              <a:t>applicationContext</a:t>
            </a:r>
            <a:r>
              <a:rPr lang="pl-PL" sz="2400" dirty="0">
                <a:solidFill>
                  <a:schemeClr val="bg1"/>
                </a:solidFill>
              </a:rPr>
              <a:t>), aktywności, fragmentu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Zarządza i przechowuje dane niezbędne dla </a:t>
            </a:r>
            <a:r>
              <a:rPr lang="pl-PL" sz="2400" dirty="0" err="1">
                <a:solidFill>
                  <a:schemeClr val="bg1"/>
                </a:solidFill>
              </a:rPr>
              <a:t>ui</a:t>
            </a:r>
            <a:r>
              <a:rPr lang="pl-PL" sz="2400" dirty="0">
                <a:solidFill>
                  <a:schemeClr val="bg1"/>
                </a:solidFill>
              </a:rPr>
              <a:t> – jest elementem </a:t>
            </a:r>
            <a:r>
              <a:rPr lang="pl-PL" sz="2400" i="1" dirty="0" err="1">
                <a:solidFill>
                  <a:schemeClr val="bg1"/>
                </a:solidFill>
              </a:rPr>
              <a:t>lifecycleAware</a:t>
            </a:r>
            <a:endParaRPr lang="pl-PL" sz="24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Wykorzystany do rozdzielenia </a:t>
            </a:r>
            <a:r>
              <a:rPr lang="pl-PL" sz="2400" dirty="0" err="1">
                <a:solidFill>
                  <a:schemeClr val="bg1"/>
                </a:solidFill>
              </a:rPr>
              <a:t>ui</a:t>
            </a:r>
            <a:r>
              <a:rPr lang="pl-PL" sz="2400" dirty="0">
                <a:solidFill>
                  <a:schemeClr val="bg1"/>
                </a:solidFill>
              </a:rPr>
              <a:t> od danych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>
                <a:solidFill>
                  <a:schemeClr val="bg1"/>
                </a:solidFill>
              </a:rPr>
              <a:t>ViewModelProvider</a:t>
            </a:r>
            <a:r>
              <a:rPr lang="pl-PL" sz="2400" dirty="0">
                <a:solidFill>
                  <a:schemeClr val="bg1"/>
                </a:solidFill>
              </a:rPr>
              <a:t> jest wykorzystywany do powiązania </a:t>
            </a:r>
            <a:r>
              <a:rPr lang="pl-PL" sz="2400" i="1" dirty="0" err="1">
                <a:solidFill>
                  <a:schemeClr val="bg1"/>
                </a:solidFill>
              </a:rPr>
              <a:t>ui</a:t>
            </a:r>
            <a:r>
              <a:rPr lang="pl-PL" sz="2400" i="1" dirty="0">
                <a:solidFill>
                  <a:schemeClr val="bg1"/>
                </a:solidFill>
              </a:rPr>
              <a:t> Controller</a:t>
            </a:r>
            <a:r>
              <a:rPr lang="pl-PL" sz="2400" dirty="0">
                <a:solidFill>
                  <a:schemeClr val="bg1"/>
                </a:solidFill>
              </a:rPr>
              <a:t> z </a:t>
            </a:r>
            <a:r>
              <a:rPr lang="pl-PL" sz="2400" i="1" dirty="0">
                <a:solidFill>
                  <a:schemeClr val="bg1"/>
                </a:solidFill>
              </a:rPr>
              <a:t>ViewModel</a:t>
            </a:r>
            <a:endParaRPr lang="pl-PL" sz="24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Przeciwdziała potencjalnym wyciekom pamięci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 służy zapewnieniu </a:t>
            </a:r>
            <a:r>
              <a:rPr lang="pl-PL" sz="2400" i="1" dirty="0">
                <a:solidFill>
                  <a:schemeClr val="bg1"/>
                </a:solidFill>
              </a:rPr>
              <a:t>data persistence</a:t>
            </a:r>
            <a:r>
              <a:rPr lang="pl-PL" sz="2400" dirty="0">
                <a:solidFill>
                  <a:schemeClr val="bg1"/>
                </a:solidFill>
              </a:rPr>
              <a:t> – często wykorzystywany z </a:t>
            </a:r>
            <a:r>
              <a:rPr lang="pl-PL" sz="2400" i="1" dirty="0">
                <a:solidFill>
                  <a:schemeClr val="bg1"/>
                </a:solidFill>
              </a:rPr>
              <a:t>onSaveInstanceState</a:t>
            </a:r>
            <a:r>
              <a:rPr lang="pl-PL" sz="2400" dirty="0">
                <a:solidFill>
                  <a:schemeClr val="bg1"/>
                </a:solidFill>
              </a:rPr>
              <a:t>, lokalną bazą danych</a:t>
            </a:r>
          </a:p>
        </p:txBody>
      </p:sp>
    </p:spTree>
    <p:extLst>
      <p:ext uri="{BB962C8B-B14F-4D97-AF65-F5344CB8AC3E}">
        <p14:creationId xmlns:p14="http://schemas.microsoft.com/office/powerpoint/2010/main" val="347274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578F105-C724-4952-A701-D98DA1A1D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571" y="1484784"/>
            <a:ext cx="7104858" cy="367240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470025FA-1E95-4F2E-93C1-C93B3D86599A}"/>
              </a:ext>
            </a:extLst>
          </p:cNvPr>
          <p:cNvSpPr txBox="1"/>
          <p:nvPr/>
        </p:nvSpPr>
        <p:spPr>
          <a:xfrm>
            <a:off x="1763688" y="6237312"/>
            <a:ext cx="6480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https://www.youtube.com/watch?v=suC0OM5gGAA&amp;ab_channel=Stevdza-San</a:t>
            </a:r>
          </a:p>
        </p:txBody>
      </p:sp>
    </p:spTree>
    <p:extLst>
      <p:ext uri="{BB962C8B-B14F-4D97-AF65-F5344CB8AC3E}">
        <p14:creationId xmlns:p14="http://schemas.microsoft.com/office/powerpoint/2010/main" val="1156858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Obserwator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Observer Design Pattern">
            <a:extLst>
              <a:ext uri="{FF2B5EF4-FFF2-40B4-BE49-F238E27FC236}">
                <a16:creationId xmlns:a16="http://schemas.microsoft.com/office/drawing/2014/main" id="{C08AF226-3D62-46E0-95A8-FA6D801A3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03412"/>
            <a:ext cx="7761882" cy="48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D52F3082-006A-44D3-8993-235DD9A96C5C}"/>
              </a:ext>
            </a:extLst>
          </p:cNvPr>
          <p:cNvSpPr txBox="1"/>
          <p:nvPr/>
        </p:nvSpPr>
        <p:spPr>
          <a:xfrm>
            <a:off x="2841398" y="6175906"/>
            <a:ext cx="3461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https://refactoring.guru/design-patterns/observer</a:t>
            </a:r>
          </a:p>
        </p:txBody>
      </p:sp>
    </p:spTree>
    <p:extLst>
      <p:ext uri="{BB962C8B-B14F-4D97-AF65-F5344CB8AC3E}">
        <p14:creationId xmlns:p14="http://schemas.microsoft.com/office/powerpoint/2010/main" val="2399487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Obserwator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52F3082-006A-44D3-8993-235DD9A96C5C}"/>
              </a:ext>
            </a:extLst>
          </p:cNvPr>
          <p:cNvSpPr txBox="1"/>
          <p:nvPr/>
        </p:nvSpPr>
        <p:spPr>
          <a:xfrm>
            <a:off x="2841398" y="6175906"/>
            <a:ext cx="3461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https://refactoring.guru/design-patterns/observer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0D09C19-37A5-41BD-B263-A03DE0585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1714500"/>
            <a:ext cx="895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19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Obserwator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52F3082-006A-44D3-8993-235DD9A96C5C}"/>
              </a:ext>
            </a:extLst>
          </p:cNvPr>
          <p:cNvSpPr txBox="1"/>
          <p:nvPr/>
        </p:nvSpPr>
        <p:spPr>
          <a:xfrm>
            <a:off x="2841398" y="6175906"/>
            <a:ext cx="3461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https://refactoring.guru/design-patterns/observer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DDBCCD9-59D3-45D3-BAD3-C018E64EB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734373"/>
            <a:ext cx="6859261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2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DataBinding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E72CAD4-339F-4FA4-ADEA-9A51B89C2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980728"/>
            <a:ext cx="4025342" cy="208823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171CF58-F5E3-4A45-B16B-EBDD16055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56" y="3789041"/>
            <a:ext cx="85725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63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Obserwator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52F3082-006A-44D3-8993-235DD9A96C5C}"/>
              </a:ext>
            </a:extLst>
          </p:cNvPr>
          <p:cNvSpPr txBox="1"/>
          <p:nvPr/>
        </p:nvSpPr>
        <p:spPr>
          <a:xfrm>
            <a:off x="2841398" y="6175906"/>
            <a:ext cx="3545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https://www.baeldung.com/kotlin/observer-pattern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2B4CE48-D4A6-4936-8D28-3B8A0B0BC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2936"/>
            <a:ext cx="4335425" cy="153880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6C23978-FD27-4BE4-BD39-0B1F96895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9836" y="1130679"/>
            <a:ext cx="5434164" cy="459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2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Obserwator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52F3082-006A-44D3-8993-235DD9A96C5C}"/>
              </a:ext>
            </a:extLst>
          </p:cNvPr>
          <p:cNvSpPr txBox="1"/>
          <p:nvPr/>
        </p:nvSpPr>
        <p:spPr>
          <a:xfrm>
            <a:off x="1475656" y="6165304"/>
            <a:ext cx="6494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https://medium.com/@jmcassis/android-livedata-and-content-provider-updates-5f8fd3b2b3a4</a:t>
            </a:r>
          </a:p>
        </p:txBody>
      </p:sp>
      <p:pic>
        <p:nvPicPr>
          <p:cNvPr id="3074" name="Picture 2" descr="Android LiveData and Content Provider updates | by João Marinho Castro  Assis | Medium">
            <a:extLst>
              <a:ext uri="{FF2B5EF4-FFF2-40B4-BE49-F238E27FC236}">
                <a16:creationId xmlns:a16="http://schemas.microsoft.com/office/drawing/2014/main" id="{DB6CB16B-3B0C-4A70-9279-EA322D5B7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50" y="1448780"/>
            <a:ext cx="743789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0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LifecycleAwareComponents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52F3082-006A-44D3-8993-235DD9A96C5C}"/>
              </a:ext>
            </a:extLst>
          </p:cNvPr>
          <p:cNvSpPr txBox="1"/>
          <p:nvPr/>
        </p:nvSpPr>
        <p:spPr>
          <a:xfrm>
            <a:off x="2699792" y="6238149"/>
            <a:ext cx="457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https://developer.android.com/topic/libraries/architecture/lifecycle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B491779-4BEA-493E-A242-67821E26F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0808"/>
            <a:ext cx="9144000" cy="377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28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1D223FB-EF54-4EFC-B18F-01B35B7F7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976" y="813544"/>
            <a:ext cx="8996472" cy="307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LiveData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przechowuje dane, które inne obiekty mogą obserwować i reagować na zmiany.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Jest to element tzw.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lifecycle-aware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gdy podłączamy obserwator do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LiveData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jest on powiązany z obiektem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LifeCycleOwner</a:t>
            </a:r>
            <a:r>
              <a:rPr lang="pl-PL" alt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(aktywność, fragment) i wykonuje aktualizacje tylko w stanie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aktywnym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1525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03429B8-4FDB-4271-9DAD-7152CD643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006570"/>
            <a:ext cx="44577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93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BF5E987-896F-4BBC-B729-8397B0DBE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908720"/>
            <a:ext cx="7056785" cy="64527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C73FA10-9947-4316-856A-920C82F6C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1412777"/>
            <a:ext cx="5544616" cy="983722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98634517-5102-40FD-A279-1B1C08E8D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128" y="4098710"/>
            <a:ext cx="6048672" cy="2465997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48DDD67-7BF3-4FD3-B6B4-5F86CC47EB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44" y="2361656"/>
            <a:ext cx="6072330" cy="12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9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32D9542-0F5E-4961-8C4D-455D182F9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4" y="2564904"/>
            <a:ext cx="8969072" cy="192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0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B5154E4-BCEA-49AA-8448-46F3C5748756}"/>
              </a:ext>
            </a:extLst>
          </p:cNvPr>
          <p:cNvSpPr txBox="1"/>
          <p:nvPr/>
        </p:nvSpPr>
        <p:spPr>
          <a:xfrm>
            <a:off x="107504" y="1700808"/>
            <a:ext cx="8928992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chemeClr val="bg1"/>
                </a:solidFill>
              </a:rPr>
              <a:t>LiveData</a:t>
            </a:r>
            <a:r>
              <a:rPr lang="pl-PL" sz="2000" dirty="0">
                <a:solidFill>
                  <a:schemeClr val="bg1"/>
                </a:solidFill>
              </a:rPr>
              <a:t> zapewnia zawsze aktualne dane dla </a:t>
            </a:r>
            <a:r>
              <a:rPr lang="pl-PL" sz="2000" dirty="0" err="1">
                <a:solidFill>
                  <a:schemeClr val="bg1"/>
                </a:solidFill>
              </a:rPr>
              <a:t>ui</a:t>
            </a:r>
            <a:endParaRPr lang="pl-PL" sz="2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chemeClr val="bg1"/>
                </a:solidFill>
              </a:rPr>
              <a:t>LiveData</a:t>
            </a:r>
            <a:r>
              <a:rPr lang="pl-PL" sz="2000" dirty="0">
                <a:solidFill>
                  <a:schemeClr val="bg1"/>
                </a:solidFill>
              </a:rPr>
              <a:t> wykorzystuje wzorzec </a:t>
            </a:r>
            <a:r>
              <a:rPr lang="pl-PL" sz="2000" b="1" dirty="0">
                <a:solidFill>
                  <a:schemeClr val="bg1"/>
                </a:solidFill>
              </a:rPr>
              <a:t>Obserwator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Powiadamia o zmianach stanu danych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Jest komponentem </a:t>
            </a:r>
            <a:r>
              <a:rPr lang="pl-PL" sz="2000" i="1" dirty="0" err="1">
                <a:solidFill>
                  <a:schemeClr val="bg1"/>
                </a:solidFill>
              </a:rPr>
              <a:t>lifecycleAware</a:t>
            </a:r>
            <a:r>
              <a:rPr lang="pl-PL" sz="2000" dirty="0">
                <a:solidFill>
                  <a:schemeClr val="bg1"/>
                </a:solidFill>
              </a:rPr>
              <a:t> – aktualizuje tylko w stanie aktywnym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Obserwator jest powiązany z obiektami </a:t>
            </a:r>
            <a:r>
              <a:rPr lang="pl-PL" sz="2000" i="1" dirty="0" err="1">
                <a:solidFill>
                  <a:schemeClr val="bg1"/>
                </a:solidFill>
              </a:rPr>
              <a:t>Lifecycle</a:t>
            </a:r>
            <a:r>
              <a:rPr lang="pl-PL" sz="2000" dirty="0">
                <a:solidFill>
                  <a:schemeClr val="bg1"/>
                </a:solidFill>
              </a:rPr>
              <a:t> co gwarantuje brak wycieków pamięci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Jeżeli aktywność/Fragment jest w stanie nieaktywnym nie otrzymuje żadnych </a:t>
            </a:r>
            <a:r>
              <a:rPr lang="pl-PL" sz="2000" i="1" dirty="0">
                <a:solidFill>
                  <a:schemeClr val="bg1"/>
                </a:solidFill>
              </a:rPr>
              <a:t>eventów</a:t>
            </a:r>
            <a:r>
              <a:rPr lang="pl-PL" sz="2000" dirty="0">
                <a:solidFill>
                  <a:schemeClr val="bg1"/>
                </a:solidFill>
              </a:rPr>
              <a:t> związanych ze zmianą stanu danych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Nie jest wymagana manualna obserwacja cyklu życia</a:t>
            </a:r>
          </a:p>
        </p:txBody>
      </p:sp>
    </p:spTree>
    <p:extLst>
      <p:ext uri="{BB962C8B-B14F-4D97-AF65-F5344CB8AC3E}">
        <p14:creationId xmlns:p14="http://schemas.microsoft.com/office/powerpoint/2010/main" val="2318075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MVVM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4EEDB52-195B-4885-A579-772173350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00" y="681083"/>
            <a:ext cx="8172400" cy="61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0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DataBinding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27DE97E-B5A9-4539-8591-B489E4CF1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08720"/>
            <a:ext cx="6545205" cy="216024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52B9965-A71E-4F36-94CD-6933C25B5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4293096"/>
            <a:ext cx="8274575" cy="142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8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LifecycleAwareComponents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52F3082-006A-44D3-8993-235DD9A96C5C}"/>
              </a:ext>
            </a:extLst>
          </p:cNvPr>
          <p:cNvSpPr txBox="1"/>
          <p:nvPr/>
        </p:nvSpPr>
        <p:spPr>
          <a:xfrm>
            <a:off x="2699792" y="6238149"/>
            <a:ext cx="457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https://developer.android.com/topic/libraries/architecture/lifecycle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61D6AF6-5694-4963-89EB-95673B627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916832"/>
            <a:ext cx="751416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9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LifecycleAwareComponents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52F3082-006A-44D3-8993-235DD9A96C5C}"/>
              </a:ext>
            </a:extLst>
          </p:cNvPr>
          <p:cNvSpPr txBox="1"/>
          <p:nvPr/>
        </p:nvSpPr>
        <p:spPr>
          <a:xfrm>
            <a:off x="2699792" y="6238149"/>
            <a:ext cx="457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https://developer.android.com/topic/libraries/architecture/lifecycle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43A21B3-C83E-4AE1-8535-25B43D55A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99" y="1916832"/>
            <a:ext cx="871340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E2E9297D-26AF-4D67-A785-2F302184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844360"/>
            <a:ext cx="5112568" cy="5766783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D52F3082-006A-44D3-8993-235DD9A96C5C}"/>
              </a:ext>
            </a:extLst>
          </p:cNvPr>
          <p:cNvSpPr txBox="1"/>
          <p:nvPr/>
        </p:nvSpPr>
        <p:spPr>
          <a:xfrm>
            <a:off x="2699792" y="6411753"/>
            <a:ext cx="457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https://developer.android.com/topic/libraries/architecture/lifecycle</a:t>
            </a:r>
          </a:p>
        </p:txBody>
      </p:sp>
    </p:spTree>
    <p:extLst>
      <p:ext uri="{BB962C8B-B14F-4D97-AF65-F5344CB8AC3E}">
        <p14:creationId xmlns:p14="http://schemas.microsoft.com/office/powerpoint/2010/main" val="142274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 descr="Obraz zawierający tekst, zrzut ekranu, monitor&#10;&#10;Opis wygenerowany automatycznie">
            <a:extLst>
              <a:ext uri="{FF2B5EF4-FFF2-40B4-BE49-F238E27FC236}">
                <a16:creationId xmlns:a16="http://schemas.microsoft.com/office/drawing/2014/main" id="{DD6AED0A-2304-4777-BCC9-BDA7DD4C3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950330"/>
            <a:ext cx="2692710" cy="571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8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1871BB7-91AD-49A2-A4A6-211E51036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908720"/>
            <a:ext cx="850014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1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1871BB7-91AD-49A2-A4A6-211E51036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908720"/>
            <a:ext cx="8500144" cy="57606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77F324A5-7CFE-40D1-AA9A-A0A96D41F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781" y="1484784"/>
            <a:ext cx="662160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71296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78843</TotalTime>
  <Pages>0</Pages>
  <Words>389</Words>
  <Characters>0</Characters>
  <Application>Microsoft Office PowerPoint</Application>
  <PresentationFormat>Pokaz na ekranie (4:3)</PresentationFormat>
  <Lines>0</Lines>
  <Paragraphs>89</Paragraphs>
  <Slides>28</Slides>
  <Notes>28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1066</cp:revision>
  <dcterms:modified xsi:type="dcterms:W3CDTF">2022-12-03T16:20:58Z</dcterms:modified>
  <cp:category/>
</cp:coreProperties>
</file>