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346" r:id="rId2"/>
    <p:sldId id="595" r:id="rId3"/>
    <p:sldId id="636" r:id="rId4"/>
    <p:sldId id="635" r:id="rId5"/>
    <p:sldId id="637" r:id="rId6"/>
    <p:sldId id="638" r:id="rId7"/>
    <p:sldId id="639" r:id="rId8"/>
    <p:sldId id="640" r:id="rId9"/>
    <p:sldId id="641" r:id="rId10"/>
    <p:sldId id="642" r:id="rId11"/>
    <p:sldId id="644" r:id="rId12"/>
    <p:sldId id="643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3" r:id="rId21"/>
    <p:sldId id="654" r:id="rId22"/>
    <p:sldId id="655" r:id="rId23"/>
    <p:sldId id="656" r:id="rId24"/>
    <p:sldId id="652" r:id="rId25"/>
    <p:sldId id="65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6394-0A51-0A4C-0B89-108C36CD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273DA-8F68-0DCC-47B9-F7575E4B1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EBE9F-AEBE-B450-BE8D-7477AEFE9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DF912-3EC3-EE12-4C39-F8E007EC5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24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0AB2-810B-2392-34F7-7D89C81A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DA3BB-8135-9BE0-74D8-61CB4745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B3E90-4A0F-7D52-3CA2-1DFBEFBA5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6FF4-4E81-5165-521A-426811FFE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0EAD-FABD-8EAD-4BB4-ED3E008E0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45141-09D3-D74C-671D-B2E6DDDC7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B966C3-5B76-67B6-4490-2CC342F39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B3F60-ADC3-E63B-7AEE-D683F98D4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95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E2D3C-5285-8D15-A096-8BAC19520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2F000-EC86-0583-8119-8F5DC769F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F57EF-D8C7-E018-E4A3-D6DD08A8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2FF5-C14A-8CBD-1603-B741E5AC9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296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54CC-0545-A0C3-7D7E-B2C357B9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DC534-976C-634F-55BC-C7CD2E4E1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4F584-A799-7A42-868B-DDE9B949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C388-78EE-ED0F-E8FC-0E114FAB7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244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A220-D611-DAC8-120A-45CC2405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F6C9E-561A-5395-8670-8E8ACA53D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C682E3-65AB-26E0-A079-9A7DD7436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EB1CA-1657-4978-B5AB-AA4B9A5CF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227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D3B7-AC12-315C-1E88-E57CAB73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CFBA0-4A69-86AE-B878-F643C6311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31A8E-CA03-6F8C-808A-DE3A32CDB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AFE5-EFF9-2E40-FCB5-E6FBE0B82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16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EC2A-1007-9EFB-D278-DF521AF2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DFF79B-A987-92A4-257B-C820ED9A7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CB75F-3D1E-C618-49B0-C05FA8B7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5B9D1-401F-2716-5C43-11F5ABE3D3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3341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FA3D-8A79-099A-0130-70467102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25703-8FAA-5E52-F94E-C3F921D6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1E0D6-903E-DA2A-CFE3-A94BE4603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8D967-AE9A-0D51-8F7C-155D7DC13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48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463C-F1C1-6056-5299-5C577E2A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6BF09-1AB7-9DCC-098E-1500DEA0B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D0609-774C-B9B0-18A3-15590A245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E728F-7CE6-6919-5322-BBC4323AE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42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8C1E-E521-9D81-7261-28838896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741A9-CD83-CA5A-F57E-F616617E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1BD09-EFCC-CC2D-7D30-68F15981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1C1C-2DB1-9428-5292-9C02D92D6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536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EBA2-3800-6BD2-FFC3-7FE7517A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32190-380A-A4BD-8EF2-FC14FD8CC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7D40-0EF6-E52D-544E-486AEDE05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380F7-7867-E23F-5553-E61520F88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40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EDDF-E6EA-E6EB-F604-92D52CF17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214681-2617-214E-C1F4-783C40B7E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B2DFC4-DD6A-011A-BDC6-C96242292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1C22-FC8D-FF54-1E81-B2E722FAC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337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0CE1-FB75-9873-5A45-2097895F7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86B3A-1EA2-6114-44A7-02EEC76E1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178B4-2C36-E18B-106E-EF6F900ED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9AD4-1586-4F73-4541-C7F9B647B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69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5C444-1F9F-9150-19E8-196F69868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126427-C2C8-0CBB-D0A3-18E5CF8FC7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87C15-47D1-958B-BA94-6EECB318F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C93A3-B5F8-7CF0-08C2-588B76C5E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173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0E581-049D-E529-BE60-33F6D9539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7DC1F-D57E-374F-92B5-7F8389BC4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AE49C-7484-1079-0AA9-45FB4AEE7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56AA2-5451-7C8D-867B-96D8D4A72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851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109D6-F08A-A0BA-4ACD-67E8D08E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5060A-846F-B873-9B93-234E0C3EB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406E88-271F-8D83-1CDC-0CDD25A1D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157A-7607-C0F7-946E-DBE121620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8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2DA87-2260-AE16-07AF-57AD051F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EFF6B-F611-5949-E226-A2F37293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3DCCF-381E-EAFE-8691-945AD8DE4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40FB0-93B8-E4E7-B587-94A4E6489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9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B9124-5243-BEFC-7D5E-E4726328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E8BD0-1A9E-9364-EA60-7F070A5CF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3AE40-D379-B314-E4CD-2190A153A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FF47-6C8A-5347-E40C-94F4E9C6E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08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B23A-EF9E-B014-DD4E-8AAF5CF8A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716B5-07DE-15AB-E73A-66A71E786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B5219-C7B8-A9FD-D7C0-6BFA757CF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1CE7B-BEA7-B10E-6193-9D94DF384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21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F064-E698-BF71-E4FD-669BFB607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6911A-A4C5-0B2A-D385-AEF497A4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0C912-78C3-32EF-0FCE-72C0937E0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4E36-2A44-3DDB-80BD-0070E2077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0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D0FB3-302B-46DA-6897-4E8C1F7B6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D32E6-7758-5FA8-33E9-821284C5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32DCB-C18E-A946-90B6-9DBD1D4A6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512F8-C81E-10A2-038C-D681C271B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35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D0FB3-302B-46DA-6897-4E8C1F7B6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D32E6-7758-5FA8-33E9-821284C5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32DCB-C18E-A946-90B6-9DBD1D4A6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512F8-C81E-10A2-038C-D681C271B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48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5F785-950A-3B79-3BE9-25FBE68C4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41202-ECD7-70EA-9D71-689C5E152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4E7EE-FC9E-4BFB-7A63-393FA308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B3FE2-5F1E-4214-055F-CBA0B81903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25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13.10.2025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Wzorzec</a:t>
            </a:r>
            <a:r>
              <a:rPr lang="en-US" sz="1800" dirty="0">
                <a:solidFill>
                  <a:schemeClr val="bg1"/>
                </a:solidFill>
              </a:rPr>
              <a:t> Single Source of Truth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Strategia</a:t>
            </a:r>
            <a:r>
              <a:rPr lang="en-US" sz="1800" dirty="0">
                <a:solidFill>
                  <a:schemeClr val="bg1"/>
                </a:solidFill>
              </a:rPr>
              <a:t> Offline Caching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Mutex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3578D-47B6-7AE6-3360-935BF5ECC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922C6-A7D6-E1E9-65FB-0EBD36C2F4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B5D7861-BF41-8FFA-80C1-1B1B263E0533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DE4E6ED-7779-DF0E-ED6D-BC95D3E73EB8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85D026A-9109-9959-B232-3EA2ACA30FE8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DF972076-A90C-7B11-250E-55773A8A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105CD39-B0B4-2C28-FF05-D7EC32A59DC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BBC86-6F01-0F69-CA21-ACAC5649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D8BF6C-6AC0-1258-6E4A-170F1D7FF51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EF25EE2-EE45-B881-76D0-CAFFB9CAB446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FAB39C4-D2A7-602E-1929-97EE0A8C47B2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F51CD895-AC4B-A86E-AB57-8A8A0563E784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413AB52E-2F1D-FE1A-9B2B-206B6FA6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FD39DF9-2051-F8F1-97CE-416263AED4B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23DC9886-1E62-E9B2-F0BE-0C82AF283075}"/>
              </a:ext>
            </a:extLst>
          </p:cNvPr>
          <p:cNvSpPr/>
          <p:nvPr/>
        </p:nvSpPr>
        <p:spPr>
          <a:xfrm>
            <a:off x="126883" y="2450722"/>
            <a:ext cx="2550114" cy="3506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70D2F19-C5F0-86E6-E6D4-8E92993C762C}"/>
              </a:ext>
            </a:extLst>
          </p:cNvPr>
          <p:cNvSpPr txBox="1"/>
          <p:nvPr/>
        </p:nvSpPr>
        <p:spPr>
          <a:xfrm>
            <a:off x="126883" y="2493550"/>
            <a:ext cx="255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jakie kolumny chcemy pobrać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53EBC742-B3B3-3A58-E273-F974B49301A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76997" y="2134011"/>
            <a:ext cx="1102915" cy="513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8865A-2421-706F-82F9-2BAFC997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34EA0-D654-5931-5178-A31213F1355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B6A937A-F622-BD7A-B4C0-CC9EB56AD9CC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B7E6D79-07C3-808E-4E83-7593F5ECB4AC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632C73-A44F-3077-5B51-C74F5EB84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D5AC8CB-96B7-F65E-B644-0937D82F31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9F68B1DF-232A-97AF-FE71-BADF0B355610}"/>
              </a:ext>
            </a:extLst>
          </p:cNvPr>
          <p:cNvSpPr/>
          <p:nvPr/>
        </p:nvSpPr>
        <p:spPr>
          <a:xfrm>
            <a:off x="126883" y="2450722"/>
            <a:ext cx="2550114" cy="3506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FBFDE36-E7A0-F144-1D86-CBE2E6A0A6D4}"/>
              </a:ext>
            </a:extLst>
          </p:cNvPr>
          <p:cNvSpPr txBox="1"/>
          <p:nvPr/>
        </p:nvSpPr>
        <p:spPr>
          <a:xfrm>
            <a:off x="126883" y="2493550"/>
            <a:ext cx="255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jakie kolumny chcemy pobrać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592288EB-CE94-FF01-E3E2-61D3E01EE4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76997" y="2134011"/>
            <a:ext cx="1102915" cy="513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3F5BF4C2-3887-CFF7-BEF9-D9473C555181}"/>
              </a:ext>
            </a:extLst>
          </p:cNvPr>
          <p:cNvSpPr/>
          <p:nvPr/>
        </p:nvSpPr>
        <p:spPr>
          <a:xfrm>
            <a:off x="5023427" y="1488666"/>
            <a:ext cx="2550114" cy="56604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F3DF6D0-CC45-D049-FA46-6B3D14899F3F}"/>
              </a:ext>
            </a:extLst>
          </p:cNvPr>
          <p:cNvSpPr txBox="1"/>
          <p:nvPr/>
        </p:nvSpPr>
        <p:spPr>
          <a:xfrm>
            <a:off x="5023427" y="153149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Wybierz wszystkie kolumny z tabeli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_cache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2FDF3684-9F1E-4E60-2488-04B97630B5D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227111" y="2054713"/>
            <a:ext cx="1071373" cy="22215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2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6063E-EE80-2E13-7755-D10DEB41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DB36D-7A1C-087E-F18C-81AF1B45C00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79E45F9-0880-73DC-A671-6B1051F8B794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A399F5-68BE-49BA-0691-CEA559D120DC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873EA199-59DD-289D-6F54-AD1AE122E017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90A3F3B6-B12B-0D58-3D5B-7630EE760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A97B657-28F0-0BB8-1A4B-EA16DA9A2D6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190F224-8DA9-599F-A1D4-0FEF70660A90}"/>
              </a:ext>
            </a:extLst>
          </p:cNvPr>
          <p:cNvSpPr/>
          <p:nvPr/>
        </p:nvSpPr>
        <p:spPr>
          <a:xfrm>
            <a:off x="126883" y="2450722"/>
            <a:ext cx="2550114" cy="3506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665A4FA-4602-FF86-4B5D-A387CDB17BD7}"/>
              </a:ext>
            </a:extLst>
          </p:cNvPr>
          <p:cNvSpPr txBox="1"/>
          <p:nvPr/>
        </p:nvSpPr>
        <p:spPr>
          <a:xfrm>
            <a:off x="126883" y="2493550"/>
            <a:ext cx="255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jakie kolumny chcemy pobrać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7A90C6D-F84A-C630-6410-A923E373CC3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76997" y="2134011"/>
            <a:ext cx="1102915" cy="513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54F8BDDA-B9F0-358F-65E0-A30E41CBCEBE}"/>
              </a:ext>
            </a:extLst>
          </p:cNvPr>
          <p:cNvSpPr/>
          <p:nvPr/>
        </p:nvSpPr>
        <p:spPr>
          <a:xfrm>
            <a:off x="5023427" y="1488666"/>
            <a:ext cx="2550114" cy="56604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DD348AC8-8BEF-364B-3FC5-438F5DE555C6}"/>
              </a:ext>
            </a:extLst>
          </p:cNvPr>
          <p:cNvSpPr txBox="1"/>
          <p:nvPr/>
        </p:nvSpPr>
        <p:spPr>
          <a:xfrm>
            <a:off x="5023427" y="153149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Wybierz wszystkie kolumny z tabeli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_cache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A1274347-2E7C-2412-EABA-4A8AA0BDB0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227111" y="2054713"/>
            <a:ext cx="1071373" cy="22215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4A5D2F98-C028-2F4A-DC2B-93A01308274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76887" y="2433656"/>
            <a:ext cx="1275167" cy="77503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73AE5CFA-CD95-8A3C-0A71-2BA3F68E70D3}"/>
              </a:ext>
            </a:extLst>
          </p:cNvPr>
          <p:cNvSpPr/>
          <p:nvPr/>
        </p:nvSpPr>
        <p:spPr>
          <a:xfrm>
            <a:off x="149678" y="2951574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A2EDF2F-1FF9-C9A5-31E2-9653B2FDC3FE}"/>
              </a:ext>
            </a:extLst>
          </p:cNvPr>
          <p:cNvSpPr txBox="1"/>
          <p:nvPr/>
        </p:nvSpPr>
        <p:spPr>
          <a:xfrm>
            <a:off x="126773" y="294708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ona nową,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wirtualną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kolumnę o nazwie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isFavorite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3589F-85B6-394C-D58D-E805E10B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0655A0-BAC0-6D7C-8EF7-5095A90200F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63E55F1-A21D-E6AB-A56B-E8DEB540DD61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9113F83-5A21-8723-57C7-AE713E0473EC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AAD123C-16E6-73F2-762A-CEC70BA00BFE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D8F30999-76AC-6365-C94E-BC66E2D85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2628F4E-8E86-2568-FA03-70830D8212A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9F06B633-DC4F-7BF1-8486-8D73BCED8101}"/>
              </a:ext>
            </a:extLst>
          </p:cNvPr>
          <p:cNvSpPr/>
          <p:nvPr/>
        </p:nvSpPr>
        <p:spPr>
          <a:xfrm>
            <a:off x="126883" y="2450722"/>
            <a:ext cx="2550114" cy="3506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C965774-911D-5B1B-E6F4-AADB238B663B}"/>
              </a:ext>
            </a:extLst>
          </p:cNvPr>
          <p:cNvSpPr txBox="1"/>
          <p:nvPr/>
        </p:nvSpPr>
        <p:spPr>
          <a:xfrm>
            <a:off x="126883" y="2493550"/>
            <a:ext cx="255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jakie kolumny chcemy pobrać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B82F15E-7340-434D-84B6-51FAEA62EE7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76997" y="2134011"/>
            <a:ext cx="1102915" cy="513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21582125-E91B-5D3D-29AD-C68459EFA152}"/>
              </a:ext>
            </a:extLst>
          </p:cNvPr>
          <p:cNvSpPr/>
          <p:nvPr/>
        </p:nvSpPr>
        <p:spPr>
          <a:xfrm>
            <a:off x="5023427" y="1488666"/>
            <a:ext cx="2550114" cy="56604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5FA870A-2091-DA03-A9C4-CDC01981EB73}"/>
              </a:ext>
            </a:extLst>
          </p:cNvPr>
          <p:cNvSpPr txBox="1"/>
          <p:nvPr/>
        </p:nvSpPr>
        <p:spPr>
          <a:xfrm>
            <a:off x="5023427" y="153149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Wybierz wszystkie kolumny z tabeli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_cache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2E9C11A0-732F-BA76-40F8-D890D57D28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227111" y="2054713"/>
            <a:ext cx="1071373" cy="22215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E5C6A50C-8971-B09B-297B-251E1CBCCEC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76887" y="2433656"/>
            <a:ext cx="1275167" cy="77503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6B8EFD0-F01D-2DD4-D27E-905B52A4ED7E}"/>
              </a:ext>
            </a:extLst>
          </p:cNvPr>
          <p:cNvSpPr/>
          <p:nvPr/>
        </p:nvSpPr>
        <p:spPr>
          <a:xfrm>
            <a:off x="149678" y="2951574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A8A164E-3017-FBC6-0C96-05772CD87992}"/>
              </a:ext>
            </a:extLst>
          </p:cNvPr>
          <p:cNvSpPr txBox="1"/>
          <p:nvPr/>
        </p:nvSpPr>
        <p:spPr>
          <a:xfrm>
            <a:off x="126773" y="294708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ona nową,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wirtualną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kolumnę o nazwie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isFavorite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DA9C016-9636-E7FE-7F80-0171F527AA1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676887" y="2664505"/>
            <a:ext cx="1103025" cy="13192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9AB09283-B78C-7EA0-D9B1-004DB08B1103}"/>
              </a:ext>
            </a:extLst>
          </p:cNvPr>
          <p:cNvSpPr/>
          <p:nvPr/>
        </p:nvSpPr>
        <p:spPr>
          <a:xfrm>
            <a:off x="149678" y="3726612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162CC466-1810-D845-AFB1-6C7279E80B99}"/>
              </a:ext>
            </a:extLst>
          </p:cNvPr>
          <p:cNvSpPr txBox="1"/>
          <p:nvPr/>
        </p:nvSpPr>
        <p:spPr>
          <a:xfrm>
            <a:off x="126773" y="3722122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główna tabela, z której pobieramy dane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2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3B0C1-360D-7350-72C1-2FE681C0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949BE8-B4D2-9D4F-4E89-854AC492765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EB2BC90-2F0D-DB3E-2CAB-8BADEEDA8A5E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8CA5E5C-D069-2B99-F826-53D26366C235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18AE8DD-785B-0C0B-25AD-51B6BB5F94ED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65D2AE89-0003-950A-5584-2883804DC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26E76D24-08F0-DC27-9212-3F3E011F5B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E86394A-5720-5674-894C-A0F6070C6C3D}"/>
              </a:ext>
            </a:extLst>
          </p:cNvPr>
          <p:cNvSpPr/>
          <p:nvPr/>
        </p:nvSpPr>
        <p:spPr>
          <a:xfrm>
            <a:off x="126883" y="2450722"/>
            <a:ext cx="2550114" cy="3506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6861456-3B86-D791-AF1A-D34DB7BE369E}"/>
              </a:ext>
            </a:extLst>
          </p:cNvPr>
          <p:cNvSpPr txBox="1"/>
          <p:nvPr/>
        </p:nvSpPr>
        <p:spPr>
          <a:xfrm>
            <a:off x="126883" y="2493550"/>
            <a:ext cx="255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jakie kolumny chcemy pobrać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4E6CA82-F8E0-EF6B-A91C-313AB07B74F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76997" y="2134011"/>
            <a:ext cx="1102915" cy="513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69C9F2A5-9169-7A76-5269-EDFEC7F7D6B8}"/>
              </a:ext>
            </a:extLst>
          </p:cNvPr>
          <p:cNvSpPr/>
          <p:nvPr/>
        </p:nvSpPr>
        <p:spPr>
          <a:xfrm>
            <a:off x="5023427" y="1488666"/>
            <a:ext cx="2550114" cy="56604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7C07969-A8ED-741C-FD9F-F4BB023C4124}"/>
              </a:ext>
            </a:extLst>
          </p:cNvPr>
          <p:cNvSpPr txBox="1"/>
          <p:nvPr/>
        </p:nvSpPr>
        <p:spPr>
          <a:xfrm>
            <a:off x="5023427" y="153149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Wybierz wszystkie kolumny z tabeli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_cache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63BFA57E-FB8A-9C58-7388-984A7EA4C4F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227111" y="2054713"/>
            <a:ext cx="1071373" cy="22215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1D9ED7-50C9-46D9-1431-2688DBCAEA2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76887" y="2433656"/>
            <a:ext cx="1275167" cy="77503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35ACA959-14DB-6ABA-A613-E586C6BFDE40}"/>
              </a:ext>
            </a:extLst>
          </p:cNvPr>
          <p:cNvSpPr/>
          <p:nvPr/>
        </p:nvSpPr>
        <p:spPr>
          <a:xfrm>
            <a:off x="149678" y="2951574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F992DE3-1AAE-2CD3-FA51-5BCB6F19239D}"/>
              </a:ext>
            </a:extLst>
          </p:cNvPr>
          <p:cNvSpPr txBox="1"/>
          <p:nvPr/>
        </p:nvSpPr>
        <p:spPr>
          <a:xfrm>
            <a:off x="126773" y="294708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ona nową,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wirtualną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kolumnę o nazwie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isFavorite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7599FB1C-5463-0B6A-B51B-ED5C849BA89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676887" y="2664505"/>
            <a:ext cx="1103025" cy="13192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E98C0081-4A1D-56FA-0C3F-8D35AF4EE7CD}"/>
              </a:ext>
            </a:extLst>
          </p:cNvPr>
          <p:cNvSpPr/>
          <p:nvPr/>
        </p:nvSpPr>
        <p:spPr>
          <a:xfrm>
            <a:off x="149678" y="3726612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0CAD15B-2014-1B1C-7129-644F76DCC394}"/>
              </a:ext>
            </a:extLst>
          </p:cNvPr>
          <p:cNvSpPr txBox="1"/>
          <p:nvPr/>
        </p:nvSpPr>
        <p:spPr>
          <a:xfrm>
            <a:off x="126773" y="3722122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główna tabela, z której pobieramy dane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D2E6DDDA-A9A4-AF87-0FA0-E92732324D67}"/>
              </a:ext>
            </a:extLst>
          </p:cNvPr>
          <p:cNvCxnSpPr>
            <a:cxnSpLocks/>
          </p:cNvCxnSpPr>
          <p:nvPr/>
        </p:nvCxnSpPr>
        <p:spPr>
          <a:xfrm flipV="1">
            <a:off x="2878343" y="2900033"/>
            <a:ext cx="901569" cy="152371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9700199D-FB1D-696A-09EF-427576824999}"/>
              </a:ext>
            </a:extLst>
          </p:cNvPr>
          <p:cNvSpPr/>
          <p:nvPr/>
        </p:nvSpPr>
        <p:spPr>
          <a:xfrm>
            <a:off x="108692" y="4367164"/>
            <a:ext cx="3082234" cy="9184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EC87DEEB-2DC6-2B2F-AB3A-503BFA071F81}"/>
              </a:ext>
            </a:extLst>
          </p:cNvPr>
          <p:cNvSpPr txBox="1"/>
          <p:nvPr/>
        </p:nvSpPr>
        <p:spPr>
          <a:xfrm>
            <a:off x="144885" y="4367163"/>
            <a:ext cx="3082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Weź każdy wiersz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lewej tabeli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movies_cache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następnie spróbuj dołączyć do niego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pasujący wiersz z prawej tabeli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favorite_movie_ids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6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EC18F2-D461-1E79-251D-01965CAD3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7D1CEF-490F-F6ED-080D-2D558374BA0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C466E9-8D75-F436-6DCE-5C4C733AFE41}"/>
              </a:ext>
            </a:extLst>
          </p:cNvPr>
          <p:cNvSpPr/>
          <p:nvPr/>
        </p:nvSpPr>
        <p:spPr>
          <a:xfrm>
            <a:off x="149678" y="1137076"/>
            <a:ext cx="2550114" cy="9969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68DB252-4079-6DE3-CB54-092A979F35E2}"/>
              </a:ext>
            </a:extLst>
          </p:cNvPr>
          <p:cNvSpPr txBox="1"/>
          <p:nvPr/>
        </p:nvSpPr>
        <p:spPr>
          <a:xfrm>
            <a:off x="149678" y="1179904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zapewnia, że cała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odczytu danych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wielu tabel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atomowo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9DCEEE4E-BA76-0EC6-1F11-E2F419B3C870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BB553A56-869F-88F8-5C34-11B4E49C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38" y="980728"/>
            <a:ext cx="5992861" cy="58772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B7BD354-F87D-F1D0-B78E-8E0E1C1B1A6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99792" y="1656958"/>
            <a:ext cx="72008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4118911A-C99E-FD4C-596A-D5D037BB6876}"/>
              </a:ext>
            </a:extLst>
          </p:cNvPr>
          <p:cNvSpPr/>
          <p:nvPr/>
        </p:nvSpPr>
        <p:spPr>
          <a:xfrm>
            <a:off x="126883" y="2450722"/>
            <a:ext cx="2550114" cy="3506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4C5EF8C-566C-80B0-D9BC-438112C688CE}"/>
              </a:ext>
            </a:extLst>
          </p:cNvPr>
          <p:cNvSpPr txBox="1"/>
          <p:nvPr/>
        </p:nvSpPr>
        <p:spPr>
          <a:xfrm>
            <a:off x="126883" y="2493550"/>
            <a:ext cx="255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jakie kolumny chcemy pobrać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D90E5D8A-CF8D-6458-BCBB-A952DE60087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76997" y="2134011"/>
            <a:ext cx="1102915" cy="513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1CA50006-00F2-B1A4-013F-884CF1544F38}"/>
              </a:ext>
            </a:extLst>
          </p:cNvPr>
          <p:cNvSpPr/>
          <p:nvPr/>
        </p:nvSpPr>
        <p:spPr>
          <a:xfrm>
            <a:off x="5023427" y="1488666"/>
            <a:ext cx="2550114" cy="56604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21FB342-2EE6-B46E-5E67-D22D47051661}"/>
              </a:ext>
            </a:extLst>
          </p:cNvPr>
          <p:cNvSpPr txBox="1"/>
          <p:nvPr/>
        </p:nvSpPr>
        <p:spPr>
          <a:xfrm>
            <a:off x="5023427" y="153149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Wybierz wszystkie kolumny z tabeli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_cache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6CD42C1-B08E-5EF8-B086-9C98C30837F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227111" y="2054713"/>
            <a:ext cx="1071373" cy="22215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810C624-1052-5D0C-7997-2E802576E98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76887" y="2433656"/>
            <a:ext cx="1275167" cy="77503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A3E73B8-0293-122B-FAF8-53269A59C824}"/>
              </a:ext>
            </a:extLst>
          </p:cNvPr>
          <p:cNvSpPr/>
          <p:nvPr/>
        </p:nvSpPr>
        <p:spPr>
          <a:xfrm>
            <a:off x="149678" y="2951574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95BF889-729C-9556-C7E3-AFEA39820C1D}"/>
              </a:ext>
            </a:extLst>
          </p:cNvPr>
          <p:cNvSpPr txBox="1"/>
          <p:nvPr/>
        </p:nvSpPr>
        <p:spPr>
          <a:xfrm>
            <a:off x="126773" y="2947084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ona nową,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wirtualną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kolumnę o nazwie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isFavorite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7A411B15-8210-4B4D-A7B7-D279A0059B5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676887" y="2664505"/>
            <a:ext cx="1103025" cy="13192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CA832F71-7DCB-4DB9-C0BA-158E74841DC7}"/>
              </a:ext>
            </a:extLst>
          </p:cNvPr>
          <p:cNvSpPr/>
          <p:nvPr/>
        </p:nvSpPr>
        <p:spPr>
          <a:xfrm>
            <a:off x="149678" y="3726612"/>
            <a:ext cx="2550114" cy="57383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EFFE20AF-E6DB-E407-EBB4-989EBAC43DE1}"/>
              </a:ext>
            </a:extLst>
          </p:cNvPr>
          <p:cNvSpPr txBox="1"/>
          <p:nvPr/>
        </p:nvSpPr>
        <p:spPr>
          <a:xfrm>
            <a:off x="126773" y="3722122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główna tabela, z której pobieramy dane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5F3A7623-AF27-4B42-7484-53A34D0E4700}"/>
              </a:ext>
            </a:extLst>
          </p:cNvPr>
          <p:cNvCxnSpPr>
            <a:cxnSpLocks/>
          </p:cNvCxnSpPr>
          <p:nvPr/>
        </p:nvCxnSpPr>
        <p:spPr>
          <a:xfrm flipV="1">
            <a:off x="2878343" y="2900033"/>
            <a:ext cx="901569" cy="152371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CFB94B4A-3B56-850C-E35C-E27DF529D531}"/>
              </a:ext>
            </a:extLst>
          </p:cNvPr>
          <p:cNvSpPr/>
          <p:nvPr/>
        </p:nvSpPr>
        <p:spPr>
          <a:xfrm>
            <a:off x="108692" y="4367164"/>
            <a:ext cx="3082234" cy="9184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CA8AD1D-B444-CADF-FFA5-5A805725597F}"/>
              </a:ext>
            </a:extLst>
          </p:cNvPr>
          <p:cNvSpPr txBox="1"/>
          <p:nvPr/>
        </p:nvSpPr>
        <p:spPr>
          <a:xfrm>
            <a:off x="144885" y="4367163"/>
            <a:ext cx="3082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Weź każdy wiersz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lewej tabeli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movies_cache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następnie spróbuj dołączyć do niego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pasujący wiersz z prawej tabeli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favorite_movie_ids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00497307-B768-1C07-1284-100E1C4D4CAD}"/>
              </a:ext>
            </a:extLst>
          </p:cNvPr>
          <p:cNvSpPr/>
          <p:nvPr/>
        </p:nvSpPr>
        <p:spPr>
          <a:xfrm>
            <a:off x="108139" y="5387991"/>
            <a:ext cx="3118979" cy="146343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390B407-7B56-C07B-F7B6-C9FD33A8D6CE}"/>
              </a:ext>
            </a:extLst>
          </p:cNvPr>
          <p:cNvSpPr txBox="1"/>
          <p:nvPr/>
        </p:nvSpPr>
        <p:spPr>
          <a:xfrm>
            <a:off x="73502" y="5369384"/>
            <a:ext cx="3082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Jeśli dla jakiegoś filmu 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movies_cache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ma pasującego wpisu 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favorite_movie_ids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wiersz ten wciąż zostanie zwrócony, a kolumny 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favorite_movie_ids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będą miały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NULL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3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655E4-3699-0678-1F0A-7CE762B53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B42BE9-C35F-64BD-A8E9-B471E818F05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Mutex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B417CE-A444-BAE1-422B-E2349688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678" y="1893951"/>
            <a:ext cx="6391322" cy="497208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78991BC-10CA-A3BA-FB47-FAE0D123EE10}"/>
              </a:ext>
            </a:extLst>
          </p:cNvPr>
          <p:cNvSpPr txBox="1"/>
          <p:nvPr/>
        </p:nvSpPr>
        <p:spPr>
          <a:xfrm>
            <a:off x="1028699" y="836712"/>
            <a:ext cx="8100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Użycie </a:t>
            </a:r>
            <a:r>
              <a:rPr lang="pl-PL" sz="1400" dirty="0" err="1">
                <a:latin typeface="Verbatim"/>
              </a:rPr>
              <a:t>Mutex</a:t>
            </a:r>
            <a:r>
              <a:rPr lang="pl-PL" sz="1400" dirty="0"/>
              <a:t> w </a:t>
            </a:r>
            <a:r>
              <a:rPr lang="pl-PL" sz="1400" dirty="0" err="1">
                <a:latin typeface="Verbatim"/>
              </a:rPr>
              <a:t>Repository</a:t>
            </a:r>
            <a:r>
              <a:rPr lang="pl-PL" sz="1400" dirty="0"/>
              <a:t> zapobiega konfliktom (race </a:t>
            </a:r>
            <a:r>
              <a:rPr lang="pl-PL" sz="1400" dirty="0" err="1"/>
              <a:t>conditions</a:t>
            </a:r>
            <a:r>
              <a:rPr lang="pl-PL" sz="1400" dirty="0"/>
              <a:t>) podczas </a:t>
            </a:r>
            <a:r>
              <a:rPr lang="pl-PL" sz="1400" b="1" dirty="0"/>
              <a:t>jednoczesnych prób </a:t>
            </a:r>
            <a:r>
              <a:rPr lang="pl-PL" sz="1400" dirty="0"/>
              <a:t>zapisu do bazy danych (np. odświeżanie i dodawanie do ulubionych w tym samym czasie).</a:t>
            </a:r>
            <a:endParaRPr lang="pl-PL" sz="1400" b="1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4B8C773-0898-A2A3-D5E3-45B57A517EB6}"/>
              </a:ext>
            </a:extLst>
          </p:cNvPr>
          <p:cNvCxnSpPr>
            <a:cxnSpLocks/>
          </p:cNvCxnSpPr>
          <p:nvPr/>
        </p:nvCxnSpPr>
        <p:spPr>
          <a:xfrm>
            <a:off x="2775583" y="5229200"/>
            <a:ext cx="572281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34013F4B-EDD3-1961-100C-B5DD70BFC59D}"/>
              </a:ext>
            </a:extLst>
          </p:cNvPr>
          <p:cNvSpPr/>
          <p:nvPr/>
        </p:nvSpPr>
        <p:spPr>
          <a:xfrm>
            <a:off x="35496" y="4005076"/>
            <a:ext cx="2740087" cy="136814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6CBD10F-4EAB-E74D-AFB6-546021D9E7B8}"/>
              </a:ext>
            </a:extLst>
          </p:cNvPr>
          <p:cNvSpPr txBox="1"/>
          <p:nvPr/>
        </p:nvSpPr>
        <p:spPr>
          <a:xfrm>
            <a:off x="119030" y="4077072"/>
            <a:ext cx="2550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mutex.withLock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mechanizm, który pozwala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jednemu wątkowi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lub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raz wykonać określony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 kodu.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7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BEF43-FD75-C62A-6EE4-40F4951B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19F35-7679-94B1-39C0-36E4DE5E4D0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592BB63-CAD6-3EF8-23CF-9A6FD5B729F9}"/>
              </a:ext>
            </a:extLst>
          </p:cNvPr>
          <p:cNvSpPr txBox="1"/>
          <p:nvPr/>
        </p:nvSpPr>
        <p:spPr>
          <a:xfrm>
            <a:off x="1028699" y="836712"/>
            <a:ext cx="8100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Architektura ze wzorcem </a:t>
            </a:r>
            <a:r>
              <a:rPr lang="pl-PL" sz="1400" i="1" dirty="0"/>
              <a:t>Aktor</a:t>
            </a:r>
            <a:r>
              <a:rPr lang="pl-PL" sz="1400" dirty="0"/>
              <a:t> rozwiązuje problemy współbieżności, tworząc </a:t>
            </a:r>
            <a:r>
              <a:rPr lang="pl-PL" sz="1400" i="1" dirty="0"/>
              <a:t>kolejkę</a:t>
            </a:r>
            <a:r>
              <a:rPr lang="pl-PL" sz="1400" dirty="0"/>
              <a:t> dla operacji zapisu i </a:t>
            </a:r>
            <a:r>
              <a:rPr lang="pl-PL" sz="1400" b="1" dirty="0"/>
              <a:t>gwarantując</a:t>
            </a:r>
            <a:r>
              <a:rPr lang="pl-PL" sz="1400" dirty="0"/>
              <a:t>, że </a:t>
            </a:r>
            <a:r>
              <a:rPr lang="pl-PL" sz="1400" b="1" dirty="0"/>
              <a:t>intencje użytkownika nigdy nie zostaną utracone</a:t>
            </a:r>
            <a:r>
              <a:rPr lang="pl-PL" sz="1400" dirty="0"/>
              <a:t>.</a:t>
            </a:r>
            <a:endParaRPr lang="pl-PL" sz="14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C26005-E3D6-D0E0-AFB0-DA2FD57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888" y="1736655"/>
            <a:ext cx="5057812" cy="1314460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7CD13C0-737A-77A4-F7F3-29815DABF73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68113" y="1916832"/>
            <a:ext cx="537775" cy="44105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AB1A4D1-14A3-3C65-1E7D-ACFEC968E4BB}"/>
              </a:ext>
            </a:extLst>
          </p:cNvPr>
          <p:cNvSpPr/>
          <p:nvPr/>
        </p:nvSpPr>
        <p:spPr>
          <a:xfrm>
            <a:off x="528026" y="1844836"/>
            <a:ext cx="2740087" cy="10261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4C984B3-86CE-E1C8-8D1C-A2A7CB3FA435}"/>
              </a:ext>
            </a:extLst>
          </p:cNvPr>
          <p:cNvSpPr txBox="1"/>
          <p:nvPr/>
        </p:nvSpPr>
        <p:spPr>
          <a:xfrm>
            <a:off x="611560" y="1916832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sealed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 definiuje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wszystkie możliwe operacje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zapisu (Odśwież, Zmień Status Ulubionego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).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3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7B6E7-D3A0-C165-559F-71FEB7AE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CF44E-BB52-EAB6-45D5-A7B8CF5905F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FE1B5D3-AC9B-9CBC-EADF-9550E218FC4D}"/>
              </a:ext>
            </a:extLst>
          </p:cNvPr>
          <p:cNvSpPr/>
          <p:nvPr/>
        </p:nvSpPr>
        <p:spPr>
          <a:xfrm>
            <a:off x="-68793" y="890730"/>
            <a:ext cx="2740087" cy="10261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78A8E63-7491-6EB8-A539-9CD4245CD479}"/>
              </a:ext>
            </a:extLst>
          </p:cNvPr>
          <p:cNvSpPr txBox="1"/>
          <p:nvPr/>
        </p:nvSpPr>
        <p:spPr>
          <a:xfrm>
            <a:off x="-11084" y="926727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 musi być singletonem, aby jeden aktor działał przez cały cykl życia aplikacji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1552AF-3A40-C6E0-742D-7F5C53C24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0" y="836711"/>
            <a:ext cx="6336916" cy="6007621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8D41E5F-25DA-F1CB-96B4-0D9559C10461}"/>
              </a:ext>
            </a:extLst>
          </p:cNvPr>
          <p:cNvCxnSpPr>
            <a:cxnSpLocks/>
          </p:cNvCxnSpPr>
          <p:nvPr/>
        </p:nvCxnSpPr>
        <p:spPr>
          <a:xfrm>
            <a:off x="2671294" y="962726"/>
            <a:ext cx="24452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9D060-380D-B0E4-C9FD-9A31923FD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B35334-D018-084D-E5D3-7A159FB8823D}"/>
              </a:ext>
            </a:extLst>
          </p:cNvPr>
          <p:cNvSpPr/>
          <p:nvPr/>
        </p:nvSpPr>
        <p:spPr>
          <a:xfrm>
            <a:off x="1979712" y="188640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Single Source of Truth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B7B78F-7F72-16C3-6E07-EDE7F2A70D70}"/>
              </a:ext>
            </a:extLst>
          </p:cNvPr>
          <p:cNvSpPr txBox="1"/>
          <p:nvPr/>
        </p:nvSpPr>
        <p:spPr>
          <a:xfrm>
            <a:off x="1028699" y="836712"/>
            <a:ext cx="8100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Możemy pobierać dane z sieci za pomocą </a:t>
            </a:r>
            <a:r>
              <a:rPr lang="pl-PL" sz="1400" dirty="0" err="1">
                <a:latin typeface="Verbatim"/>
              </a:rPr>
              <a:t>Retrofit</a:t>
            </a:r>
            <a:r>
              <a:rPr lang="pl-PL" sz="1400" dirty="0"/>
              <a:t> i jak zapisywać je lokalnie w bazie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. Jedną ze strategii jest wykorzystanie obu tych elementów aby zbudować aplikację, która działa nawet </a:t>
            </a:r>
            <a:r>
              <a:rPr lang="pl-PL" sz="1400" b="1" dirty="0"/>
              <a:t>bez dostępu do </a:t>
            </a:r>
            <a:r>
              <a:rPr lang="pl-PL" sz="1400" b="1" dirty="0" err="1"/>
              <a:t>internetu</a:t>
            </a:r>
            <a:r>
              <a:rPr lang="pl-PL" sz="1400" dirty="0"/>
              <a:t>, implementując wzorzec </a:t>
            </a:r>
            <a:r>
              <a:rPr lang="pl-PL" sz="1400" b="1" dirty="0"/>
              <a:t>Single Source of </a:t>
            </a:r>
            <a:r>
              <a:rPr lang="pl-PL" sz="1400" b="1" dirty="0" err="1"/>
              <a:t>Truth</a:t>
            </a:r>
            <a:r>
              <a:rPr lang="pl-PL" sz="1400" b="1" dirty="0"/>
              <a:t> (</a:t>
            </a:r>
            <a:r>
              <a:rPr lang="pl-PL" sz="1400" b="1" dirty="0" err="1"/>
              <a:t>SSoT</a:t>
            </a:r>
            <a:r>
              <a:rPr lang="pl-PL" sz="1400" b="1" dirty="0"/>
              <a:t>) ze strategią Offline </a:t>
            </a:r>
            <a:r>
              <a:rPr lang="pl-PL" sz="1400" b="1" dirty="0" err="1"/>
              <a:t>Caching</a:t>
            </a:r>
            <a:r>
              <a:rPr lang="pl-PL" sz="1400" b="1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0E26AD-8037-933B-D849-13A723D4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2" y="1658304"/>
            <a:ext cx="558242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1117F-D064-F33B-FBA6-160D765D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B2FD2-F9E7-7179-2F17-D30E8A2F4B0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699A5833-DF5B-167B-21DA-3ED9C099FD49}"/>
              </a:ext>
            </a:extLst>
          </p:cNvPr>
          <p:cNvSpPr/>
          <p:nvPr/>
        </p:nvSpPr>
        <p:spPr>
          <a:xfrm>
            <a:off x="-68793" y="890730"/>
            <a:ext cx="2740087" cy="10261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E731407-1E26-F0E0-DC92-394DD9FC4642}"/>
              </a:ext>
            </a:extLst>
          </p:cNvPr>
          <p:cNvSpPr txBox="1"/>
          <p:nvPr/>
        </p:nvSpPr>
        <p:spPr>
          <a:xfrm>
            <a:off x="-11084" y="926727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 musi być singletonem, aby jeden aktor działał przez cały cykl życia aplikacji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2DD81A-56B2-B4E6-562C-AD279DC1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0" y="836711"/>
            <a:ext cx="6336916" cy="6007621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BC740BB-22ED-08FF-96D1-40A6CA1E08C3}"/>
              </a:ext>
            </a:extLst>
          </p:cNvPr>
          <p:cNvCxnSpPr>
            <a:cxnSpLocks/>
          </p:cNvCxnSpPr>
          <p:nvPr/>
        </p:nvCxnSpPr>
        <p:spPr>
          <a:xfrm>
            <a:off x="2671294" y="962726"/>
            <a:ext cx="24452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88E7AC1B-4333-B5AA-78BB-C23EB7AD015A}"/>
              </a:ext>
            </a:extLst>
          </p:cNvPr>
          <p:cNvSpPr/>
          <p:nvPr/>
        </p:nvSpPr>
        <p:spPr>
          <a:xfrm>
            <a:off x="-44317" y="2020669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E98E070-7514-41A6-BAE2-55A6566D5082}"/>
              </a:ext>
            </a:extLst>
          </p:cNvPr>
          <p:cNvSpPr txBox="1"/>
          <p:nvPr/>
        </p:nvSpPr>
        <p:spPr>
          <a:xfrm>
            <a:off x="13392" y="2056666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Prywatny kanał działający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 kolejka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DataAction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6F23D30-B842-5EBD-9F2A-94D7B3EB4D24}"/>
              </a:ext>
            </a:extLst>
          </p:cNvPr>
          <p:cNvCxnSpPr>
            <a:cxnSpLocks/>
          </p:cNvCxnSpPr>
          <p:nvPr/>
        </p:nvCxnSpPr>
        <p:spPr>
          <a:xfrm>
            <a:off x="2746213" y="2420888"/>
            <a:ext cx="38562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5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BEDF6-A455-D6D2-612A-771EA85ED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7492A-7A08-5050-1BC5-864A1FA7F08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D753316-8DD2-BC8D-ACCA-E8AF9032AF05}"/>
              </a:ext>
            </a:extLst>
          </p:cNvPr>
          <p:cNvSpPr/>
          <p:nvPr/>
        </p:nvSpPr>
        <p:spPr>
          <a:xfrm>
            <a:off x="-68793" y="890730"/>
            <a:ext cx="2740087" cy="10261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E99E3AE-D27D-5192-5B33-6423557C1B24}"/>
              </a:ext>
            </a:extLst>
          </p:cNvPr>
          <p:cNvSpPr txBox="1"/>
          <p:nvPr/>
        </p:nvSpPr>
        <p:spPr>
          <a:xfrm>
            <a:off x="-11084" y="926727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 musi być singletonem, aby jeden aktor działał przez cały cykl życia aplikacji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1C65984-A03D-D9B2-F284-FAB16BB2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0" y="836711"/>
            <a:ext cx="6336916" cy="6007621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686F9EB8-6B0D-F2A3-5BDC-9A5466B3CB92}"/>
              </a:ext>
            </a:extLst>
          </p:cNvPr>
          <p:cNvCxnSpPr>
            <a:cxnSpLocks/>
          </p:cNvCxnSpPr>
          <p:nvPr/>
        </p:nvCxnSpPr>
        <p:spPr>
          <a:xfrm>
            <a:off x="2671294" y="962726"/>
            <a:ext cx="24452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FA43A11-63EB-AA42-C417-9039D5B9FB69}"/>
              </a:ext>
            </a:extLst>
          </p:cNvPr>
          <p:cNvSpPr/>
          <p:nvPr/>
        </p:nvSpPr>
        <p:spPr>
          <a:xfrm>
            <a:off x="-44317" y="2020669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0888311-4E1F-BAD4-8CA9-F12C99FEBFAC}"/>
              </a:ext>
            </a:extLst>
          </p:cNvPr>
          <p:cNvSpPr txBox="1"/>
          <p:nvPr/>
        </p:nvSpPr>
        <p:spPr>
          <a:xfrm>
            <a:off x="13392" y="2056666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Prywatny kanał działający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 kolejka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DataAction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C39E2E13-230C-0BB0-68A2-DAB9A4F1693F}"/>
              </a:ext>
            </a:extLst>
          </p:cNvPr>
          <p:cNvCxnSpPr>
            <a:cxnSpLocks/>
          </p:cNvCxnSpPr>
          <p:nvPr/>
        </p:nvCxnSpPr>
        <p:spPr>
          <a:xfrm>
            <a:off x="2746213" y="2420888"/>
            <a:ext cx="38562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6CE2554-4047-B057-C5FF-914F3A8443F0}"/>
              </a:ext>
            </a:extLst>
          </p:cNvPr>
          <p:cNvSpPr/>
          <p:nvPr/>
        </p:nvSpPr>
        <p:spPr>
          <a:xfrm>
            <a:off x="8714" y="3022542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FA7CAE6-97FB-0167-F88D-E4C768AECFD4}"/>
              </a:ext>
            </a:extLst>
          </p:cNvPr>
          <p:cNvSpPr txBox="1"/>
          <p:nvPr/>
        </p:nvSpPr>
        <p:spPr>
          <a:xfrm>
            <a:off x="66423" y="3058539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pętla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nasłuchuje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nowe zadania w kanale.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8E26CE7-0C83-D462-3BB5-512287D447AB}"/>
              </a:ext>
            </a:extLst>
          </p:cNvPr>
          <p:cNvCxnSpPr>
            <a:cxnSpLocks/>
          </p:cNvCxnSpPr>
          <p:nvPr/>
        </p:nvCxnSpPr>
        <p:spPr>
          <a:xfrm>
            <a:off x="2799244" y="3422761"/>
            <a:ext cx="90866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9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79BFD-C712-1C97-88A2-BBF195F2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88321-8019-D518-BD9C-2BF38B51E1F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77482A49-4EAD-6739-6CB8-A5C9BDE0BA56}"/>
              </a:ext>
            </a:extLst>
          </p:cNvPr>
          <p:cNvSpPr/>
          <p:nvPr/>
        </p:nvSpPr>
        <p:spPr>
          <a:xfrm>
            <a:off x="-68793" y="890730"/>
            <a:ext cx="2740087" cy="10261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D4F1988-11EB-AF7B-F769-1B3E0DD7FC6B}"/>
              </a:ext>
            </a:extLst>
          </p:cNvPr>
          <p:cNvSpPr txBox="1"/>
          <p:nvPr/>
        </p:nvSpPr>
        <p:spPr>
          <a:xfrm>
            <a:off x="-11084" y="926727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 musi być singletonem, aby jeden aktor działał przez cały cykl życia aplikacji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BF535B0-8F92-1CD8-273D-FDEC9A95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0" y="836711"/>
            <a:ext cx="6336916" cy="6007621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A8B43D37-7B17-43B1-8C88-B0B067FA260B}"/>
              </a:ext>
            </a:extLst>
          </p:cNvPr>
          <p:cNvCxnSpPr>
            <a:cxnSpLocks/>
          </p:cNvCxnSpPr>
          <p:nvPr/>
        </p:nvCxnSpPr>
        <p:spPr>
          <a:xfrm>
            <a:off x="2671294" y="962726"/>
            <a:ext cx="24452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53F72D9B-5623-0523-B362-BA19F6A8CFBA}"/>
              </a:ext>
            </a:extLst>
          </p:cNvPr>
          <p:cNvSpPr/>
          <p:nvPr/>
        </p:nvSpPr>
        <p:spPr>
          <a:xfrm>
            <a:off x="-44317" y="2020669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9799521-7297-82F3-A936-95978FB674B4}"/>
              </a:ext>
            </a:extLst>
          </p:cNvPr>
          <p:cNvSpPr txBox="1"/>
          <p:nvPr/>
        </p:nvSpPr>
        <p:spPr>
          <a:xfrm>
            <a:off x="13392" y="2056666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Prywatny kanał działający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 kolejka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DataAction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4BDEE51D-C1F2-68E3-B0DC-EA7423EF6250}"/>
              </a:ext>
            </a:extLst>
          </p:cNvPr>
          <p:cNvCxnSpPr>
            <a:cxnSpLocks/>
          </p:cNvCxnSpPr>
          <p:nvPr/>
        </p:nvCxnSpPr>
        <p:spPr>
          <a:xfrm>
            <a:off x="2746213" y="2420888"/>
            <a:ext cx="38562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6423001D-3D1E-D25A-6679-E3CB9B40B27E}"/>
              </a:ext>
            </a:extLst>
          </p:cNvPr>
          <p:cNvSpPr/>
          <p:nvPr/>
        </p:nvSpPr>
        <p:spPr>
          <a:xfrm>
            <a:off x="8714" y="3022542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2208628-28A2-8CE7-DA63-64C49539A083}"/>
              </a:ext>
            </a:extLst>
          </p:cNvPr>
          <p:cNvSpPr txBox="1"/>
          <p:nvPr/>
        </p:nvSpPr>
        <p:spPr>
          <a:xfrm>
            <a:off x="66423" y="3058539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pętla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nasłuchuje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nowe zadania w kanale.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066930EA-A283-7105-7D09-86BAF70A44F6}"/>
              </a:ext>
            </a:extLst>
          </p:cNvPr>
          <p:cNvCxnSpPr>
            <a:cxnSpLocks/>
          </p:cNvCxnSpPr>
          <p:nvPr/>
        </p:nvCxnSpPr>
        <p:spPr>
          <a:xfrm>
            <a:off x="2799244" y="3422761"/>
            <a:ext cx="90866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829043B3-7843-1635-8B57-A10644A6BB56}"/>
              </a:ext>
            </a:extLst>
          </p:cNvPr>
          <p:cNvSpPr/>
          <p:nvPr/>
        </p:nvSpPr>
        <p:spPr>
          <a:xfrm>
            <a:off x="-27886" y="3886965"/>
            <a:ext cx="2827130" cy="102069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E273D5D-85D1-4C1D-207F-5101003D7EA4}"/>
              </a:ext>
            </a:extLst>
          </p:cNvPr>
          <p:cNvSpPr txBox="1"/>
          <p:nvPr/>
        </p:nvSpPr>
        <p:spPr>
          <a:xfrm>
            <a:off x="29823" y="3922962"/>
            <a:ext cx="27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Aktor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odbiera zadanie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decyduje, którą z funkcji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performRefresh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czy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performToggleFavorite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wykonać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B6240EF-6605-0D50-D576-8622EE2271B8}"/>
              </a:ext>
            </a:extLst>
          </p:cNvPr>
          <p:cNvCxnSpPr>
            <a:cxnSpLocks/>
          </p:cNvCxnSpPr>
          <p:nvPr/>
        </p:nvCxnSpPr>
        <p:spPr>
          <a:xfrm flipV="1">
            <a:off x="2762644" y="3617756"/>
            <a:ext cx="1065026" cy="669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9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01E53B-3181-49F3-77C6-DCE83D31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893AE7-65BB-637B-CC83-434D7499C5E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A89EBE42-1BA2-D92B-85F4-D0C923FD4471}"/>
              </a:ext>
            </a:extLst>
          </p:cNvPr>
          <p:cNvSpPr/>
          <p:nvPr/>
        </p:nvSpPr>
        <p:spPr>
          <a:xfrm>
            <a:off x="-68793" y="890730"/>
            <a:ext cx="2740087" cy="10261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2DA55D4-CC6C-A364-1138-C3C098B89268}"/>
              </a:ext>
            </a:extLst>
          </p:cNvPr>
          <p:cNvSpPr txBox="1"/>
          <p:nvPr/>
        </p:nvSpPr>
        <p:spPr>
          <a:xfrm>
            <a:off x="-11084" y="926727"/>
            <a:ext cx="255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 musi być singletonem, aby jeden aktor działał przez cały cykl życia aplikacji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723777-3A7E-0E83-3084-82BEE1E70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0" y="836711"/>
            <a:ext cx="6336916" cy="6007621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083CB1D-D111-8EE1-9F75-F95603FC19A8}"/>
              </a:ext>
            </a:extLst>
          </p:cNvPr>
          <p:cNvCxnSpPr>
            <a:cxnSpLocks/>
          </p:cNvCxnSpPr>
          <p:nvPr/>
        </p:nvCxnSpPr>
        <p:spPr>
          <a:xfrm>
            <a:off x="2671294" y="962726"/>
            <a:ext cx="24452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216F24F2-53FE-C597-962F-9662947D4371}"/>
              </a:ext>
            </a:extLst>
          </p:cNvPr>
          <p:cNvSpPr/>
          <p:nvPr/>
        </p:nvSpPr>
        <p:spPr>
          <a:xfrm>
            <a:off x="-44317" y="2020669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4266DD2-8706-12FC-04DD-1A2052337098}"/>
              </a:ext>
            </a:extLst>
          </p:cNvPr>
          <p:cNvSpPr txBox="1"/>
          <p:nvPr/>
        </p:nvSpPr>
        <p:spPr>
          <a:xfrm>
            <a:off x="13392" y="2056666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Prywatny kanał działający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 kolejka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DataAction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C206718-378E-AED5-DA39-9AAFCB36FCC7}"/>
              </a:ext>
            </a:extLst>
          </p:cNvPr>
          <p:cNvCxnSpPr>
            <a:cxnSpLocks/>
          </p:cNvCxnSpPr>
          <p:nvPr/>
        </p:nvCxnSpPr>
        <p:spPr>
          <a:xfrm>
            <a:off x="2746213" y="2420888"/>
            <a:ext cx="38562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E09B2E6C-CF12-53BA-0D7C-C91B17AE2BBD}"/>
              </a:ext>
            </a:extLst>
          </p:cNvPr>
          <p:cNvSpPr/>
          <p:nvPr/>
        </p:nvSpPr>
        <p:spPr>
          <a:xfrm>
            <a:off x="8714" y="3022542"/>
            <a:ext cx="2740087" cy="6882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A7D01A1-CC34-2319-7677-564788B6119A}"/>
              </a:ext>
            </a:extLst>
          </p:cNvPr>
          <p:cNvSpPr txBox="1"/>
          <p:nvPr/>
        </p:nvSpPr>
        <p:spPr>
          <a:xfrm>
            <a:off x="66423" y="3058539"/>
            <a:ext cx="255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pętla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nasłuchuje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nowe zadania w kanale.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C5A6BE4A-B5F0-4329-7F35-0EE0A08C5839}"/>
              </a:ext>
            </a:extLst>
          </p:cNvPr>
          <p:cNvCxnSpPr>
            <a:cxnSpLocks/>
          </p:cNvCxnSpPr>
          <p:nvPr/>
        </p:nvCxnSpPr>
        <p:spPr>
          <a:xfrm>
            <a:off x="2799244" y="3422761"/>
            <a:ext cx="90866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928CB98-AC23-96EC-17D6-E86719A1FCA6}"/>
              </a:ext>
            </a:extLst>
          </p:cNvPr>
          <p:cNvSpPr/>
          <p:nvPr/>
        </p:nvSpPr>
        <p:spPr>
          <a:xfrm>
            <a:off x="-27886" y="3886965"/>
            <a:ext cx="2827130" cy="102069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C66F7E4-152D-BE8C-5C18-8848AF4800B9}"/>
              </a:ext>
            </a:extLst>
          </p:cNvPr>
          <p:cNvSpPr txBox="1"/>
          <p:nvPr/>
        </p:nvSpPr>
        <p:spPr>
          <a:xfrm>
            <a:off x="29823" y="3922962"/>
            <a:ext cx="27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Aktor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odbiera zadanie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decyduje, którą z funkcji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performRefresh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czy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performToggleFavorite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wykonać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C8F88F6A-E4A2-C55B-E48C-E9DE564947FB}"/>
              </a:ext>
            </a:extLst>
          </p:cNvPr>
          <p:cNvCxnSpPr>
            <a:cxnSpLocks/>
          </p:cNvCxnSpPr>
          <p:nvPr/>
        </p:nvCxnSpPr>
        <p:spPr>
          <a:xfrm flipV="1">
            <a:off x="2762644" y="3617756"/>
            <a:ext cx="1065026" cy="6694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0B9A7D53-20D1-7221-F506-937E136F6F34}"/>
              </a:ext>
            </a:extLst>
          </p:cNvPr>
          <p:cNvSpPr/>
          <p:nvPr/>
        </p:nvSpPr>
        <p:spPr>
          <a:xfrm>
            <a:off x="1428" y="5125810"/>
            <a:ext cx="2790147" cy="148333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65FF4F75-8A9E-F287-B31B-AFC3225AB5C2}"/>
              </a:ext>
            </a:extLst>
          </p:cNvPr>
          <p:cNvSpPr txBox="1"/>
          <p:nvPr/>
        </p:nvSpPr>
        <p:spPr>
          <a:xfrm>
            <a:off x="1407" y="5208011"/>
            <a:ext cx="2761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jedyna publiczna metoda do inicjowania zmian.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używa jej, aby dodać nowe zadanie do kolejki.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trySend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używane, aby operacja była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szybka i nieblokująca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C9D26A51-12C0-6ABF-EB98-0DE6FD8D5B2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791575" y="5083831"/>
            <a:ext cx="340265" cy="7836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8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18DC5-C11D-CDB3-B037-9F9B513A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A615E6-3BDB-5696-916B-253BCF6D8A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Aktor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EB976AD-D1F4-468E-3D32-34AC5203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772816"/>
            <a:ext cx="5810292" cy="448630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656CA85-F9EC-C271-A997-D12CEFE6797B}"/>
              </a:ext>
            </a:extLst>
          </p:cNvPr>
          <p:cNvSpPr/>
          <p:nvPr/>
        </p:nvSpPr>
        <p:spPr>
          <a:xfrm>
            <a:off x="-23185" y="4426919"/>
            <a:ext cx="2790147" cy="73027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9508723-BEB1-F157-C537-4B115076ADC6}"/>
              </a:ext>
            </a:extLst>
          </p:cNvPr>
          <p:cNvSpPr txBox="1"/>
          <p:nvPr/>
        </p:nvSpPr>
        <p:spPr>
          <a:xfrm>
            <a:off x="-23206" y="4509120"/>
            <a:ext cx="276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wywołuje tylko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submitAction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Repository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1BA68E9-ADBC-BCDD-309D-F442047A045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66962" y="4792056"/>
            <a:ext cx="796926" cy="5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9322207-EDD4-48A3-5FB8-5F974148DC6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66962" y="4792056"/>
            <a:ext cx="940942" cy="86919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3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88484-762D-EC44-63DC-35CF99B6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143FD0-3C95-F183-6510-72F56373015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Podsumowanie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C97D03E-C19D-07AA-D6C1-6C1509695090}"/>
              </a:ext>
            </a:extLst>
          </p:cNvPr>
          <p:cNvSpPr txBox="1"/>
          <p:nvPr/>
        </p:nvSpPr>
        <p:spPr>
          <a:xfrm>
            <a:off x="1115616" y="1484784"/>
            <a:ext cx="80283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Problem do Rozwiązania</a:t>
            </a:r>
            <a:r>
              <a:rPr lang="pl-PL" sz="1400" dirty="0"/>
              <a:t>: Aplikacje zależne wyłącznie od połączenia z siecią (</a:t>
            </a:r>
            <a:r>
              <a:rPr lang="pl-PL" sz="1400" dirty="0" err="1">
                <a:latin typeface="Verbatim"/>
              </a:rPr>
              <a:t>Retrofit</a:t>
            </a:r>
            <a:r>
              <a:rPr lang="pl-PL" sz="1400" dirty="0"/>
              <a:t>) przestają działać w </a:t>
            </a:r>
            <a:r>
              <a:rPr lang="pl-PL" sz="1400" b="1" dirty="0"/>
              <a:t>trybie offline</a:t>
            </a:r>
            <a:r>
              <a:rPr lang="pl-PL" sz="1400" dirty="0"/>
              <a:t>, co prowadzi do występowania błędów (pusty ekran, błąd).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Wzorzec "Single Source of </a:t>
            </a:r>
            <a:r>
              <a:rPr lang="pl-PL" sz="1400" b="1" dirty="0" err="1"/>
              <a:t>Truth</a:t>
            </a:r>
            <a:r>
              <a:rPr lang="pl-PL" sz="1400" b="1" dirty="0"/>
              <a:t>" (</a:t>
            </a:r>
            <a:r>
              <a:rPr lang="pl-PL" sz="1400" b="1" dirty="0" err="1"/>
              <a:t>SSoT</a:t>
            </a:r>
            <a:r>
              <a:rPr lang="pl-PL" sz="1400" b="1" dirty="0"/>
              <a:t>)</a:t>
            </a:r>
            <a:r>
              <a:rPr lang="pl-PL" sz="1400" dirty="0"/>
              <a:t>: To kluczowa zasada, która mówi, że interfejs użytkownika (UI) powinien czerpać dane wyłącznie z </a:t>
            </a:r>
            <a:r>
              <a:rPr lang="pl-PL" sz="1400" b="1" dirty="0"/>
              <a:t>jednego, lokalnego źródła prawdy </a:t>
            </a:r>
            <a:r>
              <a:rPr lang="pl-PL" sz="1400" dirty="0"/>
              <a:t>– w naszym przypadku z bazy danych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Dwa Główne Przepływy Danych:</a:t>
            </a:r>
          </a:p>
          <a:p>
            <a:pPr marL="62865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Ścieżka Odczytu:</a:t>
            </a:r>
            <a:r>
              <a:rPr lang="pl-PL" sz="1400" dirty="0"/>
              <a:t> UI reaktywnie obserwuje </a:t>
            </a:r>
            <a:r>
              <a:rPr lang="pl-PL" sz="1400" dirty="0" err="1">
                <a:latin typeface="Verbatim"/>
              </a:rPr>
              <a:t>Flow</a:t>
            </a:r>
            <a:r>
              <a:rPr lang="pl-PL" sz="1400" dirty="0"/>
              <a:t> wystawiony przez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. Zapewnia to </a:t>
            </a:r>
            <a:r>
              <a:rPr lang="pl-PL" sz="1400" b="1" dirty="0"/>
              <a:t>natychmiastowe wyświetlanie danych </a:t>
            </a:r>
            <a:r>
              <a:rPr lang="pl-PL" sz="1400" dirty="0"/>
              <a:t>(nawet starych) i </a:t>
            </a:r>
            <a:r>
              <a:rPr lang="pl-PL" sz="1400" b="1" dirty="0"/>
              <a:t>automatyczne odświeżanie </a:t>
            </a:r>
            <a:r>
              <a:rPr lang="pl-PL" sz="1400" dirty="0"/>
              <a:t>po zmianie w bazie.</a:t>
            </a:r>
          </a:p>
          <a:p>
            <a:pPr marL="62865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Ścieżka Zapisu: </a:t>
            </a:r>
            <a:r>
              <a:rPr lang="pl-PL" sz="1400" dirty="0" err="1">
                <a:latin typeface="Verbatim"/>
              </a:rPr>
              <a:t>Repository</a:t>
            </a:r>
            <a:r>
              <a:rPr lang="pl-PL" sz="1400" dirty="0"/>
              <a:t> w tle pobiera aktualne dane z sieci (</a:t>
            </a:r>
            <a:r>
              <a:rPr lang="pl-PL" sz="1400" dirty="0" err="1">
                <a:latin typeface="Verbatim"/>
              </a:rPr>
              <a:t>Retrofit</a:t>
            </a:r>
            <a:r>
              <a:rPr lang="pl-PL" sz="1400" dirty="0"/>
              <a:t>), a następnie </a:t>
            </a:r>
            <a:r>
              <a:rPr lang="pl-PL" sz="1400" b="1" dirty="0"/>
              <a:t>aktualizuje</a:t>
            </a:r>
            <a:r>
              <a:rPr lang="pl-PL" sz="1400" dirty="0"/>
              <a:t> nimi źródło prawdy (zapisuje je do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), co pośrednio powoduje odświeżenie UI.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Zachowanie Stanu Użytkownika: </a:t>
            </a:r>
            <a:r>
              <a:rPr lang="pl-PL" sz="1400" dirty="0"/>
              <a:t>Aby zachować </a:t>
            </a:r>
            <a:r>
              <a:rPr lang="pl-PL" sz="1400" b="1" dirty="0"/>
              <a:t>lokalne zmiany </a:t>
            </a:r>
            <a:r>
              <a:rPr lang="pl-PL" sz="1400" dirty="0"/>
              <a:t>(np. status </a:t>
            </a:r>
            <a:r>
              <a:rPr lang="pl-PL" sz="1400" i="1" dirty="0"/>
              <a:t>ulubione</a:t>
            </a:r>
            <a:r>
              <a:rPr lang="pl-PL" sz="1400" dirty="0"/>
              <a:t>) podczas odświeżania z sieci, stosuje się zaawansowane techniki, takie jak </a:t>
            </a:r>
            <a:r>
              <a:rPr lang="pl-PL" sz="1400" b="1" dirty="0"/>
              <a:t>osobna tabela na preferencje użytkownika</a:t>
            </a:r>
            <a:r>
              <a:rPr lang="pl-PL" sz="1400" dirty="0"/>
              <a:t> i łączenie jej z danymi z </a:t>
            </a:r>
            <a:r>
              <a:rPr lang="pl-PL" sz="1400" dirty="0" err="1"/>
              <a:t>cache'u</a:t>
            </a:r>
            <a:r>
              <a:rPr lang="pl-PL" sz="1400" dirty="0"/>
              <a:t> za pomocą zapytania </a:t>
            </a:r>
            <a:r>
              <a:rPr lang="pl-PL" sz="1400" dirty="0">
                <a:latin typeface="Verbatim"/>
              </a:rPr>
              <a:t>JOIN</a:t>
            </a:r>
            <a:r>
              <a:rPr lang="pl-PL" sz="1400" dirty="0"/>
              <a:t> w </a:t>
            </a:r>
            <a:r>
              <a:rPr lang="pl-PL" sz="1400" dirty="0">
                <a:latin typeface="Verbatim"/>
              </a:rPr>
              <a:t>DAO</a:t>
            </a:r>
            <a:r>
              <a:rPr lang="pl-PL" sz="1400" dirty="0"/>
              <a:t>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Obsługa Współbieżności: </a:t>
            </a:r>
            <a:r>
              <a:rPr lang="pl-PL" sz="1400" dirty="0"/>
              <a:t>Aby </a:t>
            </a:r>
            <a:r>
              <a:rPr lang="pl-PL" sz="1400" b="1" dirty="0"/>
              <a:t>uniknąć konfliktów </a:t>
            </a:r>
            <a:r>
              <a:rPr lang="pl-PL" sz="1400" dirty="0"/>
              <a:t>przy </a:t>
            </a:r>
            <a:r>
              <a:rPr lang="pl-PL" sz="1400" b="1" dirty="0"/>
              <a:t>jednoczesnym zapisie do bazy </a:t>
            </a:r>
            <a:r>
              <a:rPr lang="pl-PL" sz="1400" dirty="0"/>
              <a:t>(np. odświeżanie i zmiana statusu </a:t>
            </a:r>
            <a:r>
              <a:rPr lang="pl-PL" sz="1400" i="1" dirty="0"/>
              <a:t>ulubione</a:t>
            </a:r>
            <a:r>
              <a:rPr lang="pl-PL" sz="1400" dirty="0"/>
              <a:t>), używa się </a:t>
            </a:r>
            <a:r>
              <a:rPr lang="pl-PL" sz="1400" b="1" dirty="0"/>
              <a:t>mechanizmów synchronizacji</a:t>
            </a:r>
            <a:r>
              <a:rPr lang="pl-PL" sz="1400" dirty="0"/>
              <a:t>, takich jak </a:t>
            </a:r>
            <a:r>
              <a:rPr lang="pl-PL" sz="1400" b="1" dirty="0" err="1">
                <a:latin typeface="Verbatim"/>
              </a:rPr>
              <a:t>Mutex</a:t>
            </a:r>
            <a:r>
              <a:rPr lang="pl-PL" sz="1400" dirty="0"/>
              <a:t> lub </a:t>
            </a:r>
            <a:r>
              <a:rPr lang="pl-PL" sz="1400" b="1" dirty="0"/>
              <a:t>Wzorzec Aktor z </a:t>
            </a:r>
            <a:r>
              <a:rPr lang="pl-PL" sz="1400" b="1" dirty="0">
                <a:latin typeface="Verbatim"/>
              </a:rPr>
              <a:t>Channel</a:t>
            </a:r>
            <a:r>
              <a:rPr lang="pl-PL" sz="1400" dirty="0"/>
              <a:t>, które zapewniają, że </a:t>
            </a:r>
            <a:r>
              <a:rPr lang="pl-PL" sz="1400" b="1" dirty="0"/>
              <a:t>operacje zapisu </a:t>
            </a:r>
            <a:r>
              <a:rPr lang="pl-PL" sz="1400" dirty="0"/>
              <a:t>wykonują się </a:t>
            </a:r>
            <a:r>
              <a:rPr lang="pl-PL" sz="1400" b="1" dirty="0"/>
              <a:t>jedna po drugiej.</a:t>
            </a:r>
          </a:p>
        </p:txBody>
      </p:sp>
    </p:spTree>
    <p:extLst>
      <p:ext uri="{BB962C8B-B14F-4D97-AF65-F5344CB8AC3E}">
        <p14:creationId xmlns:p14="http://schemas.microsoft.com/office/powerpoint/2010/main" val="327661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324AB-AFF4-2B85-0BE2-5C271D6BE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654BD7-3733-AA52-B71D-7F584E6695D1}"/>
              </a:ext>
            </a:extLst>
          </p:cNvPr>
          <p:cNvSpPr/>
          <p:nvPr/>
        </p:nvSpPr>
        <p:spPr>
          <a:xfrm>
            <a:off x="1979712" y="188640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Single Source of Truth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6CF97B8-1D35-025B-F268-1F8121A16DEB}"/>
              </a:ext>
            </a:extLst>
          </p:cNvPr>
          <p:cNvSpPr txBox="1"/>
          <p:nvPr/>
        </p:nvSpPr>
        <p:spPr>
          <a:xfrm>
            <a:off x="1028699" y="836712"/>
            <a:ext cx="810039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Możemy pobierać dane z sieci za pomocą </a:t>
            </a:r>
            <a:r>
              <a:rPr lang="pl-PL" sz="1400" dirty="0" err="1">
                <a:latin typeface="Verbatim"/>
              </a:rPr>
              <a:t>Retrofit</a:t>
            </a:r>
            <a:r>
              <a:rPr lang="pl-PL" sz="1400" dirty="0"/>
              <a:t> i jak zapisywać je lokalnie w bazie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. Jedną ze strategii jest wykorzystanie obu tych elementów aby zbudować aplikację, która działa nawet </a:t>
            </a:r>
            <a:r>
              <a:rPr lang="pl-PL" sz="1400" b="1" dirty="0"/>
              <a:t>bez dostępu do </a:t>
            </a:r>
            <a:r>
              <a:rPr lang="pl-PL" sz="1400" b="1" dirty="0" err="1"/>
              <a:t>internetu</a:t>
            </a:r>
            <a:r>
              <a:rPr lang="pl-PL" sz="1400" dirty="0"/>
              <a:t>, implementując wzorzec </a:t>
            </a:r>
            <a:r>
              <a:rPr lang="pl-PL" sz="1400" b="1" dirty="0"/>
              <a:t>Single Source of </a:t>
            </a:r>
            <a:r>
              <a:rPr lang="pl-PL" sz="1400" b="1" dirty="0" err="1"/>
              <a:t>Truth</a:t>
            </a:r>
            <a:r>
              <a:rPr lang="pl-PL" sz="1400" b="1" dirty="0"/>
              <a:t> (</a:t>
            </a:r>
            <a:r>
              <a:rPr lang="pl-PL" sz="1400" b="1" dirty="0" err="1"/>
              <a:t>SSoT</a:t>
            </a:r>
            <a:r>
              <a:rPr lang="pl-PL" sz="1400" b="1" dirty="0"/>
              <a:t>) ze strategią Offline </a:t>
            </a:r>
            <a:r>
              <a:rPr lang="pl-PL" sz="1400" b="1" dirty="0" err="1"/>
              <a:t>Caching</a:t>
            </a:r>
            <a:r>
              <a:rPr lang="pl-PL" sz="1400" b="1" dirty="0"/>
              <a:t>.</a:t>
            </a:r>
          </a:p>
          <a:p>
            <a:pPr algn="just">
              <a:spcAft>
                <a:spcPts val="600"/>
              </a:spcAft>
            </a:pPr>
            <a:endParaRPr lang="pl-PL" sz="1400" b="1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W </a:t>
            </a:r>
            <a:r>
              <a:rPr lang="pl-PL" sz="1400" dirty="0" err="1"/>
              <a:t>SSoT</a:t>
            </a:r>
            <a:r>
              <a:rPr lang="pl-PL" sz="1400" dirty="0"/>
              <a:t>, UI </a:t>
            </a:r>
            <a:r>
              <a:rPr lang="pl-PL" sz="1400" b="1" dirty="0"/>
              <a:t>zawsze</a:t>
            </a:r>
            <a:r>
              <a:rPr lang="pl-PL" sz="1400" dirty="0"/>
              <a:t> czyta dane tylko </a:t>
            </a:r>
            <a:r>
              <a:rPr lang="pl-PL" sz="1400" b="1" dirty="0"/>
              <a:t>z jednego, lokalnego źródła prawdy</a:t>
            </a:r>
            <a:r>
              <a:rPr lang="pl-PL" sz="1400" dirty="0"/>
              <a:t>, którym jest baza danych (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). UI nigdy nie widzi danych prosto z sieci.</a:t>
            </a:r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Ścieżka Zapisu/Synchronizacji (dla Danych z Sieci):</a:t>
            </a:r>
          </a:p>
          <a:p>
            <a:pPr algn="ctr">
              <a:spcAft>
                <a:spcPts val="600"/>
              </a:spcAft>
            </a:pPr>
            <a:r>
              <a:rPr lang="pl-PL" sz="1600" b="1" dirty="0" err="1">
                <a:latin typeface="Verbatim"/>
              </a:rPr>
              <a:t>Retrofit</a:t>
            </a:r>
            <a:r>
              <a:rPr lang="pl-PL" sz="1600" b="1" dirty="0">
                <a:latin typeface="Verbatim"/>
              </a:rPr>
              <a:t> (API) —(pobierz dane)→ </a:t>
            </a:r>
            <a:r>
              <a:rPr lang="pl-PL" sz="1600" b="1" dirty="0" err="1">
                <a:latin typeface="Verbatim"/>
              </a:rPr>
              <a:t>Repository</a:t>
            </a:r>
            <a:r>
              <a:rPr lang="pl-PL" sz="1600" b="1" dirty="0">
                <a:latin typeface="Verbatim"/>
              </a:rPr>
              <a:t> —(zapisz dane)→ </a:t>
            </a:r>
            <a:r>
              <a:rPr lang="pl-PL" sz="1600" b="1" dirty="0" err="1">
                <a:latin typeface="Verbatim"/>
              </a:rPr>
              <a:t>Room</a:t>
            </a:r>
            <a:r>
              <a:rPr lang="pl-PL" sz="1600" b="1" dirty="0">
                <a:latin typeface="Verbatim"/>
              </a:rPr>
              <a:t> (Baza Danych)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Ścieżka Odczytu (dla UI):</a:t>
            </a:r>
          </a:p>
          <a:p>
            <a:pPr algn="ctr">
              <a:spcAft>
                <a:spcPts val="600"/>
              </a:spcAft>
            </a:pPr>
            <a:r>
              <a:rPr lang="pl-PL" sz="1600" b="1" dirty="0">
                <a:latin typeface="Verbatim"/>
              </a:rPr>
              <a:t>UI ←(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b="1" dirty="0">
                <a:latin typeface="Verbatim"/>
              </a:rPr>
              <a:t>)— </a:t>
            </a:r>
            <a:r>
              <a:rPr lang="pl-PL" sz="1600" b="1" dirty="0" err="1">
                <a:latin typeface="Verbatim"/>
              </a:rPr>
              <a:t>ViewModel</a:t>
            </a:r>
            <a:r>
              <a:rPr lang="pl-PL" sz="1600" b="1" dirty="0">
                <a:latin typeface="Verbatim"/>
              </a:rPr>
              <a:t> ←(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b="1" dirty="0">
                <a:latin typeface="Verbatim"/>
              </a:rPr>
              <a:t>)— </a:t>
            </a:r>
            <a:r>
              <a:rPr lang="pl-PL" sz="1600" b="1" dirty="0" err="1">
                <a:latin typeface="Verbatim"/>
              </a:rPr>
              <a:t>Repository</a:t>
            </a:r>
            <a:r>
              <a:rPr lang="pl-PL" sz="1600" b="1" dirty="0">
                <a:latin typeface="Verbatim"/>
              </a:rPr>
              <a:t> ←(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b="1" dirty="0">
                <a:latin typeface="Verbatim"/>
              </a:rPr>
              <a:t>)— </a:t>
            </a:r>
            <a:r>
              <a:rPr lang="pl-PL" sz="1600" b="1" dirty="0" err="1">
                <a:latin typeface="Verbatim"/>
              </a:rPr>
              <a:t>Room</a:t>
            </a:r>
            <a:r>
              <a:rPr lang="pl-PL" sz="1600" b="1" dirty="0">
                <a:latin typeface="Verbatim"/>
              </a:rPr>
              <a:t> (Baza Danych)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934ACD-0EA3-AD52-A2DE-1FEA73E65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227490"/>
            <a:ext cx="2823221" cy="26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A4C4C-5F26-2478-F4A7-E1E53B1A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52962-65E1-E48A-0FB3-13AA26AD45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56DBD4-A38B-8F9D-6991-49F53A3BE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790531"/>
            <a:ext cx="6819950" cy="60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4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57D9F-A734-B5FA-94A3-234B4B5D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B939EC-DA0C-D443-3F49-93FEC93720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69033B-DB58-4283-B2B6-86168D1FEEBB}"/>
              </a:ext>
            </a:extLst>
          </p:cNvPr>
          <p:cNvSpPr txBox="1"/>
          <p:nvPr/>
        </p:nvSpPr>
        <p:spPr>
          <a:xfrm>
            <a:off x="1028699" y="836712"/>
            <a:ext cx="810039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Jak połączyć </a:t>
            </a:r>
            <a:r>
              <a:rPr lang="pl-PL" sz="1400" b="1" dirty="0"/>
              <a:t>dane z serwera </a:t>
            </a:r>
            <a:r>
              <a:rPr lang="pl-PL" sz="1400" dirty="0"/>
              <a:t>ze </a:t>
            </a:r>
            <a:r>
              <a:rPr lang="pl-PL" sz="1400" b="1" dirty="0"/>
              <a:t>stanem</a:t>
            </a:r>
            <a:r>
              <a:rPr lang="pl-PL" sz="1400" dirty="0"/>
              <a:t>, który jest </a:t>
            </a:r>
            <a:r>
              <a:rPr lang="pl-PL" sz="1400" b="1" dirty="0"/>
              <a:t>modyfikowany lokalnie </a:t>
            </a:r>
            <a:r>
              <a:rPr lang="pl-PL" sz="1400" dirty="0"/>
              <a:t>przez użytkownika (np. Dodanie elementu do </a:t>
            </a:r>
            <a:r>
              <a:rPr lang="pl-PL" sz="1400" i="1" dirty="0"/>
              <a:t>ulubionych</a:t>
            </a:r>
            <a:r>
              <a:rPr lang="pl-PL" sz="1400" dirty="0"/>
              <a:t>)? Głównym wyzwaniem jest zachowanie stanu </a:t>
            </a:r>
            <a:r>
              <a:rPr lang="pl-PL" sz="1400" i="1" dirty="0"/>
              <a:t>ulubionych</a:t>
            </a:r>
            <a:r>
              <a:rPr lang="pl-PL" sz="1400" dirty="0"/>
              <a:t> podczas odświeżania danych z API, które o tym stanie nic nie wie.</a:t>
            </a:r>
          </a:p>
          <a:p>
            <a:pPr algn="just">
              <a:spcAft>
                <a:spcPts val="600"/>
              </a:spcAft>
            </a:pPr>
            <a:endParaRPr lang="pl-PL" sz="1400" b="1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Najprostsze rozwiązanie: </a:t>
            </a:r>
            <a:r>
              <a:rPr lang="pl-PL" sz="1400" dirty="0" err="1"/>
              <a:t>Repository</a:t>
            </a:r>
            <a:r>
              <a:rPr lang="pl-PL" sz="1400" dirty="0"/>
              <a:t> najpierw sprawdzi, którzy użytkownicy są obecnie oznaczeni jako ulubieni, a następnie zachowa ten stan, gdy wstawi nowe dane z sieci</a:t>
            </a:r>
            <a:r>
              <a:rPr lang="pl-PL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5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575D8-0F5D-F4C2-DBE0-A60D3188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36DB3-7499-5406-6640-ED1B1DFFAF7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35D9E3-91C7-BF6C-B21D-D50D1D33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3" y="836712"/>
            <a:ext cx="5324243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71D2A-EC61-CD4C-25DE-95D6F32E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36FEAD-A097-114B-EB73-45490156F6D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6FEF4F1-7370-68AF-7CEA-EF115A43158E}"/>
              </a:ext>
            </a:extLst>
          </p:cNvPr>
          <p:cNvSpPr txBox="1"/>
          <p:nvPr/>
        </p:nvSpPr>
        <p:spPr>
          <a:xfrm>
            <a:off x="1028699" y="836712"/>
            <a:ext cx="81003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Kolejnym problemem jest trwałość stanu danych użytkownika (dodanie do ulubionych). Przy wielokrotnym odświeżaniu stan ten zostanie utracony. Tutaj jednym z rozwiązań jest zastosowanie ulotnego cache dla API oraz trwałego stanu preferencji użytkownika.</a:t>
            </a:r>
          </a:p>
          <a:p>
            <a:pPr algn="just">
              <a:spcAft>
                <a:spcPts val="600"/>
              </a:spcAft>
            </a:pPr>
            <a:endParaRPr lang="pl-PL" sz="1400" b="1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Najprostsze rozwiązanie: Wykorzystanie wielu tabel (tutaj dwóch) i łączenie danych.</a:t>
            </a:r>
            <a:endParaRPr lang="pl-PL" sz="1400" b="1" dirty="0"/>
          </a:p>
        </p:txBody>
      </p:sp>
      <p:pic>
        <p:nvPicPr>
          <p:cNvPr id="4" name="bandicam 2025-10-13 15-10-59-720">
            <a:hlinkClick r:id="" action="ppaction://media"/>
            <a:extLst>
              <a:ext uri="{FF2B5EF4-FFF2-40B4-BE49-F238E27FC236}">
                <a16:creationId xmlns:a16="http://schemas.microsoft.com/office/drawing/2014/main" id="{AF5977B3-96D1-7445-1806-C41FCE290F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51920" y="2160151"/>
            <a:ext cx="1946315" cy="43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71D2A-EC61-CD4C-25DE-95D6F32E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36FEAD-A097-114B-EB73-45490156F6D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04EEEA8-03C5-F6F6-6FA0-609CC58D1502}"/>
              </a:ext>
            </a:extLst>
          </p:cNvPr>
          <p:cNvCxnSpPr>
            <a:cxnSpLocks/>
          </p:cNvCxnSpPr>
          <p:nvPr/>
        </p:nvCxnSpPr>
        <p:spPr>
          <a:xfrm flipV="1">
            <a:off x="3512400" y="1124744"/>
            <a:ext cx="1059600" cy="121472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098CF8D0-CDAD-37ED-7180-47CE7A17D648}"/>
              </a:ext>
            </a:extLst>
          </p:cNvPr>
          <p:cNvSpPr/>
          <p:nvPr/>
        </p:nvSpPr>
        <p:spPr>
          <a:xfrm>
            <a:off x="2125542" y="2185577"/>
            <a:ext cx="1386858" cy="389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4E3A5A9-8D8B-05F9-BC97-DFD8D581F906}"/>
              </a:ext>
            </a:extLst>
          </p:cNvPr>
          <p:cNvSpPr txBox="1"/>
          <p:nvPr/>
        </p:nvSpPr>
        <p:spPr>
          <a:xfrm>
            <a:off x="2506102" y="218557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Encje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171403-4DA9-591D-D714-6D964306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89" y="939544"/>
            <a:ext cx="4525972" cy="4148808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D19D8B3D-9633-ACDD-A797-DA00593FC71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512400" y="2380177"/>
            <a:ext cx="1140131" cy="4029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8BA5E96C-A42C-8FCC-658F-05E28712100E}"/>
              </a:ext>
            </a:extLst>
          </p:cNvPr>
          <p:cNvSpPr/>
          <p:nvPr/>
        </p:nvSpPr>
        <p:spPr>
          <a:xfrm>
            <a:off x="1979712" y="4200396"/>
            <a:ext cx="1795735" cy="5232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8CDCB01-28B0-DAF0-036D-338F709649D1}"/>
              </a:ext>
            </a:extLst>
          </p:cNvPr>
          <p:cNvSpPr txBox="1"/>
          <p:nvPr/>
        </p:nvSpPr>
        <p:spPr>
          <a:xfrm>
            <a:off x="2119263" y="42003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Obiekt mapujący odczyt z bazy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C2F8355-8125-CBD0-B3F5-27EC5A71BBE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775447" y="3965085"/>
            <a:ext cx="877084" cy="49692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7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15FCE-5F35-1CF1-130B-EF9CF7D50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FFD02C-37AB-1A2C-9918-FBD3DBC0606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Offline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A756E72-A89F-E6E0-DCE4-79234DEE1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196752"/>
            <a:ext cx="5966995" cy="18312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DD84D89-AAE7-AD77-4853-FC650D2CE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5301208"/>
            <a:ext cx="5341689" cy="864096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71E38094-58FF-37A3-4983-E8E7306BFDE6}"/>
              </a:ext>
            </a:extLst>
          </p:cNvPr>
          <p:cNvSpPr/>
          <p:nvPr/>
        </p:nvSpPr>
        <p:spPr>
          <a:xfrm>
            <a:off x="1408113" y="3933055"/>
            <a:ext cx="3667943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74841F-F7FA-06A0-BC6E-B69D5A321B67}"/>
              </a:ext>
            </a:extLst>
          </p:cNvPr>
          <p:cNvSpPr txBox="1"/>
          <p:nvPr/>
        </p:nvSpPr>
        <p:spPr>
          <a:xfrm>
            <a:off x="1547664" y="393305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przypadku posiadania klas zawierających metody 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samej nazwie,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możemy nadać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aby uniknąć konfliktów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276BF22-27B6-4E85-B643-8C01F1AA4D3D}"/>
              </a:ext>
            </a:extLst>
          </p:cNvPr>
          <p:cNvCxnSpPr>
            <a:cxnSpLocks/>
          </p:cNvCxnSpPr>
          <p:nvPr/>
        </p:nvCxnSpPr>
        <p:spPr>
          <a:xfrm flipV="1">
            <a:off x="2627784" y="2299532"/>
            <a:ext cx="877084" cy="163352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83F81DF-438B-557A-1112-A805C727B225}"/>
              </a:ext>
            </a:extLst>
          </p:cNvPr>
          <p:cNvCxnSpPr>
            <a:cxnSpLocks/>
          </p:cNvCxnSpPr>
          <p:nvPr/>
        </p:nvCxnSpPr>
        <p:spPr>
          <a:xfrm>
            <a:off x="4139952" y="4887162"/>
            <a:ext cx="1188132" cy="63907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1970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84633</TotalTime>
  <Pages>0</Pages>
  <Words>1260</Words>
  <Characters>0</Characters>
  <Application>Microsoft Office PowerPoint</Application>
  <PresentationFormat>Pokaz na ekranie (4:3)</PresentationFormat>
  <Lines>0</Lines>
  <Paragraphs>128</Paragraphs>
  <Slides>25</Slides>
  <Notes>25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1436</cp:revision>
  <dcterms:modified xsi:type="dcterms:W3CDTF">2025-10-13T14:39:35Z</dcterms:modified>
  <cp:category/>
</cp:coreProperties>
</file>