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1"/>
  </p:notesMasterIdLst>
  <p:handoutMasterIdLst>
    <p:handoutMasterId r:id="rId22"/>
  </p:handoutMasterIdLst>
  <p:sldIdLst>
    <p:sldId id="346" r:id="rId2"/>
    <p:sldId id="595" r:id="rId3"/>
    <p:sldId id="620" r:id="rId4"/>
    <p:sldId id="621" r:id="rId5"/>
    <p:sldId id="622" r:id="rId6"/>
    <p:sldId id="619" r:id="rId7"/>
    <p:sldId id="623" r:id="rId8"/>
    <p:sldId id="624" r:id="rId9"/>
    <p:sldId id="625" r:id="rId10"/>
    <p:sldId id="626" r:id="rId11"/>
    <p:sldId id="627" r:id="rId12"/>
    <p:sldId id="628" r:id="rId13"/>
    <p:sldId id="629" r:id="rId14"/>
    <p:sldId id="630" r:id="rId15"/>
    <p:sldId id="631" r:id="rId16"/>
    <p:sldId id="632" r:id="rId17"/>
    <p:sldId id="633" r:id="rId18"/>
    <p:sldId id="634" r:id="rId19"/>
    <p:sldId id="635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892" autoAdjust="0"/>
  </p:normalViewPr>
  <p:slideViewPr>
    <p:cSldViewPr>
      <p:cViewPr varScale="1">
        <p:scale>
          <a:sx n="111" d="100"/>
          <a:sy n="111" d="100"/>
        </p:scale>
        <p:origin x="15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3F384-6EED-9F49-C16A-B50FF96DC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36088D-6098-D390-5997-BD29A30D9F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110C78-5EA1-D194-4C84-31F4FC4AD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DCA7C-C8A9-09DE-741A-C940E82C47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8910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A09F2-9166-DCCB-325A-8B3A6189C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C25A6F-2DF4-E0BE-8A7B-4EA58E8B97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86067A-99A8-CD24-A99B-98792837C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AFA8F-CCB5-9C2C-D564-9D30E7A6CB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5070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A09F2-9166-DCCB-325A-8B3A6189C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C25A6F-2DF4-E0BE-8A7B-4EA58E8B97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86067A-99A8-CD24-A99B-98792837C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AFA8F-CCB5-9C2C-D564-9D30E7A6CB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406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DB052-2DD7-FEE4-9665-11BC2F2CA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728BD7-F24C-E08A-D58F-3A5737778F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E57D80-9252-41A7-671F-25C5F3659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F46FA-B758-89F3-E368-8C85A46618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2566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73F08-8DDB-EB19-C0AE-55DDC38A4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8899C0-0DAF-AC67-C5DD-6FBD1127EB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A57A7D-0DEC-A61D-9686-B35D692E8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B8B8C-39B9-1FF2-EAFA-D33E8DAEE8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5036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190BA-8DF6-93AE-4115-CF3652E0F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239B9E-2B22-3440-93C5-F96C9057B1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3905A0-C108-6C37-726F-599985E26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8037C-44D3-EA76-1A62-9FE1DDC4B6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166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094E2-B787-5BFF-7A22-9CF39D33D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86700A-D11F-863B-5B7E-830C173903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896A6B-7DFE-05E3-21F3-5509D43CE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C8E40-57E6-7150-8AB4-2718754300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5984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8B71D-AAD0-7931-3D2A-1E4DAE7B1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F95D72-C988-0B55-FDD1-5AD92E5650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94A8B9-B282-91F2-AA89-54F001440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42AA1-D9DE-3A6B-6DF3-F8F0AA04F3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696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8092E-DFFE-300A-6D42-B3428CB0A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B0603C-C2A6-8CB1-0B7B-330953DB39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E68F0E-BA2D-2C98-E031-9ECC675383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21D08-166A-AECB-1989-76165B769B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6319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B9124-5243-BEFC-7D5E-E4726328D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0E8BD0-1A9E-9364-EA60-7F070A5CFE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03AE40-D379-B314-E4CD-2190A153A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CFF47-6C8A-5347-E40C-94F4E9C6E4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9083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48C1E-E521-9D81-7261-288388968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A741A9-CD83-CA5A-F57E-F616617E8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A1BD09-EFCC-CC2D-7D30-68F159815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B1C1C-2DB1-9428-5292-9C02D92D69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1536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270AF-B594-2761-2B7B-41BAAA6CA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400EB3-F400-EA87-EBF3-5AC0A3B7F3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D0AE4F-5F38-2584-BB4A-2FD51E0FFC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0CC40-E5A5-E45B-43FE-08A9BEB418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7542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95C6C-AAD4-74BB-E171-354484120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8D3198-68D0-072E-CE16-D7D655B35C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95C5C0-785E-DA07-2CE2-7812BD5D8E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6C034-C7DC-CEA5-3934-C723F79E3B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6554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2931E-475D-0E15-CC5E-A6729080E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B5250D-ABDC-5DF9-EA68-29702E4AF0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344D38-5950-5CF3-A8C5-CF4A959B65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14506-B86B-43BE-3FD3-5D4812D3BA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3063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AD5CD-65A8-3A63-D25D-824DB08B6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60D6CD-4BA0-654C-753D-4E2DDD74BF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64E202-BE4B-4A7F-7B71-CE8D8A6C24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E49C4-64D8-EB47-8A2A-4D5D7715C0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2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9FE9C-7639-B8D1-33A3-6D541EB0E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874DA9-5B12-BCA0-8FB5-289AA234FD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26DD2A-0A0D-5215-DBD3-66570BEAC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50A1B-52A5-8E9F-87E7-42BD2DE615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742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9A65B-B3C3-E2DD-716F-591702A27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B0F335-EB33-B62D-0EB3-7DDD5BE485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75D55F-16CA-6E7D-9D68-8B9F5DC8D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5AC3F-656F-3F5E-CBD1-6326BD074F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243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88A10-A50C-CD38-6557-0C2238190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2E1FFC-3E32-5EB1-311F-957B924392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1303C-012D-25C9-9EED-CCB94A181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38245-2AA5-24E5-EF0D-336C2C7FF4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37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 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38610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12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131840" y="4437112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Czysta Architektura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bg1"/>
                </a:solidFill>
              </a:rPr>
              <a:t>Warstwa Domeny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>
                <a:solidFill>
                  <a:schemeClr val="bg1"/>
                </a:solidFill>
              </a:rPr>
              <a:t>Use</a:t>
            </a:r>
            <a:r>
              <a:rPr lang="pl-PL" sz="1800" dirty="0">
                <a:solidFill>
                  <a:schemeClr val="bg1"/>
                </a:solidFill>
              </a:rPr>
              <a:t> Case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6C6C23-9F78-6E4A-FE26-09BBB160C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5305C3-6C99-362A-6ABA-1CE0B950F8C4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Warstwa Domeny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88FBF05-8332-B329-26C7-E15DAB24E287}"/>
              </a:ext>
            </a:extLst>
          </p:cNvPr>
          <p:cNvSpPr txBox="1"/>
          <p:nvPr/>
        </p:nvSpPr>
        <p:spPr>
          <a:xfrm>
            <a:off x="1028699" y="836712"/>
            <a:ext cx="8100392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400" dirty="0"/>
              <a:t>Do tej pory nasza architektura składała się z trzech głównych warstw: UI, ViewModel i Repository.</a:t>
            </a:r>
          </a:p>
          <a:p>
            <a:pPr algn="just">
              <a:spcAft>
                <a:spcPts val="600"/>
              </a:spcAft>
            </a:pPr>
            <a:r>
              <a:rPr lang="pl-PL" sz="1400" dirty="0"/>
              <a:t>W przypadku łączenia danych z wielu repozytoriów lub wykonania złożonych reguł, warstwa Modelu zaczyna być zbyt mała. Rozwiązaniem jest wprowadzenie nowej warstwy – </a:t>
            </a:r>
            <a:r>
              <a:rPr lang="pl-PL" sz="1400" b="1" dirty="0"/>
              <a:t>warstwy domeny. </a:t>
            </a:r>
            <a:endParaRPr lang="pl-PL" sz="1400" dirty="0"/>
          </a:p>
          <a:p>
            <a:pPr algn="just">
              <a:spcAft>
                <a:spcPts val="600"/>
              </a:spcAft>
            </a:pPr>
            <a:endParaRPr lang="pl-PL" sz="1400" dirty="0"/>
          </a:p>
          <a:p>
            <a:pPr algn="just">
              <a:spcAft>
                <a:spcPts val="600"/>
              </a:spcAft>
            </a:pPr>
            <a:r>
              <a:rPr lang="pl-PL" sz="1400" b="1" dirty="0"/>
              <a:t>Warstwa domeny </a:t>
            </a:r>
            <a:r>
              <a:rPr lang="pl-PL" sz="1400" dirty="0"/>
              <a:t>- Zawiera najważniejsze </a:t>
            </a:r>
            <a:r>
              <a:rPr lang="pl-PL" sz="1400" b="1" dirty="0"/>
              <a:t>reguły biznesowe </a:t>
            </a:r>
            <a:r>
              <a:rPr lang="pl-PL" sz="1400" dirty="0"/>
              <a:t>(np. </a:t>
            </a:r>
            <a:r>
              <a:rPr lang="pl-PL" sz="1400" i="1" dirty="0"/>
              <a:t>jak obliczyć cenę, co walidować, jakie dane połączyć</a:t>
            </a:r>
            <a:r>
              <a:rPr lang="pl-PL" sz="1400" dirty="0"/>
              <a:t>).</a:t>
            </a:r>
          </a:p>
          <a:p>
            <a:pPr algn="just">
              <a:spcAft>
                <a:spcPts val="600"/>
              </a:spcAft>
            </a:pPr>
            <a:r>
              <a:rPr lang="pl-PL" sz="1400" b="1" dirty="0" err="1"/>
              <a:t>UseCase</a:t>
            </a:r>
            <a:r>
              <a:rPr lang="pl-PL" sz="1400" dirty="0"/>
              <a:t> - To prosta klasa, która reprezentuje </a:t>
            </a:r>
            <a:r>
              <a:rPr lang="pl-PL" sz="1400" b="1" dirty="0"/>
              <a:t>jedną, konkretną akcję biznesową </a:t>
            </a:r>
            <a:r>
              <a:rPr lang="pl-PL" sz="1400" dirty="0"/>
              <a:t>w aplikacji.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0EBD077-BF6F-8427-E6BD-26D6B54DF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194" y="2770944"/>
            <a:ext cx="5582429" cy="2857899"/>
          </a:xfrm>
          <a:prstGeom prst="rect">
            <a:avLst/>
          </a:prstGeom>
        </p:spPr>
      </p:pic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646111D6-B21E-A852-51C1-8700E051309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208803" y="3429000"/>
            <a:ext cx="715125" cy="17294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F3F4C6CD-5D08-A299-6FF1-0EE4F97D13E2}"/>
              </a:ext>
            </a:extLst>
          </p:cNvPr>
          <p:cNvSpPr/>
          <p:nvPr/>
        </p:nvSpPr>
        <p:spPr>
          <a:xfrm>
            <a:off x="107504" y="3061969"/>
            <a:ext cx="3101299" cy="107994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0260C95-5989-F00A-2924-0D9CECEB4DFE}"/>
              </a:ext>
            </a:extLst>
          </p:cNvPr>
          <p:cNvSpPr txBox="1"/>
          <p:nvPr/>
        </p:nvSpPr>
        <p:spPr>
          <a:xfrm>
            <a:off x="179512" y="3093252"/>
            <a:ext cx="31012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operator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fun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invoke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specjalna funkcja w Kotlinie, która pozwala na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wywoływanie instancji klasy tak, jakby była funkcją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DCF80D67-B683-D4C9-C195-A6C64617D1E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280811" y="3570306"/>
            <a:ext cx="715125" cy="120468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Obraz 22">
            <a:extLst>
              <a:ext uri="{FF2B5EF4-FFF2-40B4-BE49-F238E27FC236}">
                <a16:creationId xmlns:a16="http://schemas.microsoft.com/office/drawing/2014/main" id="{CC0CCB19-45F3-5D90-3D12-C4FB8157B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566" y="6202632"/>
            <a:ext cx="3924329" cy="466728"/>
          </a:xfrm>
          <a:prstGeom prst="rect">
            <a:avLst/>
          </a:prstGeom>
        </p:spPr>
      </p:pic>
      <p:sp>
        <p:nvSpPr>
          <p:cNvPr id="24" name="pole tekstowe 23">
            <a:extLst>
              <a:ext uri="{FF2B5EF4-FFF2-40B4-BE49-F238E27FC236}">
                <a16:creationId xmlns:a16="http://schemas.microsoft.com/office/drawing/2014/main" id="{EEFCCD93-DFCB-DFA1-A4FA-DF75D8DB5F33}"/>
              </a:ext>
            </a:extLst>
          </p:cNvPr>
          <p:cNvSpPr txBox="1"/>
          <p:nvPr/>
        </p:nvSpPr>
        <p:spPr>
          <a:xfrm>
            <a:off x="1154566" y="5925669"/>
            <a:ext cx="3101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Bez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invoke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BBEE069D-EAD4-F464-6C04-C2415EF31D73}"/>
              </a:ext>
            </a:extLst>
          </p:cNvPr>
          <p:cNvSpPr txBox="1"/>
          <p:nvPr/>
        </p:nvSpPr>
        <p:spPr>
          <a:xfrm>
            <a:off x="5474961" y="5937268"/>
            <a:ext cx="3101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invoke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pic>
        <p:nvPicPr>
          <p:cNvPr id="28" name="Obraz 27">
            <a:extLst>
              <a:ext uri="{FF2B5EF4-FFF2-40B4-BE49-F238E27FC236}">
                <a16:creationId xmlns:a16="http://schemas.microsoft.com/office/drawing/2014/main" id="{9445CF56-FDB6-791A-5FD3-F01A2B7948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8002" y="6245045"/>
            <a:ext cx="3171848" cy="42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60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BF6113-3431-60A3-B1A3-113E46FF6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50CBCF-899B-8799-753F-2219167A8ADC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Czysta Architektura</a:t>
            </a:r>
          </a:p>
        </p:txBody>
      </p:sp>
      <p:pic>
        <p:nvPicPr>
          <p:cNvPr id="3" name="bandicam 2025-10-01 15-38-45-989">
            <a:hlinkClick r:id="" action="ppaction://media"/>
            <a:extLst>
              <a:ext uri="{FF2B5EF4-FFF2-40B4-BE49-F238E27FC236}">
                <a16:creationId xmlns:a16="http://schemas.microsoft.com/office/drawing/2014/main" id="{4D24F1F3-5451-4C93-25DB-87D167C9E7A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419872" y="992341"/>
            <a:ext cx="2534648" cy="55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3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3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BF6113-3431-60A3-B1A3-113E46FF6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50CBCF-899B-8799-753F-2219167A8ADC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Czysta Architektura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E68641B-881D-6278-F12F-3310951F1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3864" y="1052736"/>
            <a:ext cx="5600741" cy="1009657"/>
          </a:xfrm>
          <a:prstGeom prst="rect">
            <a:avLst/>
          </a:prstGeom>
        </p:spPr>
      </p:pic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B8FE79BC-5A26-B5EE-36E0-ACB15737BD2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275856" y="1844824"/>
            <a:ext cx="3312368" cy="86409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ABA37CBF-0712-6D1B-CC79-2594FFFAF5B8}"/>
              </a:ext>
            </a:extLst>
          </p:cNvPr>
          <p:cNvSpPr/>
          <p:nvPr/>
        </p:nvSpPr>
        <p:spPr>
          <a:xfrm>
            <a:off x="2565" y="2276873"/>
            <a:ext cx="3273291" cy="864096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0ABDCD6-E656-BD35-A377-99573063EFA6}"/>
              </a:ext>
            </a:extLst>
          </p:cNvPr>
          <p:cNvSpPr txBox="1"/>
          <p:nvPr/>
        </p:nvSpPr>
        <p:spPr>
          <a:xfrm>
            <a:off x="74573" y="2308155"/>
            <a:ext cx="3101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prosty konstruktor (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builder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który tworzy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zimny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Flow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ustalonej, z góry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znanej liczby argumentów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5AC26D1A-97C4-1C05-928B-6E2D5DD27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150248"/>
              </p:ext>
            </p:extLst>
          </p:nvPr>
        </p:nvGraphicFramePr>
        <p:xfrm>
          <a:off x="1259631" y="4005064"/>
          <a:ext cx="7884369" cy="2194560"/>
        </p:xfrm>
        <a:graphic>
          <a:graphicData uri="http://schemas.openxmlformats.org/drawingml/2006/table">
            <a:tbl>
              <a:tblPr/>
              <a:tblGrid>
                <a:gridCol w="2376264">
                  <a:extLst>
                    <a:ext uri="{9D8B030D-6E8A-4147-A177-3AD203B41FA5}">
                      <a16:colId xmlns:a16="http://schemas.microsoft.com/office/drawing/2014/main" val="4260954122"/>
                    </a:ext>
                  </a:extLst>
                </a:gridCol>
                <a:gridCol w="2879982">
                  <a:extLst>
                    <a:ext uri="{9D8B030D-6E8A-4147-A177-3AD203B41FA5}">
                      <a16:colId xmlns:a16="http://schemas.microsoft.com/office/drawing/2014/main" val="500695953"/>
                    </a:ext>
                  </a:extLst>
                </a:gridCol>
                <a:gridCol w="2628123">
                  <a:extLst>
                    <a:ext uri="{9D8B030D-6E8A-4147-A177-3AD203B41FA5}">
                      <a16:colId xmlns:a16="http://schemas.microsoft.com/office/drawing/2014/main" val="628165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Cecha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dirty="0" err="1">
                          <a:latin typeface="Verbatim"/>
                        </a:rPr>
                        <a:t>flowOf</a:t>
                      </a:r>
                      <a:r>
                        <a:rPr lang="pl-PL" dirty="0">
                          <a:latin typeface="Verbatim"/>
                        </a:rPr>
                        <a:t>(...)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dirty="0" err="1">
                          <a:latin typeface="Verbatim"/>
                        </a:rPr>
                        <a:t>flow</a:t>
                      </a:r>
                      <a:r>
                        <a:rPr lang="pl-PL" dirty="0">
                          <a:latin typeface="Verbatim"/>
                        </a:rPr>
                        <a:t> { ... 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925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Przeznaczenie</a:t>
                      </a:r>
                      <a:endParaRPr lang="pl-PL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Proste, </a:t>
                      </a:r>
                      <a:r>
                        <a:rPr lang="pl-PL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synchroniczne</a:t>
                      </a:r>
                      <a:r>
                        <a:rPr lang="pl-P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emisje ze znanych danych.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Złożone, dynamiczne lub </a:t>
                      </a:r>
                      <a:r>
                        <a:rPr lang="pl-PL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asynchroniczne</a:t>
                      </a:r>
                      <a:r>
                        <a:rPr lang="pl-PL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emisje.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64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Możliwość suspend</a:t>
                      </a:r>
                      <a:endParaRPr lang="pl-PL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NIE</a:t>
                      </a:r>
                      <a:r>
                        <a:rPr lang="pl-P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wewnątrz nie można wywoływać </a:t>
                      </a:r>
                      <a:r>
                        <a:rPr lang="pl-PL" dirty="0" err="1">
                          <a:latin typeface="Verbatim"/>
                          <a:cs typeface="Arial" panose="020B0604020202020204" pitchFamily="34" charset="0"/>
                        </a:rPr>
                        <a:t>delay</a:t>
                      </a:r>
                      <a:r>
                        <a:rPr lang="pl-PL" dirty="0">
                          <a:latin typeface="Verbatim"/>
                          <a:cs typeface="Arial" panose="020B0604020202020204" pitchFamily="34" charset="0"/>
                        </a:rPr>
                        <a:t>() </a:t>
                      </a:r>
                      <a:r>
                        <a:rPr lang="pl-P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 innych funkcji </a:t>
                      </a:r>
                      <a:r>
                        <a:rPr lang="pl-PL" dirty="0" err="1">
                          <a:latin typeface="Verbatim"/>
                          <a:cs typeface="Arial" panose="020B0604020202020204" pitchFamily="34" charset="0"/>
                        </a:rPr>
                        <a:t>suspend</a:t>
                      </a:r>
                      <a:r>
                        <a:rPr lang="pl-P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TAK</a:t>
                      </a:r>
                      <a:r>
                        <a:rPr lang="pl-P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blok kodu jest zawieszalny.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801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901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4C429E-1AE5-8D14-2EF3-9957C0489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27D9A9-E189-AACE-1FE3-3711FFC8C9C7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Czysta Architektura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F8CDA2E-3078-28CC-3B70-6F2CF0693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908125"/>
            <a:ext cx="5325349" cy="5949875"/>
          </a:xfrm>
          <a:prstGeom prst="rect">
            <a:avLst/>
          </a:prstGeom>
        </p:spPr>
      </p:pic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14EA116C-BD57-2BB1-D0AB-F1688AC3095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286544" y="1115742"/>
            <a:ext cx="578629" cy="32853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4C8E65FE-4617-07EA-7487-138E9A60E1D6}"/>
              </a:ext>
            </a:extLst>
          </p:cNvPr>
          <p:cNvSpPr/>
          <p:nvPr/>
        </p:nvSpPr>
        <p:spPr>
          <a:xfrm>
            <a:off x="13253" y="1043733"/>
            <a:ext cx="3273291" cy="80109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39C57ED8-0782-3292-CA45-CEBC6B8FA01D}"/>
              </a:ext>
            </a:extLst>
          </p:cNvPr>
          <p:cNvSpPr txBox="1"/>
          <p:nvPr/>
        </p:nvSpPr>
        <p:spPr>
          <a:xfrm>
            <a:off x="110747" y="1043734"/>
            <a:ext cx="3101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Oblicza cenę produktu po dodaniu stałej stawki podatku VAT (23%). Jest to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logika biznesowa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099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398E08-8393-2437-68E4-814CA4B9B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2A295B-2B62-39CA-9270-10CD72A4BBF4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Czysta Architektura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BF65D20-BF04-7EEE-DCF5-B2F06798E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908125"/>
            <a:ext cx="5325349" cy="5949875"/>
          </a:xfrm>
          <a:prstGeom prst="rect">
            <a:avLst/>
          </a:prstGeom>
        </p:spPr>
      </p:pic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039AF99C-B2CE-EB3B-1BDC-41D6F54E6D6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286544" y="1115742"/>
            <a:ext cx="578629" cy="32853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BDD70930-62BA-C807-4883-357C19575026}"/>
              </a:ext>
            </a:extLst>
          </p:cNvPr>
          <p:cNvSpPr/>
          <p:nvPr/>
        </p:nvSpPr>
        <p:spPr>
          <a:xfrm>
            <a:off x="13253" y="1043733"/>
            <a:ext cx="3273291" cy="80109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7EF9EE1-5E7B-91DC-DD33-8E6BC5D712C0}"/>
              </a:ext>
            </a:extLst>
          </p:cNvPr>
          <p:cNvSpPr txBox="1"/>
          <p:nvPr/>
        </p:nvSpPr>
        <p:spPr>
          <a:xfrm>
            <a:off x="110747" y="1043734"/>
            <a:ext cx="3101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Oblicza cenę produktu po dodaniu stałej stawki podatku VAT (23%). Jest to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logika biznesowa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1464387A-D5E0-1EF9-8753-B83369CA00F5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286544" y="2420888"/>
            <a:ext cx="578629" cy="51276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3E40DC52-EC34-1F6D-FDB1-281BF2398488}"/>
              </a:ext>
            </a:extLst>
          </p:cNvPr>
          <p:cNvSpPr/>
          <p:nvPr/>
        </p:nvSpPr>
        <p:spPr>
          <a:xfrm>
            <a:off x="13253" y="2348879"/>
            <a:ext cx="3273291" cy="116955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FE53FC3-DB59-0272-478F-FFABDADF494E}"/>
              </a:ext>
            </a:extLst>
          </p:cNvPr>
          <p:cNvSpPr txBox="1"/>
          <p:nvPr/>
        </p:nvSpPr>
        <p:spPr>
          <a:xfrm>
            <a:off x="110747" y="2348880"/>
            <a:ext cx="31012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Sprawdza, czy podany kod rabatowy (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couponCode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jest prawidłowy i zwraca odpowiednią stopę zniżki (np. 0.10 dla 10%). Hermetyzuje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logikę walidacji kuponów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271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80CA3D-B785-AC0E-977C-BE7DE0BDF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1E0078-E5EA-784F-F0A0-140AEF2D3AEC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Czysta Architektura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866E844-27E1-656C-95BB-0606DC2FF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908125"/>
            <a:ext cx="5325349" cy="5949875"/>
          </a:xfrm>
          <a:prstGeom prst="rect">
            <a:avLst/>
          </a:prstGeom>
        </p:spPr>
      </p:pic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FBD178EA-7FC9-CC78-3709-42A087CF3E3D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286544" y="1115742"/>
            <a:ext cx="578629" cy="32853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BA28BAC6-EF20-2253-24AB-F574FF1A78B3}"/>
              </a:ext>
            </a:extLst>
          </p:cNvPr>
          <p:cNvSpPr/>
          <p:nvPr/>
        </p:nvSpPr>
        <p:spPr>
          <a:xfrm>
            <a:off x="13253" y="1043733"/>
            <a:ext cx="3273291" cy="80109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F24C5D8-E3E3-603C-CD77-19909C77A51B}"/>
              </a:ext>
            </a:extLst>
          </p:cNvPr>
          <p:cNvSpPr txBox="1"/>
          <p:nvPr/>
        </p:nvSpPr>
        <p:spPr>
          <a:xfrm>
            <a:off x="110747" y="1043734"/>
            <a:ext cx="3101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Oblicza cenę produktu po dodaniu stałej stawki podatku VAT (23%). Jest to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logika biznesowa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B6C14903-CCD7-1A03-8394-BC46BD500C76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286544" y="2420888"/>
            <a:ext cx="578629" cy="51276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2AA30F7B-568D-7B75-0664-AA726EB0DC8B}"/>
              </a:ext>
            </a:extLst>
          </p:cNvPr>
          <p:cNvSpPr/>
          <p:nvPr/>
        </p:nvSpPr>
        <p:spPr>
          <a:xfrm>
            <a:off x="13253" y="2348879"/>
            <a:ext cx="3273291" cy="116955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CC429A83-6B47-E5FD-A66D-CB72A6A04EAE}"/>
              </a:ext>
            </a:extLst>
          </p:cNvPr>
          <p:cNvSpPr txBox="1"/>
          <p:nvPr/>
        </p:nvSpPr>
        <p:spPr>
          <a:xfrm>
            <a:off x="110747" y="2348880"/>
            <a:ext cx="31012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Sprawdza, czy podany kod rabatowy (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couponCode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jest prawidłowy i zwraca odpowiednią stopę zniżki (np. 0.10 dla 10%). Hermetyzuje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logikę walidacji kuponów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9BCBB430-2AFC-8431-C143-B29DEF9D04B7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298190" y="4166502"/>
            <a:ext cx="578629" cy="51276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2C0B1380-6B36-C3B7-EF99-B19BADEDCC1A}"/>
              </a:ext>
            </a:extLst>
          </p:cNvPr>
          <p:cNvSpPr/>
          <p:nvPr/>
        </p:nvSpPr>
        <p:spPr>
          <a:xfrm>
            <a:off x="24899" y="4094493"/>
            <a:ext cx="3273291" cy="116955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12B70D19-94C6-D0E0-8CE4-FD9885854049}"/>
              </a:ext>
            </a:extLst>
          </p:cNvPr>
          <p:cNvSpPr txBox="1"/>
          <p:nvPr/>
        </p:nvSpPr>
        <p:spPr>
          <a:xfrm>
            <a:off x="122393" y="4094494"/>
            <a:ext cx="31757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Oblicza finalną cenę produktu po zastosowaniu zniżki. Przyjmuje cenę oraz stopę zniżki (zwróconą np. przez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ValidateCouponUseCase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 zwraca ostateczną kwotę.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810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FDD28A-6957-0987-76B5-0C8556039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C1E0-4681-3764-6084-3AAB5EF76DC4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Czysta Architektura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F1151EC-A6F6-40CD-883F-D209AFAEE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908125"/>
            <a:ext cx="5325349" cy="5949875"/>
          </a:xfrm>
          <a:prstGeom prst="rect">
            <a:avLst/>
          </a:prstGeom>
        </p:spPr>
      </p:pic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585D579D-81A6-4B91-378C-27948B4807E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286544" y="1115742"/>
            <a:ext cx="578629" cy="32853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04FA1188-3983-1149-66E8-DD7068553888}"/>
              </a:ext>
            </a:extLst>
          </p:cNvPr>
          <p:cNvSpPr/>
          <p:nvPr/>
        </p:nvSpPr>
        <p:spPr>
          <a:xfrm>
            <a:off x="13253" y="1043733"/>
            <a:ext cx="3273291" cy="80109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49997B2-B321-2041-0158-79EFECB8B07D}"/>
              </a:ext>
            </a:extLst>
          </p:cNvPr>
          <p:cNvSpPr txBox="1"/>
          <p:nvPr/>
        </p:nvSpPr>
        <p:spPr>
          <a:xfrm>
            <a:off x="110747" y="1043734"/>
            <a:ext cx="3101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Oblicza cenę produktu po dodaniu stałej stawki podatku VAT (23%). Jest to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logika biznesowa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AFA7D0AF-D2CE-1277-65C6-F5E45B9D6D5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286544" y="2420888"/>
            <a:ext cx="578629" cy="51276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D6585485-FD08-F4CD-ACD7-6FB2965DBE0B}"/>
              </a:ext>
            </a:extLst>
          </p:cNvPr>
          <p:cNvSpPr/>
          <p:nvPr/>
        </p:nvSpPr>
        <p:spPr>
          <a:xfrm>
            <a:off x="13253" y="2348879"/>
            <a:ext cx="3273291" cy="116955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F77BA55C-BA59-C67F-DFE2-E8CBE551F7B4}"/>
              </a:ext>
            </a:extLst>
          </p:cNvPr>
          <p:cNvSpPr txBox="1"/>
          <p:nvPr/>
        </p:nvSpPr>
        <p:spPr>
          <a:xfrm>
            <a:off x="110747" y="2348880"/>
            <a:ext cx="31012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Sprawdza, czy podany kod rabatowy (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couponCode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jest prawidłowy i zwraca odpowiednią stopę zniżki (np. 0.10 dla 10%). Hermetyzuje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logikę walidacji kuponów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10F163F0-CA20-C80B-955F-C3C4F134BB42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298190" y="4166502"/>
            <a:ext cx="578629" cy="51276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D8D3720A-0D62-0171-0985-C7AAD8F834D4}"/>
              </a:ext>
            </a:extLst>
          </p:cNvPr>
          <p:cNvSpPr/>
          <p:nvPr/>
        </p:nvSpPr>
        <p:spPr>
          <a:xfrm>
            <a:off x="24899" y="4094493"/>
            <a:ext cx="3273291" cy="116955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D412C899-7B5B-461C-4315-D1D954C3DF66}"/>
              </a:ext>
            </a:extLst>
          </p:cNvPr>
          <p:cNvSpPr txBox="1"/>
          <p:nvPr/>
        </p:nvSpPr>
        <p:spPr>
          <a:xfrm>
            <a:off x="122393" y="4094494"/>
            <a:ext cx="31757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Oblicza finalną cenę produktu po zastosowaniu zniżki. Przyjmuje cenę oraz stopę zniżki (zwróconą np. przez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ValidateCouponUseCase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 zwraca ostateczną kwotę.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8F35BE9B-8F4F-2E50-3084-56C8329BF264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707903" y="5877272"/>
            <a:ext cx="409714" cy="20731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22336650-3D6E-F9E0-DE10-F18267D30230}"/>
              </a:ext>
            </a:extLst>
          </p:cNvPr>
          <p:cNvSpPr/>
          <p:nvPr/>
        </p:nvSpPr>
        <p:spPr>
          <a:xfrm>
            <a:off x="24900" y="5499809"/>
            <a:ext cx="3683003" cy="116955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86D2D423-FD54-8C5C-5F93-1C6654CCBB5B}"/>
              </a:ext>
            </a:extLst>
          </p:cNvPr>
          <p:cNvSpPr txBox="1"/>
          <p:nvPr/>
        </p:nvSpPr>
        <p:spPr>
          <a:xfrm>
            <a:off x="49799" y="5473005"/>
            <a:ext cx="36581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Formatuje wartość liczbową na poprawnie wyglądający ciąg znaków w polskiej walucie. Jest to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Case odpowiedzialny za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logikę prezentacji danych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zapewniając spójne formatowanie w całej aplikacji.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0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623239-84D0-1EFD-C07C-E3ABC7FAD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6E7E2A-99DA-C86F-0E50-D27CDDB2FE3F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Czysta Architektura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581F756-CA20-9BFA-49B8-FD56767D6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36712"/>
            <a:ext cx="3467125" cy="129540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8AF6358-0EA1-8028-B772-C074F0EF8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4" y="896088"/>
            <a:ext cx="5401954" cy="5961912"/>
          </a:xfrm>
          <a:prstGeom prst="rect">
            <a:avLst/>
          </a:prstGeom>
        </p:spPr>
      </p:pic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148C05D7-BF61-55CE-62F2-FB774E50DB91}"/>
              </a:ext>
            </a:extLst>
          </p:cNvPr>
          <p:cNvCxnSpPr>
            <a:cxnSpLocks/>
          </p:cNvCxnSpPr>
          <p:nvPr/>
        </p:nvCxnSpPr>
        <p:spPr>
          <a:xfrm flipV="1">
            <a:off x="3298190" y="1772816"/>
            <a:ext cx="625738" cy="86525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AFCA7C55-16ED-DB6E-7979-9855BA90ED25}"/>
              </a:ext>
            </a:extLst>
          </p:cNvPr>
          <p:cNvSpPr/>
          <p:nvPr/>
        </p:nvSpPr>
        <p:spPr>
          <a:xfrm>
            <a:off x="424583" y="2278338"/>
            <a:ext cx="2827018" cy="79062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A0C01652-B5C8-4405-543F-34CE629AC4DA}"/>
              </a:ext>
            </a:extLst>
          </p:cNvPr>
          <p:cNvSpPr txBox="1"/>
          <p:nvPr/>
        </p:nvSpPr>
        <p:spPr>
          <a:xfrm>
            <a:off x="424584" y="2278339"/>
            <a:ext cx="2827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Dzięki zastosowaniu biblioteki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Hilt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 prostu żąda  potrzebne mu obiekty. 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17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D0D7E7-78B9-3419-068C-915BB2994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2ADBC6-3B6D-1261-F3A9-9337E220D51A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Czysta Architektura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F386E04-4921-2B02-1E44-B62B93048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36712"/>
            <a:ext cx="3467125" cy="129540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C1ACE022-9836-DA1F-1471-0D9B23DF0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4" y="896088"/>
            <a:ext cx="5401954" cy="5961912"/>
          </a:xfrm>
          <a:prstGeom prst="rect">
            <a:avLst/>
          </a:prstGeom>
        </p:spPr>
      </p:pic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1777605C-75FD-5253-0920-0CE6009A566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298190" y="4248382"/>
            <a:ext cx="841762" cy="43088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E4FF1253-CE96-5BF3-D75E-BC2616003383}"/>
              </a:ext>
            </a:extLst>
          </p:cNvPr>
          <p:cNvSpPr/>
          <p:nvPr/>
        </p:nvSpPr>
        <p:spPr>
          <a:xfrm>
            <a:off x="1187624" y="4094493"/>
            <a:ext cx="2110566" cy="307777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77094153-97DD-7F72-1FAB-01053331B092}"/>
              </a:ext>
            </a:extLst>
          </p:cNvPr>
          <p:cNvSpPr txBox="1"/>
          <p:nvPr/>
        </p:nvSpPr>
        <p:spPr>
          <a:xfrm>
            <a:off x="1187624" y="4094494"/>
            <a:ext cx="2110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Wywoływany jak funkcja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5FE5D7B5-602A-439C-476B-5C5CF4A71384}"/>
              </a:ext>
            </a:extLst>
          </p:cNvPr>
          <p:cNvCxnSpPr>
            <a:cxnSpLocks/>
          </p:cNvCxnSpPr>
          <p:nvPr/>
        </p:nvCxnSpPr>
        <p:spPr>
          <a:xfrm flipV="1">
            <a:off x="3298190" y="1772816"/>
            <a:ext cx="625738" cy="86525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2ECDB512-FEC3-21ED-062C-79883C4A5105}"/>
              </a:ext>
            </a:extLst>
          </p:cNvPr>
          <p:cNvSpPr/>
          <p:nvPr/>
        </p:nvSpPr>
        <p:spPr>
          <a:xfrm>
            <a:off x="424583" y="2278338"/>
            <a:ext cx="2827018" cy="79062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963122CC-E29D-7E1C-1DD8-17EEA85AF188}"/>
              </a:ext>
            </a:extLst>
          </p:cNvPr>
          <p:cNvSpPr txBox="1"/>
          <p:nvPr/>
        </p:nvSpPr>
        <p:spPr>
          <a:xfrm>
            <a:off x="424584" y="2278339"/>
            <a:ext cx="2827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Dzięki zastosowaniu biblioteki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Hilt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 prostu żąda  potrzebne mu obiekty. 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885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5A4C4C-5F26-2478-F4A7-E1E53B1A6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152962-65E1-E48A-0FB3-13AA26AD4542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Czysta Architektura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BA1E2D2-AD4F-A0B2-2EEA-9474AE8BE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36712"/>
            <a:ext cx="3467125" cy="129540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C8E11F7-66F8-3A6A-B1C3-EC79ADE36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4" y="896088"/>
            <a:ext cx="5401954" cy="5961912"/>
          </a:xfrm>
          <a:prstGeom prst="rect">
            <a:avLst/>
          </a:prstGeom>
        </p:spPr>
      </p:pic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5C92B787-B28A-A460-E44D-53DF845374A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298190" y="4248382"/>
            <a:ext cx="841762" cy="43088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7CAD596B-2EA9-2962-45DA-6AC58F649D70}"/>
              </a:ext>
            </a:extLst>
          </p:cNvPr>
          <p:cNvSpPr/>
          <p:nvPr/>
        </p:nvSpPr>
        <p:spPr>
          <a:xfrm>
            <a:off x="1187624" y="4094493"/>
            <a:ext cx="2110566" cy="307777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D0EFB7CB-66C6-45AD-EA2C-C634AE16CEFF}"/>
              </a:ext>
            </a:extLst>
          </p:cNvPr>
          <p:cNvSpPr txBox="1"/>
          <p:nvPr/>
        </p:nvSpPr>
        <p:spPr>
          <a:xfrm>
            <a:off x="1187624" y="4094494"/>
            <a:ext cx="2110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Wywoływany jak funkcja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D04EEEA8-03C5-F6F6-6FA0-609CC58D1502}"/>
              </a:ext>
            </a:extLst>
          </p:cNvPr>
          <p:cNvCxnSpPr>
            <a:cxnSpLocks/>
          </p:cNvCxnSpPr>
          <p:nvPr/>
        </p:nvCxnSpPr>
        <p:spPr>
          <a:xfrm flipV="1">
            <a:off x="3298190" y="1772816"/>
            <a:ext cx="625738" cy="86525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098CF8D0-CDAD-37ED-7180-47CE7A17D648}"/>
              </a:ext>
            </a:extLst>
          </p:cNvPr>
          <p:cNvSpPr/>
          <p:nvPr/>
        </p:nvSpPr>
        <p:spPr>
          <a:xfrm>
            <a:off x="424583" y="2278338"/>
            <a:ext cx="2827018" cy="79062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34E3A5A9-8D8B-05F9-BC97-DFD8D581F906}"/>
              </a:ext>
            </a:extLst>
          </p:cNvPr>
          <p:cNvSpPr txBox="1"/>
          <p:nvPr/>
        </p:nvSpPr>
        <p:spPr>
          <a:xfrm>
            <a:off x="424584" y="2278339"/>
            <a:ext cx="2827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Dzięki zastosowaniu biblioteki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Hilt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 prostu żąda  potrzebne mu obiekty. 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Łącznik prosty ze strzałką 30">
            <a:extLst>
              <a:ext uri="{FF2B5EF4-FFF2-40B4-BE49-F238E27FC236}">
                <a16:creationId xmlns:a16="http://schemas.microsoft.com/office/drawing/2014/main" id="{FADE7B1B-87AC-4ACE-46FB-35937ADCA011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3491880" y="5499805"/>
            <a:ext cx="504056" cy="18946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Prostokąt: zaokrąglone rogi 31">
            <a:extLst>
              <a:ext uri="{FF2B5EF4-FFF2-40B4-BE49-F238E27FC236}">
                <a16:creationId xmlns:a16="http://schemas.microsoft.com/office/drawing/2014/main" id="{9A971F57-E7A0-07ED-0CCA-D5EB18CDBD23}"/>
              </a:ext>
            </a:extLst>
          </p:cNvPr>
          <p:cNvSpPr/>
          <p:nvPr/>
        </p:nvSpPr>
        <p:spPr>
          <a:xfrm>
            <a:off x="539552" y="5104494"/>
            <a:ext cx="3456384" cy="79062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C2BE5D6F-8CE6-C06E-75F0-2C5714313DE0}"/>
              </a:ext>
            </a:extLst>
          </p:cNvPr>
          <p:cNvSpPr txBox="1"/>
          <p:nvPr/>
        </p:nvSpPr>
        <p:spPr>
          <a:xfrm>
            <a:off x="539552" y="5119953"/>
            <a:ext cx="3456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 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sprowadza się do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koordynacji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wołania odpowiednich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Case'ów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aktualizowania stanu UI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4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A9D060-380D-B0E4-C9FD-9A31923FD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B35334-D018-084D-E5D3-7A159FB8823D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Warstwa Domeny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3B7B78F-7F72-16C3-6E07-EDE7F2A70D70}"/>
              </a:ext>
            </a:extLst>
          </p:cNvPr>
          <p:cNvSpPr txBox="1"/>
          <p:nvPr/>
        </p:nvSpPr>
        <p:spPr>
          <a:xfrm>
            <a:off x="1028699" y="836712"/>
            <a:ext cx="8100392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400" dirty="0"/>
              <a:t>Do tej pory nasza architektura składała się z trzech głównych warstw: UI, ViewModel i Repository.</a:t>
            </a:r>
          </a:p>
          <a:p>
            <a:pPr algn="just">
              <a:spcAft>
                <a:spcPts val="600"/>
              </a:spcAft>
            </a:pPr>
            <a:r>
              <a:rPr lang="pl-PL" sz="1400" dirty="0"/>
              <a:t>W przypadku łączenia danych z wielu repozytoriów lub wykonania złożonych reguł, warstwa Modelu zaczyna być zbyt mała.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C6B8657-75B4-6305-4456-EAA6F82C7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734" y="2873181"/>
            <a:ext cx="6410531" cy="384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4E57BF27-5DAE-C9D3-8D11-3986ACCBA7E0}"/>
              </a:ext>
            </a:extLst>
          </p:cNvPr>
          <p:cNvSpPr txBox="1"/>
          <p:nvPr/>
        </p:nvSpPr>
        <p:spPr>
          <a:xfrm>
            <a:off x="1002907" y="6581001"/>
            <a:ext cx="50752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https://www.fastdev.com/blog/blog/building-maintainable-mobile-apps</a:t>
            </a:r>
          </a:p>
        </p:txBody>
      </p:sp>
    </p:spTree>
    <p:extLst>
      <p:ext uri="{BB962C8B-B14F-4D97-AF65-F5344CB8AC3E}">
        <p14:creationId xmlns:p14="http://schemas.microsoft.com/office/powerpoint/2010/main" val="231698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41810B-5A1C-95C8-17DE-0E83FFA40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24EB41-7AEB-C4DB-7299-1904B9B58508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Warstwa Domeny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8900763-B616-A9C3-6A19-81543CE3E867}"/>
              </a:ext>
            </a:extLst>
          </p:cNvPr>
          <p:cNvSpPr txBox="1"/>
          <p:nvPr/>
        </p:nvSpPr>
        <p:spPr>
          <a:xfrm>
            <a:off x="1028699" y="836712"/>
            <a:ext cx="8100392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400" dirty="0"/>
              <a:t>Do tej pory nasza architektura składała się z trzech głównych warstw: UI, ViewModel i Repository.</a:t>
            </a:r>
          </a:p>
          <a:p>
            <a:pPr algn="just">
              <a:spcAft>
                <a:spcPts val="600"/>
              </a:spcAft>
            </a:pPr>
            <a:r>
              <a:rPr lang="pl-PL" sz="1400" dirty="0"/>
              <a:t>W przypadku łączenia danych z wielu repozytoriów lub wykonania złożonych reguł, warstwa Modelu zaczyna być zbyt mała.</a:t>
            </a:r>
          </a:p>
          <a:p>
            <a:pPr algn="just">
              <a:spcAft>
                <a:spcPts val="600"/>
              </a:spcAft>
            </a:pPr>
            <a:endParaRPr lang="pl-PL" sz="1400" dirty="0"/>
          </a:p>
          <a:p>
            <a:pPr algn="just">
              <a:spcAft>
                <a:spcPts val="600"/>
              </a:spcAft>
            </a:pPr>
            <a:r>
              <a:rPr lang="pl-PL" sz="1400" dirty="0">
                <a:latin typeface="Verbatim"/>
              </a:rPr>
              <a:t>ViewModel</a:t>
            </a:r>
            <a:r>
              <a:rPr lang="pl-PL" sz="1400" dirty="0"/>
              <a:t> musi pobrać dane użytkownika z </a:t>
            </a:r>
            <a:r>
              <a:rPr lang="pl-PL" sz="1400" dirty="0" err="1">
                <a:latin typeface="Verbatim"/>
              </a:rPr>
              <a:t>UserRepository</a:t>
            </a:r>
            <a:r>
              <a:rPr lang="pl-PL" sz="1400" dirty="0"/>
              <a:t> i jego listę zakupów z </a:t>
            </a:r>
            <a:r>
              <a:rPr lang="pl-PL" sz="1400" dirty="0" err="1">
                <a:latin typeface="Verbatim"/>
              </a:rPr>
              <a:t>ShoppingRepository</a:t>
            </a:r>
            <a:r>
              <a:rPr lang="pl-PL" sz="1400" dirty="0"/>
              <a:t>, a następnie połączyć je i odfiltrować. Taka logika </a:t>
            </a:r>
            <a:r>
              <a:rPr lang="pl-PL" sz="1400" i="1" dirty="0"/>
              <a:t>zaśmieca</a:t>
            </a:r>
            <a:r>
              <a:rPr lang="pl-PL" sz="1400" dirty="0"/>
              <a:t> </a:t>
            </a:r>
            <a:r>
              <a:rPr lang="pl-PL" sz="1400" dirty="0">
                <a:latin typeface="Verbatim"/>
              </a:rPr>
              <a:t>ViewModel</a:t>
            </a:r>
            <a:r>
              <a:rPr lang="pl-PL" sz="1400" dirty="0"/>
              <a:t>, którego głównym zadaniem powinno być </a:t>
            </a:r>
            <a:r>
              <a:rPr lang="pl-PL" sz="1400" b="1" dirty="0"/>
              <a:t>zarządzanie stanem UI</a:t>
            </a:r>
            <a:r>
              <a:rPr lang="pl-PL" sz="1400" dirty="0"/>
              <a:t>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F34ACD5-39F1-4251-157C-DCFD88572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734" y="2873181"/>
            <a:ext cx="6410531" cy="384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480EDEC5-A44C-79D1-0597-9C66FE94230A}"/>
              </a:ext>
            </a:extLst>
          </p:cNvPr>
          <p:cNvSpPr txBox="1"/>
          <p:nvPr/>
        </p:nvSpPr>
        <p:spPr>
          <a:xfrm>
            <a:off x="1002907" y="6581001"/>
            <a:ext cx="50752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https://www.fastdev.com/blog/blog/building-maintainable-mobile-apps</a:t>
            </a:r>
          </a:p>
        </p:txBody>
      </p:sp>
    </p:spTree>
    <p:extLst>
      <p:ext uri="{BB962C8B-B14F-4D97-AF65-F5344CB8AC3E}">
        <p14:creationId xmlns:p14="http://schemas.microsoft.com/office/powerpoint/2010/main" val="100587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FCAF8D-6EC9-B280-64DE-8786101C7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C7CD62-3121-D6E8-B275-80CCA1CC831D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Warstwa Domeny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C3DDF07-1A07-B33C-7C5B-969F5471F353}"/>
              </a:ext>
            </a:extLst>
          </p:cNvPr>
          <p:cNvSpPr txBox="1"/>
          <p:nvPr/>
        </p:nvSpPr>
        <p:spPr>
          <a:xfrm>
            <a:off x="1028699" y="836712"/>
            <a:ext cx="8100392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400" dirty="0"/>
              <a:t>Do tej pory nasza architektura składała się z trzech głównych warstw: UI, ViewModel i Repository.</a:t>
            </a:r>
          </a:p>
          <a:p>
            <a:pPr algn="just">
              <a:spcAft>
                <a:spcPts val="600"/>
              </a:spcAft>
            </a:pPr>
            <a:r>
              <a:rPr lang="pl-PL" sz="1400" dirty="0"/>
              <a:t>W przypadku łączenia danych z wielu repozytoriów lub wykonania złożonych reguł, warstwa Modelu zaczyna być zbyt mała.</a:t>
            </a:r>
          </a:p>
          <a:p>
            <a:pPr algn="just">
              <a:spcAft>
                <a:spcPts val="600"/>
              </a:spcAft>
            </a:pPr>
            <a:endParaRPr lang="pl-PL" sz="1400" dirty="0"/>
          </a:p>
          <a:p>
            <a:pPr algn="just">
              <a:spcAft>
                <a:spcPts val="600"/>
              </a:spcAft>
            </a:pPr>
            <a:r>
              <a:rPr lang="pl-PL" sz="1400" dirty="0">
                <a:latin typeface="Verbatim"/>
                <a:cs typeface="Arial" panose="020B0604020202020204" pitchFamily="34" charset="0"/>
              </a:rPr>
              <a:t>Repository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powinno zarządzać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tylko źródłem danych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 Jeśli dodamy do niego logikę biznesową, (np. </a:t>
            </a:r>
            <a:r>
              <a:rPr lang="pl-PL" sz="1400" i="1" dirty="0">
                <a:latin typeface="Arial" panose="020B0604020202020204" pitchFamily="34" charset="0"/>
                <a:cs typeface="Arial" panose="020B0604020202020204" pitchFamily="34" charset="0"/>
              </a:rPr>
              <a:t>jeśli użytkownik jest premium, zwróć 50 artykułów, w przeciwnym razie 10),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to już nie jest tylko dostęp do danych, ale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reguła biznesowa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675CB19-45D5-9746-9E89-43C30FB8C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734" y="2873181"/>
            <a:ext cx="6410531" cy="384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0AE0377C-2A16-BE59-5847-3004019957EA}"/>
              </a:ext>
            </a:extLst>
          </p:cNvPr>
          <p:cNvSpPr txBox="1"/>
          <p:nvPr/>
        </p:nvSpPr>
        <p:spPr>
          <a:xfrm>
            <a:off x="1002907" y="6581001"/>
            <a:ext cx="50752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https://www.fastdev.com/blog/blog/building-maintainable-mobile-apps</a:t>
            </a:r>
          </a:p>
        </p:txBody>
      </p:sp>
    </p:spTree>
    <p:extLst>
      <p:ext uri="{BB962C8B-B14F-4D97-AF65-F5344CB8AC3E}">
        <p14:creationId xmlns:p14="http://schemas.microsoft.com/office/powerpoint/2010/main" val="368598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0306A-3DA2-8173-2E43-636870C81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8CC100-63CA-E4E1-CAEB-DED34A4CF1FD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Warstwa Domeny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27CC49D-3A15-E6D9-E3F0-F3E48DA6C86E}"/>
              </a:ext>
            </a:extLst>
          </p:cNvPr>
          <p:cNvSpPr txBox="1"/>
          <p:nvPr/>
        </p:nvSpPr>
        <p:spPr>
          <a:xfrm>
            <a:off x="1028699" y="836712"/>
            <a:ext cx="8100392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400" dirty="0"/>
              <a:t>Do tej pory nasza architektura składała się z trzech głównych warstw: UI, ViewModel i Repository.</a:t>
            </a:r>
          </a:p>
          <a:p>
            <a:pPr algn="just">
              <a:spcAft>
                <a:spcPts val="600"/>
              </a:spcAft>
            </a:pPr>
            <a:r>
              <a:rPr lang="pl-PL" sz="1400" dirty="0"/>
              <a:t>W przypadku łączenia danych z wielu repozytoriów lub wykonania złożonych reguł, warstwa Modelu zaczyna być zbyt mała.</a:t>
            </a:r>
          </a:p>
          <a:p>
            <a:pPr algn="just">
              <a:spcAft>
                <a:spcPts val="600"/>
              </a:spcAft>
            </a:pPr>
            <a:endParaRPr lang="pl-P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Jeśli ta sama, skomplikowana logika (np. </a:t>
            </a:r>
            <a:r>
              <a:rPr lang="pl-PL" sz="1400" i="1" dirty="0">
                <a:latin typeface="Arial" panose="020B0604020202020204" pitchFamily="34" charset="0"/>
                <a:cs typeface="Arial" panose="020B0604020202020204" pitchFamily="34" charset="0"/>
              </a:rPr>
              <a:t>walidacja numeru NIP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) jest potrzebna w dwóch różnych </a:t>
            </a:r>
            <a:r>
              <a:rPr lang="pl-PL" sz="1400" dirty="0" err="1">
                <a:latin typeface="Verbatim"/>
                <a:cs typeface="Arial" panose="020B0604020202020204" pitchFamily="34" charset="0"/>
              </a:rPr>
              <a:t>ViewModelach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, musi np. zostać powielona.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C3179A4-0CE7-A73B-4E0E-B3DD58C9F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734" y="2873181"/>
            <a:ext cx="6410531" cy="384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E79BE783-880A-1AC6-AE76-C9A097F93CA7}"/>
              </a:ext>
            </a:extLst>
          </p:cNvPr>
          <p:cNvSpPr txBox="1"/>
          <p:nvPr/>
        </p:nvSpPr>
        <p:spPr>
          <a:xfrm>
            <a:off x="1002907" y="6581001"/>
            <a:ext cx="50752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https://www.fastdev.com/blog/blog/building-maintainable-mobile-apps</a:t>
            </a:r>
          </a:p>
        </p:txBody>
      </p:sp>
    </p:spTree>
    <p:extLst>
      <p:ext uri="{BB962C8B-B14F-4D97-AF65-F5344CB8AC3E}">
        <p14:creationId xmlns:p14="http://schemas.microsoft.com/office/powerpoint/2010/main" val="3932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50D85E-B8C2-5DE2-732B-F1B0D13DE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F9A8C2-2ACE-6863-B92A-292B5EA88BFC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Warstwa Domeny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9C2B8DA-3AB7-E731-FEDB-816ACB120FA1}"/>
              </a:ext>
            </a:extLst>
          </p:cNvPr>
          <p:cNvSpPr txBox="1"/>
          <p:nvPr/>
        </p:nvSpPr>
        <p:spPr>
          <a:xfrm>
            <a:off x="1028699" y="836712"/>
            <a:ext cx="8100392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400" dirty="0"/>
              <a:t>Do tej pory nasza architektura składała się z trzech głównych warstw: UI, ViewModel i Repository.</a:t>
            </a:r>
          </a:p>
          <a:p>
            <a:pPr algn="just">
              <a:spcAft>
                <a:spcPts val="600"/>
              </a:spcAft>
            </a:pPr>
            <a:r>
              <a:rPr lang="pl-PL" sz="1400" dirty="0"/>
              <a:t>W przypadku łączenia danych z wielu repozytoriów lub wykonania złożonych reguł, warstwa Modelu zaczyna być zbyt mała. Rozwiązaniem jest wprowadzenie nowej warstwy – </a:t>
            </a:r>
            <a:r>
              <a:rPr lang="pl-PL" sz="1400" b="1" dirty="0"/>
              <a:t>warstwy domeny. </a:t>
            </a:r>
            <a:endParaRPr lang="pl-PL" sz="1400" dirty="0"/>
          </a:p>
          <a:p>
            <a:pPr algn="just">
              <a:spcAft>
                <a:spcPts val="600"/>
              </a:spcAft>
            </a:pPr>
            <a:endParaRPr lang="pl-PL" sz="1400" b="1" dirty="0"/>
          </a:p>
          <a:p>
            <a:pPr algn="just">
              <a:spcAft>
                <a:spcPts val="600"/>
              </a:spcAft>
            </a:pPr>
            <a:r>
              <a:rPr lang="pl-PL" sz="1400" dirty="0"/>
              <a:t>Jest to centralne miejsce na </a:t>
            </a:r>
            <a:r>
              <a:rPr lang="pl-PL" sz="1400" b="1" dirty="0"/>
              <a:t>logikę biznesową. </a:t>
            </a:r>
            <a:r>
              <a:rPr lang="pl-PL" sz="1400" dirty="0"/>
              <a:t>Narzędziem do jej implementacji jest wzorzec </a:t>
            </a:r>
            <a:r>
              <a:rPr lang="pl-PL" sz="1400" b="1" dirty="0" err="1">
                <a:latin typeface="Verbatim"/>
              </a:rPr>
              <a:t>UseCase</a:t>
            </a:r>
            <a:r>
              <a:rPr lang="pl-PL" sz="1400" dirty="0"/>
              <a:t>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19143BE-3A46-5332-D049-3D66108FDBCE}"/>
              </a:ext>
            </a:extLst>
          </p:cNvPr>
          <p:cNvSpPr txBox="1"/>
          <p:nvPr/>
        </p:nvSpPr>
        <p:spPr>
          <a:xfrm>
            <a:off x="1002907" y="6581001"/>
            <a:ext cx="50752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https://www.fastdev.com/blog/blog/building-maintainable-mobile-apps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FA051BE-CE09-0AF0-6A4C-973EAC050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378105"/>
            <a:ext cx="7316221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2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B8B242-C2DF-68E5-D12C-BF3903855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18ACD9-C399-8E85-EF64-56AA10E705A1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Warstwa Domeny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3BD5529-95F5-9C53-0C5C-C77B4F285FAC}"/>
              </a:ext>
            </a:extLst>
          </p:cNvPr>
          <p:cNvSpPr txBox="1"/>
          <p:nvPr/>
        </p:nvSpPr>
        <p:spPr>
          <a:xfrm>
            <a:off x="1028699" y="836712"/>
            <a:ext cx="8100392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400" dirty="0"/>
              <a:t>Do tej pory nasza architektura składała się z trzech głównych warstw: UI, ViewModel i Repository.</a:t>
            </a:r>
          </a:p>
          <a:p>
            <a:pPr algn="just">
              <a:spcAft>
                <a:spcPts val="600"/>
              </a:spcAft>
            </a:pPr>
            <a:r>
              <a:rPr lang="pl-PL" sz="1400" dirty="0"/>
              <a:t>W przypadku łączenia danych z wielu repozytoriów lub wykonania złożonych reguł, warstwa Modelu zaczyna być zbyt mała. Rozwiązaniem jest wprowadzenie nowej warstwy – </a:t>
            </a:r>
            <a:r>
              <a:rPr lang="pl-PL" sz="1400" b="1" dirty="0"/>
              <a:t>warstwy domeny. </a:t>
            </a:r>
            <a:endParaRPr lang="pl-PL" sz="1400" dirty="0"/>
          </a:p>
          <a:p>
            <a:pPr algn="just">
              <a:spcAft>
                <a:spcPts val="600"/>
              </a:spcAft>
            </a:pPr>
            <a:endParaRPr lang="pl-PL" sz="1400" dirty="0"/>
          </a:p>
          <a:p>
            <a:pPr algn="just">
              <a:spcAft>
                <a:spcPts val="600"/>
              </a:spcAft>
            </a:pPr>
            <a:r>
              <a:rPr lang="pl-PL" sz="1400" b="1" dirty="0"/>
              <a:t>Warstwa domeny </a:t>
            </a:r>
            <a:r>
              <a:rPr lang="pl-PL" sz="1400" dirty="0"/>
              <a:t>- Zawiera najważniejsze </a:t>
            </a:r>
            <a:r>
              <a:rPr lang="pl-PL" sz="1400" b="1" dirty="0"/>
              <a:t>reguły biznesowe </a:t>
            </a:r>
            <a:r>
              <a:rPr lang="pl-PL" sz="1400" dirty="0"/>
              <a:t>(np. </a:t>
            </a:r>
            <a:r>
              <a:rPr lang="pl-PL" sz="1400" i="1" dirty="0"/>
              <a:t>jak obliczyć cenę, co walidować, jakie dane połączyć</a:t>
            </a:r>
            <a:r>
              <a:rPr lang="pl-PL" sz="1400" dirty="0"/>
              <a:t>).</a:t>
            </a:r>
          </a:p>
          <a:p>
            <a:pPr algn="just">
              <a:spcAft>
                <a:spcPts val="600"/>
              </a:spcAft>
            </a:pPr>
            <a:r>
              <a:rPr lang="pl-PL" sz="1400" b="1" dirty="0" err="1"/>
              <a:t>UseCase</a:t>
            </a:r>
            <a:r>
              <a:rPr lang="pl-PL" sz="1400" dirty="0"/>
              <a:t> - To prosta klasa, która reprezentuje </a:t>
            </a:r>
            <a:r>
              <a:rPr lang="pl-PL" sz="1400" b="1" dirty="0"/>
              <a:t>jedną, konkretną akcję biznesową </a:t>
            </a:r>
            <a:r>
              <a:rPr lang="pl-PL" sz="1400" dirty="0"/>
              <a:t>w aplikacji.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91424D9-14E7-3400-F5CC-AE20C0C54636}"/>
              </a:ext>
            </a:extLst>
          </p:cNvPr>
          <p:cNvSpPr txBox="1"/>
          <p:nvPr/>
        </p:nvSpPr>
        <p:spPr>
          <a:xfrm>
            <a:off x="1002907" y="6581001"/>
            <a:ext cx="50752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https://www.fastdev.com/blog/blog/building-maintainable-mobile-apps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7D641EB-CFAF-EC4F-946A-5A3668537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108568"/>
            <a:ext cx="7316221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0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4B6DA4-895F-0FEE-0C30-F09B59242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8EFF81-046D-9DD5-7F6C-4E6D8C30E903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Warstwa Domeny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8493AB7-1E81-DAA4-192F-226390272780}"/>
              </a:ext>
            </a:extLst>
          </p:cNvPr>
          <p:cNvSpPr txBox="1"/>
          <p:nvPr/>
        </p:nvSpPr>
        <p:spPr>
          <a:xfrm>
            <a:off x="1028699" y="836712"/>
            <a:ext cx="8100392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400" dirty="0"/>
              <a:t>Do tej pory nasza architektura składała się z trzech głównych warstw: UI, ViewModel i Repository.</a:t>
            </a:r>
          </a:p>
          <a:p>
            <a:pPr algn="just">
              <a:spcAft>
                <a:spcPts val="600"/>
              </a:spcAft>
            </a:pPr>
            <a:r>
              <a:rPr lang="pl-PL" sz="1400" dirty="0"/>
              <a:t>W przypadku łączenia danych z wielu repozytoriów lub wykonania złożonych reguł, warstwa Modelu zaczyna być zbyt mała. Rozwiązaniem jest wprowadzenie nowej warstwy – </a:t>
            </a:r>
            <a:r>
              <a:rPr lang="pl-PL" sz="1400" b="1" dirty="0"/>
              <a:t>warstwy domeny. </a:t>
            </a:r>
            <a:endParaRPr lang="pl-PL" sz="1400" dirty="0"/>
          </a:p>
          <a:p>
            <a:pPr algn="just">
              <a:spcAft>
                <a:spcPts val="600"/>
              </a:spcAft>
            </a:pPr>
            <a:endParaRPr lang="pl-PL" sz="1400" dirty="0"/>
          </a:p>
          <a:p>
            <a:pPr algn="just">
              <a:spcAft>
                <a:spcPts val="600"/>
              </a:spcAft>
            </a:pPr>
            <a:r>
              <a:rPr lang="pl-PL" sz="1400" b="1" dirty="0"/>
              <a:t>Warstwa domeny </a:t>
            </a:r>
            <a:r>
              <a:rPr lang="pl-PL" sz="1400" dirty="0"/>
              <a:t>- Zawiera najważniejsze </a:t>
            </a:r>
            <a:r>
              <a:rPr lang="pl-PL" sz="1400" b="1" dirty="0"/>
              <a:t>reguły biznesowe </a:t>
            </a:r>
            <a:r>
              <a:rPr lang="pl-PL" sz="1400" dirty="0"/>
              <a:t>(np. </a:t>
            </a:r>
            <a:r>
              <a:rPr lang="pl-PL" sz="1400" i="1" dirty="0"/>
              <a:t>jak obliczyć cenę, co walidować, jakie dane połączyć</a:t>
            </a:r>
            <a:r>
              <a:rPr lang="pl-PL" sz="1400" dirty="0"/>
              <a:t>).</a:t>
            </a:r>
          </a:p>
          <a:p>
            <a:pPr algn="just">
              <a:spcAft>
                <a:spcPts val="600"/>
              </a:spcAft>
            </a:pPr>
            <a:r>
              <a:rPr lang="pl-PL" sz="1400" b="1" dirty="0" err="1"/>
              <a:t>UseCase</a:t>
            </a:r>
            <a:r>
              <a:rPr lang="pl-PL" sz="1400" dirty="0"/>
              <a:t> - To prosta klasa, która reprezentuje </a:t>
            </a:r>
            <a:r>
              <a:rPr lang="pl-PL" sz="1400" b="1" dirty="0"/>
              <a:t>jedną, konkretną akcję biznesową </a:t>
            </a:r>
            <a:r>
              <a:rPr lang="pl-PL" sz="1400" dirty="0"/>
              <a:t>w aplikacji.</a:t>
            </a:r>
          </a:p>
          <a:p>
            <a:pPr algn="just">
              <a:spcAft>
                <a:spcPts val="600"/>
              </a:spcAft>
            </a:pPr>
            <a:endParaRPr lang="pl-PL" sz="1400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/>
              <a:t>ViewModel (Kierownik Budowy): </a:t>
            </a:r>
            <a:r>
              <a:rPr lang="pl-PL" sz="1400" dirty="0"/>
              <a:t>Zarządza całym ekranem (projektem).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/>
              <a:t>Repository (Magazyn): </a:t>
            </a:r>
            <a:r>
              <a:rPr lang="pl-PL" sz="1400" dirty="0"/>
              <a:t>Dostarcza surowe materiały (dane).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 err="1"/>
              <a:t>Use</a:t>
            </a:r>
            <a:r>
              <a:rPr lang="pl-PL" sz="1400" b="1" dirty="0"/>
              <a:t> </a:t>
            </a:r>
            <a:r>
              <a:rPr lang="pl-PL" sz="1400" b="1" dirty="0" err="1"/>
              <a:t>Cases</a:t>
            </a:r>
            <a:r>
              <a:rPr lang="pl-PL" sz="1400" b="1" dirty="0"/>
              <a:t> (Specjaliści): </a:t>
            </a:r>
            <a:r>
              <a:rPr lang="pl-PL" sz="1400" dirty="0"/>
              <a:t>Kierownik nie wykonuje sam całej pracy. Posiada wyspecjalizowanych fachowców:</a:t>
            </a:r>
          </a:p>
          <a:p>
            <a:pPr marL="742950" lvl="1" indent="-2857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l-PL" sz="1400" b="1" dirty="0" err="1"/>
              <a:t>FormatujCenęUseCase</a:t>
            </a:r>
            <a:r>
              <a:rPr lang="pl-PL" sz="1400" dirty="0"/>
              <a:t>, </a:t>
            </a:r>
            <a:r>
              <a:rPr lang="pl-PL" sz="1400" i="1" dirty="0"/>
              <a:t>weź tę liczbę z magazynu i sformatuj ją jako walutę.</a:t>
            </a:r>
          </a:p>
          <a:p>
            <a:pPr marL="742950" lvl="1" indent="-2857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l-PL" sz="1400" b="1" dirty="0" err="1"/>
              <a:t>PobierzArtykułyDlaUżytkownikaPremiumUseCase</a:t>
            </a:r>
            <a:r>
              <a:rPr lang="pl-PL" sz="1400" dirty="0"/>
              <a:t>, </a:t>
            </a:r>
            <a:r>
              <a:rPr lang="pl-PL" sz="1400" i="1" dirty="0"/>
              <a:t>idź do magazynu i przynieś mi odpowiednie artykuły.</a:t>
            </a:r>
          </a:p>
          <a:p>
            <a:pPr marL="742950" lvl="1" indent="-2857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l-PL" sz="1400" b="1" dirty="0" err="1"/>
              <a:t>SprawdźPoprawnośćEmailaUseCase</a:t>
            </a:r>
            <a:r>
              <a:rPr lang="pl-PL" sz="1400" i="1" dirty="0"/>
              <a:t>, powiedz mi, czy ten email jest prawidłowy.</a:t>
            </a:r>
          </a:p>
        </p:txBody>
      </p:sp>
    </p:spTree>
    <p:extLst>
      <p:ext uri="{BB962C8B-B14F-4D97-AF65-F5344CB8AC3E}">
        <p14:creationId xmlns:p14="http://schemas.microsoft.com/office/powerpoint/2010/main" val="349354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FE446F-3486-3F4A-EC2A-0F091DAE5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05D249-78C4-6FC1-F270-816F4562B99C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Warstwa Domeny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B79535E-C84D-078F-0BDD-F144B06DB5B9}"/>
              </a:ext>
            </a:extLst>
          </p:cNvPr>
          <p:cNvSpPr txBox="1"/>
          <p:nvPr/>
        </p:nvSpPr>
        <p:spPr>
          <a:xfrm>
            <a:off x="1028699" y="836712"/>
            <a:ext cx="8100392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400" dirty="0"/>
              <a:t>Do tej pory nasza architektura składała się z trzech głównych warstw: UI, ViewModel i Repository.</a:t>
            </a:r>
          </a:p>
          <a:p>
            <a:pPr algn="just">
              <a:spcAft>
                <a:spcPts val="600"/>
              </a:spcAft>
            </a:pPr>
            <a:r>
              <a:rPr lang="pl-PL" sz="1400" dirty="0"/>
              <a:t>W przypadku łączenia danych z wielu repozytoriów lub wykonania złożonych reguł, warstwa Modelu zaczyna być zbyt mała. Rozwiązaniem jest wprowadzenie nowej warstwy – </a:t>
            </a:r>
            <a:r>
              <a:rPr lang="pl-PL" sz="1400" b="1" dirty="0"/>
              <a:t>warstwy domeny. </a:t>
            </a:r>
            <a:endParaRPr lang="pl-PL" sz="1400" dirty="0"/>
          </a:p>
          <a:p>
            <a:pPr algn="just">
              <a:spcAft>
                <a:spcPts val="600"/>
              </a:spcAft>
            </a:pPr>
            <a:endParaRPr lang="pl-PL" sz="1400" dirty="0"/>
          </a:p>
          <a:p>
            <a:pPr algn="just">
              <a:spcAft>
                <a:spcPts val="600"/>
              </a:spcAft>
            </a:pPr>
            <a:r>
              <a:rPr lang="pl-PL" sz="1400" b="1" dirty="0"/>
              <a:t>Warstwa domeny </a:t>
            </a:r>
            <a:r>
              <a:rPr lang="pl-PL" sz="1400" dirty="0"/>
              <a:t>- Zawiera najważniejsze </a:t>
            </a:r>
            <a:r>
              <a:rPr lang="pl-PL" sz="1400" b="1" dirty="0"/>
              <a:t>reguły biznesowe </a:t>
            </a:r>
            <a:r>
              <a:rPr lang="pl-PL" sz="1400" dirty="0"/>
              <a:t>(np. </a:t>
            </a:r>
            <a:r>
              <a:rPr lang="pl-PL" sz="1400" i="1" dirty="0"/>
              <a:t>jak obliczyć cenę, co walidować, jakie dane połączyć</a:t>
            </a:r>
            <a:r>
              <a:rPr lang="pl-PL" sz="1400" dirty="0"/>
              <a:t>).</a:t>
            </a:r>
          </a:p>
          <a:p>
            <a:pPr algn="just">
              <a:spcAft>
                <a:spcPts val="600"/>
              </a:spcAft>
            </a:pPr>
            <a:r>
              <a:rPr lang="pl-PL" sz="1400" b="1" dirty="0" err="1"/>
              <a:t>UseCase</a:t>
            </a:r>
            <a:r>
              <a:rPr lang="pl-PL" sz="1400" dirty="0"/>
              <a:t> - To prosta klasa, która reprezentuje </a:t>
            </a:r>
            <a:r>
              <a:rPr lang="pl-PL" sz="1400" b="1" dirty="0"/>
              <a:t>jedną, konkretną akcję biznesową </a:t>
            </a:r>
            <a:r>
              <a:rPr lang="pl-PL" sz="1400" dirty="0"/>
              <a:t>w aplikacji.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8CAF2E7-5751-7E98-84A6-986255936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194" y="2770944"/>
            <a:ext cx="5582429" cy="2857899"/>
          </a:xfrm>
          <a:prstGeom prst="rect">
            <a:avLst/>
          </a:prstGeom>
        </p:spPr>
      </p:pic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846D1916-77A1-C5E6-8A8E-E0E06679E909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208803" y="3429000"/>
            <a:ext cx="715125" cy="17294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240EDB44-BB53-4C39-104C-B0C656001A56}"/>
              </a:ext>
            </a:extLst>
          </p:cNvPr>
          <p:cNvSpPr/>
          <p:nvPr/>
        </p:nvSpPr>
        <p:spPr>
          <a:xfrm>
            <a:off x="107504" y="3061969"/>
            <a:ext cx="3101299" cy="107994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D7319F3-8539-432A-4633-89BEFA6A9110}"/>
              </a:ext>
            </a:extLst>
          </p:cNvPr>
          <p:cNvSpPr txBox="1"/>
          <p:nvPr/>
        </p:nvSpPr>
        <p:spPr>
          <a:xfrm>
            <a:off x="179512" y="3093252"/>
            <a:ext cx="31012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operator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fun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invoke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specjalna funkcja w Kotlinie, która pozwala na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wywoływanie instancji klasy tak, jakby była funkcją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719A8612-EADF-78E6-210D-039E8F65541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280811" y="3570306"/>
            <a:ext cx="715125" cy="120468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42719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84129</TotalTime>
  <Pages>0</Pages>
  <Words>1265</Words>
  <Characters>0</Characters>
  <Application>Microsoft Office PowerPoint</Application>
  <PresentationFormat>Pokaz na ekranie (4:3)</PresentationFormat>
  <Lines>0</Lines>
  <Paragraphs>124</Paragraphs>
  <Slides>19</Slides>
  <Notes>19</Notes>
  <HiddenSlides>0</HiddenSlides>
  <MMClips>1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Verbatim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1402</cp:revision>
  <dcterms:modified xsi:type="dcterms:W3CDTF">2025-10-01T14:00:56Z</dcterms:modified>
  <cp:category/>
</cp:coreProperties>
</file>