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346" r:id="rId2"/>
    <p:sldId id="511" r:id="rId3"/>
    <p:sldId id="538" r:id="rId4"/>
    <p:sldId id="541" r:id="rId5"/>
    <p:sldId id="542" r:id="rId6"/>
    <p:sldId id="539" r:id="rId7"/>
    <p:sldId id="540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0" r:id="rId16"/>
    <p:sldId id="551" r:id="rId17"/>
    <p:sldId id="552" r:id="rId18"/>
    <p:sldId id="55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111" d="100"/>
          <a:sy n="111" d="100"/>
        </p:scale>
        <p:origin x="16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98C3D-4038-846F-0492-42F488344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D14059-E358-F763-1EB7-42829C1ED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BFBDE2-A396-0544-AECB-398B0B0E5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0DDB5-CD8A-8880-6D0D-CF7E9CF2B7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8048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98C3D-4038-846F-0492-42F488344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D14059-E358-F763-1EB7-42829C1ED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BFBDE2-A396-0544-AECB-398B0B0E5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0DDB5-CD8A-8880-6D0D-CF7E9CF2B7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2143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31B3C-4699-C8EC-E765-94D9AD5AC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2B42E2-82B2-5805-E691-0ABB047FA7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2ABC45-75AE-910D-3AF1-9C2240F1A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94266-1C05-FE80-863F-25562FE4DE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7956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70266-6E36-0479-73A9-719BAEFD3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3FD33-B6B9-1FC6-3DEA-6E266AB76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657346-53F2-810D-3732-6A2E6A2B5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BACD0-39F6-4697-AFCC-67C5EB3B5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7633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3A3C9-A198-D8E2-0E6A-14272FDC5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E208DA-40BB-83CC-1460-8E5BA34590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C15A06-7178-8EB9-AAD8-0120C1B38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D784E-122D-9C36-B4D5-BE16EA0E33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9375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C5B61-F514-EA74-2BEB-FD37C1F26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C6F517-F192-75DF-6ECC-0342999D38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623BCC-F38C-F523-6071-231179703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C7900-77B9-40C0-3B85-EB1F20B83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6245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C6809-DB44-6D25-F800-339194568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8B5DE5-B3B7-3F6E-2611-6C080D463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49C0F7-8862-E3FF-1CCB-B06061A99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63654-6E49-2A24-C22C-AD9B9EC3C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396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765FC-D275-34E7-F014-222947D49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FB300-2A57-E877-FD2E-F0B347E55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36956-F185-9AA0-8A4D-F44F273CF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DDE66-91FB-B1BA-E049-2B9373C38B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0883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765FC-D275-34E7-F014-222947D49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FB300-2A57-E877-FD2E-F0B347E55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36956-F185-9AA0-8A4D-F44F273CF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DDE66-91FB-B1BA-E049-2B9373C38B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88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98C3D-4038-846F-0492-42F488344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D14059-E358-F763-1EB7-42829C1ED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BFBDE2-A396-0544-AECB-398B0B0E5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0DDB5-CD8A-8880-6D0D-CF7E9CF2B7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29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98C3D-4038-846F-0492-42F488344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D14059-E358-F763-1EB7-42829C1ED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BFBDE2-A396-0544-AECB-398B0B0E5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0DDB5-CD8A-8880-6D0D-CF7E9CF2B7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50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46C0A-7AEC-F923-4E58-3834B3801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421B34-B49D-A028-767F-868FF5EFC8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D44343-0D0D-1403-C50D-37DCFD4B5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55019-CDEB-4CAC-9CC7-3A5237AE61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873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F8604-E192-A0F9-7C15-9DBA8DE3F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CD9B67-E656-8D35-4444-DA196B7BB6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C61ACC-E414-0A07-3383-58A411F36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ED4DF-C28E-4627-CB5F-E30C95A64E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7154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08F2E-C949-B509-D52E-F3BD30A6A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4522C3-0E23-3124-C6B0-C52953E0E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8E9DF1-AE65-2D87-0734-2F3E32FD1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E1607-A894-0DAC-8A08-4499323AA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8500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F515D-D248-D8CA-4648-F1807BB3D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20C149-C069-15A4-8CED-699BC55721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8D0BE-AF62-0CE3-B963-89AEEC6AB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C0D09-B34C-EAA2-C08A-946850B6F9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260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295B4-903E-29B5-3495-58DF2279F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775E4-B546-5F98-7629-7C32BAB683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D881EA-3829-F2AC-D43E-8A7EE8246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3ABA7-A668-F8CC-417C-DE760D14D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594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FC000-7D8D-086D-66FD-F79AF3C9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5DBF7-6BFC-1B23-CBE6-D0AFF907B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059A81-3353-3557-C440-195FAEDD6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9792F-10D6-A669-2E5B-33C70A34D4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56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 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3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31840" y="443711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Coroutines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B0466A-ECC8-CD3A-5198-1AA1A3D27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AEBF88-1388-CEF7-33C7-7E939A9F903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CA86A4B-5C2C-C735-1879-3E383D48C620}"/>
              </a:ext>
            </a:extLst>
          </p:cNvPr>
          <p:cNvSpPr txBox="1"/>
          <p:nvPr/>
        </p:nvSpPr>
        <p:spPr>
          <a:xfrm>
            <a:off x="1033753" y="79688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W poprzednich przykładach włączaliśmy </a:t>
            </a:r>
            <a:r>
              <a:rPr lang="pl-PL" sz="1600" dirty="0" err="1"/>
              <a:t>korutyny</a:t>
            </a:r>
            <a:r>
              <a:rPr lang="pl-PL" sz="1600" dirty="0"/>
              <a:t> za pomocą </a:t>
            </a:r>
            <a:r>
              <a:rPr lang="pl-PL" sz="1600" b="1" dirty="0" err="1">
                <a:latin typeface="Verbatim"/>
              </a:rPr>
              <a:t>launch</a:t>
            </a:r>
            <a:r>
              <a:rPr lang="pl-PL" sz="1600" dirty="0"/>
              <a:t>. W tym przykładzie zobaczymy w jaki sposób odebrać </a:t>
            </a:r>
            <a:r>
              <a:rPr lang="pl-PL" sz="1600" b="1" dirty="0"/>
              <a:t>wynik działania asynchronicznego (</a:t>
            </a:r>
            <a:r>
              <a:rPr lang="pl-PL" sz="1600" b="1" dirty="0" err="1">
                <a:latin typeface="Verbatim"/>
              </a:rPr>
              <a:t>async</a:t>
            </a:r>
            <a:r>
              <a:rPr lang="pl-PL" sz="1600" b="1" dirty="0"/>
              <a:t>)</a:t>
            </a:r>
            <a:r>
              <a:rPr lang="pl-PL" sz="1600" dirty="0"/>
              <a:t>.</a:t>
            </a:r>
          </a:p>
        </p:txBody>
      </p:sp>
      <p:pic>
        <p:nvPicPr>
          <p:cNvPr id="4" name="bandicam 2025-07-29 16-09-24-028">
            <a:hlinkClick r:id="" action="ppaction://media"/>
            <a:extLst>
              <a:ext uri="{FF2B5EF4-FFF2-40B4-BE49-F238E27FC236}">
                <a16:creationId xmlns:a16="http://schemas.microsoft.com/office/drawing/2014/main" id="{90339088-E916-E91D-E389-F8459ECBC6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903617" y="1845817"/>
            <a:ext cx="2109144" cy="474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9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B0466A-ECC8-CD3A-5198-1AA1A3D27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F3F85D7C-2080-7E6F-AB72-B771EDEEE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568" y="836712"/>
            <a:ext cx="4610186" cy="60212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AEBF88-1388-CEF7-33C7-7E939A9F903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B8818B04-73A3-3A3F-DD9D-FB23D8E77BBC}"/>
              </a:ext>
            </a:extLst>
          </p:cNvPr>
          <p:cNvSpPr/>
          <p:nvPr/>
        </p:nvSpPr>
        <p:spPr>
          <a:xfrm>
            <a:off x="239590" y="980729"/>
            <a:ext cx="4116386" cy="100811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6AAE6EC-1CD1-9907-E83C-5177EBD34AD4}"/>
              </a:ext>
            </a:extLst>
          </p:cNvPr>
          <p:cNvSpPr txBox="1"/>
          <p:nvPr/>
        </p:nvSpPr>
        <p:spPr>
          <a:xfrm>
            <a:off x="249846" y="946175"/>
            <a:ext cx="4116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suspend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delay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(3000) zawiesza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na 3 sekundy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bez blokowania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wątku UI, 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następnie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zwraca wynik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 postaci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String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6B56F6F9-3F21-5856-1B51-5678D683189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55976" y="1484785"/>
            <a:ext cx="504056" cy="43204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18F48184-9CBB-D2C4-149B-179ED0FC0468}"/>
              </a:ext>
            </a:extLst>
          </p:cNvPr>
          <p:cNvSpPr/>
          <p:nvPr/>
        </p:nvSpPr>
        <p:spPr>
          <a:xfrm>
            <a:off x="7236296" y="2420888"/>
            <a:ext cx="1738768" cy="49956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DC87DF60-1178-6BCE-5A0F-26F4EF8B0AC1}"/>
              </a:ext>
            </a:extLst>
          </p:cNvPr>
          <p:cNvCxnSpPr>
            <a:cxnSpLocks/>
          </p:cNvCxnSpPr>
          <p:nvPr/>
        </p:nvCxnSpPr>
        <p:spPr>
          <a:xfrm flipH="1" flipV="1">
            <a:off x="5508104" y="2420888"/>
            <a:ext cx="1728192" cy="22712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528A9B02-ECDA-35F6-1105-DA7ABAE5773B}"/>
              </a:ext>
            </a:extLst>
          </p:cNvPr>
          <p:cNvSpPr txBox="1"/>
          <p:nvPr/>
        </p:nvSpPr>
        <p:spPr>
          <a:xfrm>
            <a:off x="7308304" y="2480581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Zwraca wynik</a:t>
            </a:r>
          </a:p>
        </p:txBody>
      </p:sp>
    </p:spTree>
    <p:extLst>
      <p:ext uri="{BB962C8B-B14F-4D97-AF65-F5344CB8AC3E}">
        <p14:creationId xmlns:p14="http://schemas.microsoft.com/office/powerpoint/2010/main" val="377557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873253-AB81-60ED-34F5-379B41938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E4E505B7-4337-5CA4-D2F8-BA43FF067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568" y="836712"/>
            <a:ext cx="4610186" cy="60212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0D5928-75F1-98F4-3030-0011907AA360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D18215A0-AE73-F78C-DF73-A8E06CFBF1A6}"/>
              </a:ext>
            </a:extLst>
          </p:cNvPr>
          <p:cNvSpPr/>
          <p:nvPr/>
        </p:nvSpPr>
        <p:spPr>
          <a:xfrm>
            <a:off x="239590" y="980729"/>
            <a:ext cx="4116386" cy="100811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4B2D435-BFC4-D070-8EEA-3E2130FD4C5A}"/>
              </a:ext>
            </a:extLst>
          </p:cNvPr>
          <p:cNvSpPr txBox="1"/>
          <p:nvPr/>
        </p:nvSpPr>
        <p:spPr>
          <a:xfrm>
            <a:off x="249846" y="946175"/>
            <a:ext cx="4116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suspend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delay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(3000) zawiesza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na 3 sekundy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bez blokowania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wątku UI, 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następnie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zwraca wynik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 postaci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String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AC9134C5-767C-3CAF-A0DF-8BB9E27409F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55976" y="1484785"/>
            <a:ext cx="504056" cy="43204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0CA993A8-C06A-E643-8C4E-946FF86485A8}"/>
              </a:ext>
            </a:extLst>
          </p:cNvPr>
          <p:cNvSpPr/>
          <p:nvPr/>
        </p:nvSpPr>
        <p:spPr>
          <a:xfrm>
            <a:off x="7236296" y="2420888"/>
            <a:ext cx="1738768" cy="49956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4C1A1402-6176-855C-E45F-ABBDB09E93BC}"/>
              </a:ext>
            </a:extLst>
          </p:cNvPr>
          <p:cNvCxnSpPr>
            <a:cxnSpLocks/>
          </p:cNvCxnSpPr>
          <p:nvPr/>
        </p:nvCxnSpPr>
        <p:spPr>
          <a:xfrm flipH="1" flipV="1">
            <a:off x="5508104" y="2420888"/>
            <a:ext cx="1728192" cy="22712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7A50039A-5E9B-E6A2-44B5-746E65B442F3}"/>
              </a:ext>
            </a:extLst>
          </p:cNvPr>
          <p:cNvSpPr txBox="1"/>
          <p:nvPr/>
        </p:nvSpPr>
        <p:spPr>
          <a:xfrm>
            <a:off x="7308304" y="2480581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Zwraca wynik</a:t>
            </a:r>
          </a:p>
        </p:txBody>
      </p: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3A229C61-6A5E-67A6-02A9-3ED98857E82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201257" y="2226721"/>
            <a:ext cx="1224263" cy="235440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8B275189-30D8-5A95-F94E-BF013DC93F16}"/>
              </a:ext>
            </a:extLst>
          </p:cNvPr>
          <p:cNvSpPr/>
          <p:nvPr/>
        </p:nvSpPr>
        <p:spPr>
          <a:xfrm>
            <a:off x="1295084" y="2040673"/>
            <a:ext cx="2858914" cy="33855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07D3C4AB-7EF5-4395-1BA2-69ADFF7DC4E4}"/>
              </a:ext>
            </a:extLst>
          </p:cNvPr>
          <p:cNvSpPr txBox="1"/>
          <p:nvPr/>
        </p:nvSpPr>
        <p:spPr>
          <a:xfrm>
            <a:off x="1342343" y="2057444"/>
            <a:ext cx="285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F12C22-359A-FE72-9F9C-16CA18347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8FE21449-F1CF-387A-3717-64FC11D04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568" y="836712"/>
            <a:ext cx="4610186" cy="6021288"/>
          </a:xfrm>
          <a:prstGeom prst="rect">
            <a:avLst/>
          </a:prstGeom>
        </p:spPr>
      </p:pic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26FA5E4D-8EC5-F9BC-CDB5-0291CE0DD69C}"/>
              </a:ext>
            </a:extLst>
          </p:cNvPr>
          <p:cNvSpPr/>
          <p:nvPr/>
        </p:nvSpPr>
        <p:spPr>
          <a:xfrm>
            <a:off x="172929" y="2443852"/>
            <a:ext cx="4191222" cy="13229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177AB3-7662-77D0-045B-5C83F922C225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A5C8DE40-8778-FD4A-9494-D2F9AEA0645A}"/>
              </a:ext>
            </a:extLst>
          </p:cNvPr>
          <p:cNvSpPr/>
          <p:nvPr/>
        </p:nvSpPr>
        <p:spPr>
          <a:xfrm>
            <a:off x="239590" y="980729"/>
            <a:ext cx="4116386" cy="100811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FA53247-21E3-174A-1F05-7F37C9A7046D}"/>
              </a:ext>
            </a:extLst>
          </p:cNvPr>
          <p:cNvSpPr txBox="1"/>
          <p:nvPr/>
        </p:nvSpPr>
        <p:spPr>
          <a:xfrm>
            <a:off x="249846" y="946175"/>
            <a:ext cx="4116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suspend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delay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(3000) zawiesza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na 3 sekundy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bez blokowania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wątku UI, 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następnie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zwraca wynik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 postaci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String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DC934B71-BFAE-69BB-9E62-7160E13F731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55976" y="1484785"/>
            <a:ext cx="504056" cy="43204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906660C5-5A45-2D2A-3D7F-A4E5A82A8447}"/>
              </a:ext>
            </a:extLst>
          </p:cNvPr>
          <p:cNvSpPr/>
          <p:nvPr/>
        </p:nvSpPr>
        <p:spPr>
          <a:xfrm>
            <a:off x="7236296" y="2420888"/>
            <a:ext cx="1738768" cy="49956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7545CEAA-6547-3BFF-18D3-C26C24D7E7F1}"/>
              </a:ext>
            </a:extLst>
          </p:cNvPr>
          <p:cNvCxnSpPr>
            <a:cxnSpLocks/>
          </p:cNvCxnSpPr>
          <p:nvPr/>
        </p:nvCxnSpPr>
        <p:spPr>
          <a:xfrm flipH="1" flipV="1">
            <a:off x="5508104" y="2420888"/>
            <a:ext cx="1728192" cy="22712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C07CFD64-E903-8337-6ACD-1EA870811B90}"/>
              </a:ext>
            </a:extLst>
          </p:cNvPr>
          <p:cNvSpPr txBox="1"/>
          <p:nvPr/>
        </p:nvSpPr>
        <p:spPr>
          <a:xfrm>
            <a:off x="7308304" y="2480581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Zwraca wynik</a:t>
            </a:r>
          </a:p>
        </p:txBody>
      </p: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476C7083-0BD7-2378-C2AE-D3C1E27C688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201257" y="2226721"/>
            <a:ext cx="1224263" cy="235440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361B8A3B-D0DB-A8D5-78C7-84CBE6089084}"/>
              </a:ext>
            </a:extLst>
          </p:cNvPr>
          <p:cNvSpPr/>
          <p:nvPr/>
        </p:nvSpPr>
        <p:spPr>
          <a:xfrm>
            <a:off x="1295084" y="2040673"/>
            <a:ext cx="2858914" cy="33855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F4F64FDD-CA05-C40B-9A76-F55A3BFBD1D3}"/>
              </a:ext>
            </a:extLst>
          </p:cNvPr>
          <p:cNvSpPr txBox="1"/>
          <p:nvPr/>
        </p:nvSpPr>
        <p:spPr>
          <a:xfrm>
            <a:off x="1342343" y="2057444"/>
            <a:ext cx="285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115F60E1-C7A2-794A-A310-B43498644D1A}"/>
              </a:ext>
            </a:extLst>
          </p:cNvPr>
          <p:cNvCxnSpPr>
            <a:cxnSpLocks/>
          </p:cNvCxnSpPr>
          <p:nvPr/>
        </p:nvCxnSpPr>
        <p:spPr>
          <a:xfrm>
            <a:off x="4355976" y="3607569"/>
            <a:ext cx="1368152" cy="118154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08357624-4DF1-45FA-E4DA-F380E0C0A4EA}"/>
              </a:ext>
            </a:extLst>
          </p:cNvPr>
          <p:cNvSpPr txBox="1"/>
          <p:nvPr/>
        </p:nvSpPr>
        <p:spPr>
          <a:xfrm>
            <a:off x="200758" y="2422861"/>
            <a:ext cx="412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Wewnątrz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głównej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async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uruchamia nowe, zagnieżdżone zadanie w tle w celu wywołania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generatePassword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()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Zamiast wyniku,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async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natychmiast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zwraca obiekt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Deferred.</a:t>
            </a:r>
          </a:p>
        </p:txBody>
      </p:sp>
    </p:spTree>
    <p:extLst>
      <p:ext uri="{BB962C8B-B14F-4D97-AF65-F5344CB8AC3E}">
        <p14:creationId xmlns:p14="http://schemas.microsoft.com/office/powerpoint/2010/main" val="244219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CEE894-682C-A805-A770-D7411D773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26E7311F-19F3-33F8-7D0D-919E99BE3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568" y="836712"/>
            <a:ext cx="4610186" cy="6021288"/>
          </a:xfrm>
          <a:prstGeom prst="rect">
            <a:avLst/>
          </a:prstGeom>
        </p:spPr>
      </p:pic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C5740965-72D1-07C7-3C61-739AD840925E}"/>
              </a:ext>
            </a:extLst>
          </p:cNvPr>
          <p:cNvSpPr/>
          <p:nvPr/>
        </p:nvSpPr>
        <p:spPr>
          <a:xfrm>
            <a:off x="172929" y="2443852"/>
            <a:ext cx="4191222" cy="13229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967914-012F-E8C0-8B8A-E5859842B8A0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235DD384-EF70-5073-0D5B-9B36C526A669}"/>
              </a:ext>
            </a:extLst>
          </p:cNvPr>
          <p:cNvSpPr/>
          <p:nvPr/>
        </p:nvSpPr>
        <p:spPr>
          <a:xfrm>
            <a:off x="239590" y="980729"/>
            <a:ext cx="4116386" cy="100811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F1D2D17-B4D2-15D8-2D83-DF0626EF28E7}"/>
              </a:ext>
            </a:extLst>
          </p:cNvPr>
          <p:cNvSpPr txBox="1"/>
          <p:nvPr/>
        </p:nvSpPr>
        <p:spPr>
          <a:xfrm>
            <a:off x="249846" y="946175"/>
            <a:ext cx="4116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suspend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delay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(3000) zawiesza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na 3 sekundy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bez blokowania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wątku UI, 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następnie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zwraca wynik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 postaci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String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A02BFB47-1634-64F8-E803-755A09A466B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55976" y="1484785"/>
            <a:ext cx="504056" cy="43204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AD26FB42-8E07-9788-B668-8992B28516B3}"/>
              </a:ext>
            </a:extLst>
          </p:cNvPr>
          <p:cNvSpPr/>
          <p:nvPr/>
        </p:nvSpPr>
        <p:spPr>
          <a:xfrm>
            <a:off x="7236296" y="2420888"/>
            <a:ext cx="1738768" cy="49956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62487784-B820-DAC2-122C-6FAF683FFB2B}"/>
              </a:ext>
            </a:extLst>
          </p:cNvPr>
          <p:cNvCxnSpPr>
            <a:cxnSpLocks/>
          </p:cNvCxnSpPr>
          <p:nvPr/>
        </p:nvCxnSpPr>
        <p:spPr>
          <a:xfrm flipH="1" flipV="1">
            <a:off x="5508104" y="2420888"/>
            <a:ext cx="1728192" cy="22712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5638409-22FC-4A58-BF0D-C75F5976F4FA}"/>
              </a:ext>
            </a:extLst>
          </p:cNvPr>
          <p:cNvSpPr txBox="1"/>
          <p:nvPr/>
        </p:nvSpPr>
        <p:spPr>
          <a:xfrm>
            <a:off x="7308304" y="2480581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Zwraca wynik</a:t>
            </a:r>
          </a:p>
        </p:txBody>
      </p: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E16003BF-AEBF-83EE-1368-4C05BAD32383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201257" y="2226721"/>
            <a:ext cx="1224263" cy="235440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2104DF16-82D1-9121-BA5F-2B3C7A6635E3}"/>
              </a:ext>
            </a:extLst>
          </p:cNvPr>
          <p:cNvSpPr/>
          <p:nvPr/>
        </p:nvSpPr>
        <p:spPr>
          <a:xfrm>
            <a:off x="1295084" y="2040673"/>
            <a:ext cx="2858914" cy="33855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413A0359-DF9B-5B7F-7100-A2A8D17B1C40}"/>
              </a:ext>
            </a:extLst>
          </p:cNvPr>
          <p:cNvSpPr txBox="1"/>
          <p:nvPr/>
        </p:nvSpPr>
        <p:spPr>
          <a:xfrm>
            <a:off x="1342343" y="2057444"/>
            <a:ext cx="285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4E69BFB9-7C5C-EF79-94D2-5125EE94C435}"/>
              </a:ext>
            </a:extLst>
          </p:cNvPr>
          <p:cNvCxnSpPr>
            <a:cxnSpLocks/>
          </p:cNvCxnSpPr>
          <p:nvPr/>
        </p:nvCxnSpPr>
        <p:spPr>
          <a:xfrm>
            <a:off x="4355976" y="3607569"/>
            <a:ext cx="1368152" cy="118154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43B771D1-1040-16AB-C638-E1818A88F3B2}"/>
              </a:ext>
            </a:extLst>
          </p:cNvPr>
          <p:cNvSpPr txBox="1"/>
          <p:nvPr/>
        </p:nvSpPr>
        <p:spPr>
          <a:xfrm>
            <a:off x="200758" y="2422861"/>
            <a:ext cx="412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Wewnątrz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głównej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async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uruchamia nowe, zagnieżdżone zadanie w tle w celu wywołania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generatePassword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()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Zamiast wyniku,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async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natychmiast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zwraca obiekt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Deferred.</a:t>
            </a:r>
          </a:p>
        </p:txBody>
      </p:sp>
      <p:sp>
        <p:nvSpPr>
          <p:cNvPr id="44" name="Prostokąt: zaokrąglone rogi 43">
            <a:extLst>
              <a:ext uri="{FF2B5EF4-FFF2-40B4-BE49-F238E27FC236}">
                <a16:creationId xmlns:a16="http://schemas.microsoft.com/office/drawing/2014/main" id="{C44238FE-819C-A955-9C8A-6A7B36539F84}"/>
              </a:ext>
            </a:extLst>
          </p:cNvPr>
          <p:cNvSpPr/>
          <p:nvPr/>
        </p:nvSpPr>
        <p:spPr>
          <a:xfrm>
            <a:off x="212428" y="3842091"/>
            <a:ext cx="4191222" cy="13229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0AC92394-DE8E-9899-6859-78CE3C5D8D92}"/>
              </a:ext>
            </a:extLst>
          </p:cNvPr>
          <p:cNvSpPr txBox="1"/>
          <p:nvPr/>
        </p:nvSpPr>
        <p:spPr>
          <a:xfrm>
            <a:off x="298194" y="3838400"/>
            <a:ext cx="412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Deferred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jest to obiekt, który otrzymujesz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natychmiast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 wywołaniu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async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zanim jeszcze właściwe obliczenia się zakończą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.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Podobnie jak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Job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Deferred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również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reprezentuje cykl życia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zadania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.</a:t>
            </a:r>
          </a:p>
        </p:txBody>
      </p:sp>
      <p:cxnSp>
        <p:nvCxnSpPr>
          <p:cNvPr id="51" name="Łącznik prosty ze strzałką 50">
            <a:extLst>
              <a:ext uri="{FF2B5EF4-FFF2-40B4-BE49-F238E27FC236}">
                <a16:creationId xmlns:a16="http://schemas.microsoft.com/office/drawing/2014/main" id="{731881C9-B048-327E-0F99-404D0A2CC2AF}"/>
              </a:ext>
            </a:extLst>
          </p:cNvPr>
          <p:cNvCxnSpPr>
            <a:cxnSpLocks/>
          </p:cNvCxnSpPr>
          <p:nvPr/>
        </p:nvCxnSpPr>
        <p:spPr>
          <a:xfrm flipV="1">
            <a:off x="4450909" y="4841508"/>
            <a:ext cx="2929403" cy="4950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57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E454E1-AA65-AC59-0A50-C753348AD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97D8F7F0-8992-C6F3-CDE2-30D53E567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568" y="836712"/>
            <a:ext cx="4610186" cy="6021288"/>
          </a:xfrm>
          <a:prstGeom prst="rect">
            <a:avLst/>
          </a:prstGeom>
        </p:spPr>
      </p:pic>
      <p:sp>
        <p:nvSpPr>
          <p:cNvPr id="48" name="Prostokąt: zaokrąglone rogi 47">
            <a:extLst>
              <a:ext uri="{FF2B5EF4-FFF2-40B4-BE49-F238E27FC236}">
                <a16:creationId xmlns:a16="http://schemas.microsoft.com/office/drawing/2014/main" id="{71035CF9-2F0A-094E-ECD8-857FF3CD5C0F}"/>
              </a:ext>
            </a:extLst>
          </p:cNvPr>
          <p:cNvSpPr/>
          <p:nvPr/>
        </p:nvSpPr>
        <p:spPr>
          <a:xfrm>
            <a:off x="46104" y="5293475"/>
            <a:ext cx="4767284" cy="153590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27F0BBB0-F21B-1F9B-443B-72D58EAECE5A}"/>
              </a:ext>
            </a:extLst>
          </p:cNvPr>
          <p:cNvSpPr/>
          <p:nvPr/>
        </p:nvSpPr>
        <p:spPr>
          <a:xfrm>
            <a:off x="172929" y="2443852"/>
            <a:ext cx="4191222" cy="13229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62A3E-CC69-F6C3-7EE4-7242B7E46F8D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6ABDE780-4EEA-7C28-8E6F-99B4F2104F52}"/>
              </a:ext>
            </a:extLst>
          </p:cNvPr>
          <p:cNvSpPr/>
          <p:nvPr/>
        </p:nvSpPr>
        <p:spPr>
          <a:xfrm>
            <a:off x="239590" y="980729"/>
            <a:ext cx="4116386" cy="100811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F2384FD-C855-B316-6A67-9B76A991C2C0}"/>
              </a:ext>
            </a:extLst>
          </p:cNvPr>
          <p:cNvSpPr txBox="1"/>
          <p:nvPr/>
        </p:nvSpPr>
        <p:spPr>
          <a:xfrm>
            <a:off x="249846" y="946175"/>
            <a:ext cx="4116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suspend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delay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(3000) zawiesza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na 3 sekundy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bez blokowania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wątku UI, 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następnie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zwraca wynik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 postaci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String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9DE4C81F-3418-5D93-8301-37183250993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55976" y="1484785"/>
            <a:ext cx="504056" cy="43204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D44825FC-4340-5E7E-1005-F2032F168A53}"/>
              </a:ext>
            </a:extLst>
          </p:cNvPr>
          <p:cNvSpPr/>
          <p:nvPr/>
        </p:nvSpPr>
        <p:spPr>
          <a:xfrm>
            <a:off x="7236296" y="2420888"/>
            <a:ext cx="1738768" cy="49956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37637DE3-883D-055E-D6FF-D20CC00C185D}"/>
              </a:ext>
            </a:extLst>
          </p:cNvPr>
          <p:cNvCxnSpPr>
            <a:cxnSpLocks/>
          </p:cNvCxnSpPr>
          <p:nvPr/>
        </p:nvCxnSpPr>
        <p:spPr>
          <a:xfrm flipH="1" flipV="1">
            <a:off x="5508104" y="2420888"/>
            <a:ext cx="1728192" cy="22712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2771024F-AD09-77A4-FAD0-756277423060}"/>
              </a:ext>
            </a:extLst>
          </p:cNvPr>
          <p:cNvSpPr txBox="1"/>
          <p:nvPr/>
        </p:nvSpPr>
        <p:spPr>
          <a:xfrm>
            <a:off x="7308304" y="2480581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Zwraca wynik</a:t>
            </a:r>
          </a:p>
        </p:txBody>
      </p: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85E35D19-2DF0-CB73-4AAF-D8D04A47EFCF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201257" y="2226721"/>
            <a:ext cx="1224263" cy="235440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5044B057-1F9F-400E-CA26-F3DC471E3463}"/>
              </a:ext>
            </a:extLst>
          </p:cNvPr>
          <p:cNvSpPr/>
          <p:nvPr/>
        </p:nvSpPr>
        <p:spPr>
          <a:xfrm>
            <a:off x="1295084" y="2040673"/>
            <a:ext cx="2858914" cy="33855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0F0F733E-EE27-4E34-BC13-13AA83FD97FB}"/>
              </a:ext>
            </a:extLst>
          </p:cNvPr>
          <p:cNvSpPr txBox="1"/>
          <p:nvPr/>
        </p:nvSpPr>
        <p:spPr>
          <a:xfrm>
            <a:off x="1342343" y="2057444"/>
            <a:ext cx="285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185C577A-5E0F-185B-3B0A-BA8C82148987}"/>
              </a:ext>
            </a:extLst>
          </p:cNvPr>
          <p:cNvCxnSpPr>
            <a:cxnSpLocks/>
          </p:cNvCxnSpPr>
          <p:nvPr/>
        </p:nvCxnSpPr>
        <p:spPr>
          <a:xfrm>
            <a:off x="4355976" y="3607569"/>
            <a:ext cx="1368152" cy="118154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754C998A-90FD-9640-14F3-69A42B7F200B}"/>
              </a:ext>
            </a:extLst>
          </p:cNvPr>
          <p:cNvSpPr txBox="1"/>
          <p:nvPr/>
        </p:nvSpPr>
        <p:spPr>
          <a:xfrm>
            <a:off x="200758" y="2422861"/>
            <a:ext cx="412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Wewnątrz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głównej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async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uruchamia nowe, zagnieżdżone zadanie w tle w celu wywołania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generatePassword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()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Zamiast wyniku,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async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natychmiast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zwraca obiekt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Deferred.</a:t>
            </a:r>
          </a:p>
        </p:txBody>
      </p:sp>
      <p:sp>
        <p:nvSpPr>
          <p:cNvPr id="44" name="Prostokąt: zaokrąglone rogi 43">
            <a:extLst>
              <a:ext uri="{FF2B5EF4-FFF2-40B4-BE49-F238E27FC236}">
                <a16:creationId xmlns:a16="http://schemas.microsoft.com/office/drawing/2014/main" id="{C56C564C-76C1-6C94-6604-D44720AC2A34}"/>
              </a:ext>
            </a:extLst>
          </p:cNvPr>
          <p:cNvSpPr/>
          <p:nvPr/>
        </p:nvSpPr>
        <p:spPr>
          <a:xfrm>
            <a:off x="212428" y="3842091"/>
            <a:ext cx="4191222" cy="13229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77BFADB2-B6D2-70CA-F31A-8CD703CB72EC}"/>
              </a:ext>
            </a:extLst>
          </p:cNvPr>
          <p:cNvSpPr txBox="1"/>
          <p:nvPr/>
        </p:nvSpPr>
        <p:spPr>
          <a:xfrm>
            <a:off x="298194" y="3838400"/>
            <a:ext cx="412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Deferred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jest to obiekt, który otrzymujesz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natychmiast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 wywołaniu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async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zanim jeszcze właściwe obliczenia się zakończą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.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Podobnie jak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Job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Deferred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również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reprezentuje cykl życia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zadania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.</a:t>
            </a:r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DB4A75DE-3079-0005-B227-3550B0598F49}"/>
              </a:ext>
            </a:extLst>
          </p:cNvPr>
          <p:cNvSpPr txBox="1"/>
          <p:nvPr/>
        </p:nvSpPr>
        <p:spPr>
          <a:xfrm>
            <a:off x="58873" y="5296726"/>
            <a:ext cx="4767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Korutyna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launch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zawiesza się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tym miejscu, czekając na zakończenie zadania. Gdy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async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zakończy pracę i dostarczy wynik,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await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()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"odpakowuje"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i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przypisuje do zmiennej stanu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 powoduje finalną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aktualizację UI (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rekompozycję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51" name="Łącznik prosty ze strzałką 50">
            <a:extLst>
              <a:ext uri="{FF2B5EF4-FFF2-40B4-BE49-F238E27FC236}">
                <a16:creationId xmlns:a16="http://schemas.microsoft.com/office/drawing/2014/main" id="{C40D7E3E-82F6-E558-5E8E-DD0FA6133D26}"/>
              </a:ext>
            </a:extLst>
          </p:cNvPr>
          <p:cNvCxnSpPr>
            <a:cxnSpLocks/>
          </p:cNvCxnSpPr>
          <p:nvPr/>
        </p:nvCxnSpPr>
        <p:spPr>
          <a:xfrm flipV="1">
            <a:off x="4450909" y="4841508"/>
            <a:ext cx="2929403" cy="4950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ze strzałką 53">
            <a:extLst>
              <a:ext uri="{FF2B5EF4-FFF2-40B4-BE49-F238E27FC236}">
                <a16:creationId xmlns:a16="http://schemas.microsoft.com/office/drawing/2014/main" id="{A0DF89AB-7ADD-EECA-604C-C86CA8D6FAF1}"/>
              </a:ext>
            </a:extLst>
          </p:cNvPr>
          <p:cNvCxnSpPr>
            <a:cxnSpLocks/>
          </p:cNvCxnSpPr>
          <p:nvPr/>
        </p:nvCxnSpPr>
        <p:spPr>
          <a:xfrm flipV="1">
            <a:off x="4797237" y="5264850"/>
            <a:ext cx="2929403" cy="72188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31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5DF80C-E950-53E3-0CCE-CC357E1EF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E5DEF-023B-B2CA-B5A9-A6C70A435851}"/>
              </a:ext>
            </a:extLst>
          </p:cNvPr>
          <p:cNvSpPr/>
          <p:nvPr/>
        </p:nvSpPr>
        <p:spPr>
          <a:xfrm>
            <a:off x="2195736" y="188640"/>
            <a:ext cx="619801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Blokowanie</a:t>
            </a:r>
          </a:p>
        </p:txBody>
      </p:sp>
      <p:pic>
        <p:nvPicPr>
          <p:cNvPr id="3074" name="Picture 2" descr="6">
            <a:extLst>
              <a:ext uri="{FF2B5EF4-FFF2-40B4-BE49-F238E27FC236}">
                <a16:creationId xmlns:a16="http://schemas.microsoft.com/office/drawing/2014/main" id="{0F0CC8E1-E2F3-266E-F3D0-C57E7E249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125" y="1227205"/>
            <a:ext cx="7812360" cy="526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93408C2-5F96-EEDA-87BB-DB685534AF5F}"/>
              </a:ext>
            </a:extLst>
          </p:cNvPr>
          <p:cNvSpPr txBox="1"/>
          <p:nvPr/>
        </p:nvSpPr>
        <p:spPr>
          <a:xfrm>
            <a:off x="3131840" y="6546249"/>
            <a:ext cx="57606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/>
              <a:t>https://www.alibabacloud.com/blog/how-to-avoid-the-kotlin-coroutine-deadlocks_601215</a:t>
            </a:r>
          </a:p>
        </p:txBody>
      </p:sp>
    </p:spTree>
    <p:extLst>
      <p:ext uri="{BB962C8B-B14F-4D97-AF65-F5344CB8AC3E}">
        <p14:creationId xmlns:p14="http://schemas.microsoft.com/office/powerpoint/2010/main" val="2112119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4FA917-4D18-BD42-91F3-A5CC28F7F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D6426F-7A95-34CA-26CC-35CD170D2ECE}"/>
              </a:ext>
            </a:extLst>
          </p:cNvPr>
          <p:cNvSpPr/>
          <p:nvPr/>
        </p:nvSpPr>
        <p:spPr>
          <a:xfrm>
            <a:off x="2195736" y="188640"/>
            <a:ext cx="619801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Współbieżność</a:t>
            </a:r>
          </a:p>
        </p:txBody>
      </p:sp>
      <p:pic>
        <p:nvPicPr>
          <p:cNvPr id="3" name="bandicam 2025-07-29 16-46-50-192">
            <a:hlinkClick r:id="" action="ppaction://media"/>
            <a:extLst>
              <a:ext uri="{FF2B5EF4-FFF2-40B4-BE49-F238E27FC236}">
                <a16:creationId xmlns:a16="http://schemas.microsoft.com/office/drawing/2014/main" id="{3905AA06-9ADD-4264-909A-B74F9187D28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995936" y="1052736"/>
            <a:ext cx="240026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6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4FA917-4D18-BD42-91F3-A5CC28F7F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D6426F-7A95-34CA-26CC-35CD170D2ECE}"/>
              </a:ext>
            </a:extLst>
          </p:cNvPr>
          <p:cNvSpPr/>
          <p:nvPr/>
        </p:nvSpPr>
        <p:spPr>
          <a:xfrm>
            <a:off x="2195736" y="188640"/>
            <a:ext cx="619801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Współbieżność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C54B617-1E43-1F30-02B5-75290C36F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6712"/>
            <a:ext cx="3095648" cy="132398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9F32250-85C8-0F4E-8399-2AA581BFC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996" y="836711"/>
            <a:ext cx="5453532" cy="603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4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B0466A-ECC8-CD3A-5198-1AA1A3D27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AEBF88-1388-CEF7-33C7-7E939A9F903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Ustrukturyzowana Współbieżność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CA86A4B-5C2C-C735-1879-3E383D48C620}"/>
              </a:ext>
            </a:extLst>
          </p:cNvPr>
          <p:cNvSpPr txBox="1"/>
          <p:nvPr/>
        </p:nvSpPr>
        <p:spPr>
          <a:xfrm>
            <a:off x="1033753" y="79688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Na poprzednim wykładzie dowiedzieliśmy się, że </a:t>
            </a:r>
            <a:r>
              <a:rPr lang="pl-PL" sz="1600" dirty="0" err="1"/>
              <a:t>korutyny</a:t>
            </a:r>
            <a:r>
              <a:rPr lang="pl-PL" sz="1600" dirty="0"/>
              <a:t> </a:t>
            </a:r>
            <a:r>
              <a:rPr lang="pl-PL" sz="1600" b="1" dirty="0"/>
              <a:t>„żyją” w </a:t>
            </a:r>
            <a:r>
              <a:rPr lang="pl-PL" sz="1600" b="1" dirty="0" err="1">
                <a:latin typeface="Verbatim"/>
              </a:rPr>
              <a:t>CoroutineScope</a:t>
            </a:r>
            <a:r>
              <a:rPr lang="pl-PL" sz="1600" dirty="0"/>
              <a:t>. </a:t>
            </a:r>
            <a:r>
              <a:rPr lang="pl-PL" sz="1600" b="1" dirty="0"/>
              <a:t>Ustrukturyzowana Współbieżność </a:t>
            </a:r>
            <a:r>
              <a:rPr lang="pl-PL" sz="1600" dirty="0"/>
              <a:t>to zasada, która mówi, że </a:t>
            </a:r>
            <a:r>
              <a:rPr lang="pl-PL" sz="1600" b="1" dirty="0"/>
              <a:t>cykl życia </a:t>
            </a:r>
            <a:r>
              <a:rPr lang="pl-PL" sz="1600" dirty="0" err="1"/>
              <a:t>korutyny</a:t>
            </a:r>
            <a:r>
              <a:rPr lang="pl-PL" sz="1600" dirty="0"/>
              <a:t> jest </a:t>
            </a:r>
            <a:r>
              <a:rPr lang="pl-PL" sz="1600" b="1" dirty="0"/>
              <a:t>nierozerwalnie związany </a:t>
            </a:r>
            <a:r>
              <a:rPr lang="pl-PL" sz="1600" dirty="0"/>
              <a:t>z jej zakresem (</a:t>
            </a:r>
            <a:r>
              <a:rPr lang="pl-PL" sz="1600" dirty="0" err="1">
                <a:latin typeface="Verbatim"/>
              </a:rPr>
              <a:t>scope</a:t>
            </a:r>
            <a:r>
              <a:rPr lang="pl-PL" sz="1600" dirty="0"/>
              <a:t>).</a:t>
            </a:r>
          </a:p>
        </p:txBody>
      </p:sp>
      <p:pic>
        <p:nvPicPr>
          <p:cNvPr id="3" name="bandicam 2025-07-29 15-13-43-718">
            <a:hlinkClick r:id="" action="ppaction://media"/>
            <a:extLst>
              <a:ext uri="{FF2B5EF4-FFF2-40B4-BE49-F238E27FC236}">
                <a16:creationId xmlns:a16="http://schemas.microsoft.com/office/drawing/2014/main" id="{5760A088-8A57-1C05-0F9B-AD9F357453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707904" y="1610693"/>
            <a:ext cx="2391935" cy="52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B0466A-ECC8-CD3A-5198-1AA1A3D27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AEBF88-1388-CEF7-33C7-7E939A9F903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Ustrukturyzowana Współbieżność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684AB73-2609-FDB5-CDD2-8D9B9DF6C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5513" cy="6021288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0E88232-8C57-9633-CA85-8EBF9F3ED89A}"/>
              </a:ext>
            </a:extLst>
          </p:cNvPr>
          <p:cNvSpPr/>
          <p:nvPr/>
        </p:nvSpPr>
        <p:spPr>
          <a:xfrm>
            <a:off x="0" y="681083"/>
            <a:ext cx="3468372" cy="61396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097753B-04BD-AACA-9D00-EEBC9264CF8F}"/>
              </a:ext>
            </a:extLst>
          </p:cNvPr>
          <p:cNvSpPr txBox="1"/>
          <p:nvPr/>
        </p:nvSpPr>
        <p:spPr>
          <a:xfrm>
            <a:off x="90716" y="685736"/>
            <a:ext cx="3286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listę, która przechowuje logi z operacji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BD0FE9DB-495B-7A49-8251-29AA31C3C3D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68372" y="988065"/>
            <a:ext cx="311540" cy="13667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920DD220-648C-33E6-0A67-715EE4EF0543}"/>
              </a:ext>
            </a:extLst>
          </p:cNvPr>
          <p:cNvSpPr/>
          <p:nvPr/>
        </p:nvSpPr>
        <p:spPr>
          <a:xfrm>
            <a:off x="0" y="1480507"/>
            <a:ext cx="3468372" cy="83565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2785861-36CB-C620-28B5-AB41C5C7F9C5}"/>
              </a:ext>
            </a:extLst>
          </p:cNvPr>
          <p:cNvSpPr txBox="1"/>
          <p:nvPr/>
        </p:nvSpPr>
        <p:spPr>
          <a:xfrm>
            <a:off x="90716" y="1485160"/>
            <a:ext cx="3286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bezpieczny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zakres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powiązany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cyklem życia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tego komponentu.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36610876-7C2D-74F8-074E-40CEF29804C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468372" y="1295046"/>
            <a:ext cx="335048" cy="60328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2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685EEC-C095-8B18-CADC-D37BB3D16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740AD9-E5B7-7E03-A1E9-DCBB74D28CC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Ustrukturyzowana Współbieżność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AC53783-19B4-25F7-7179-940939827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5513" cy="6021288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E2C7F655-55BD-7341-084C-8C0487DF190C}"/>
              </a:ext>
            </a:extLst>
          </p:cNvPr>
          <p:cNvSpPr/>
          <p:nvPr/>
        </p:nvSpPr>
        <p:spPr>
          <a:xfrm>
            <a:off x="0" y="681083"/>
            <a:ext cx="3468372" cy="61396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628673A-0E88-94C5-ECB8-12AE473CF098}"/>
              </a:ext>
            </a:extLst>
          </p:cNvPr>
          <p:cNvSpPr txBox="1"/>
          <p:nvPr/>
        </p:nvSpPr>
        <p:spPr>
          <a:xfrm>
            <a:off x="90716" y="685736"/>
            <a:ext cx="3286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listę, która przechowuje logi z operacji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0D73F5F9-E522-99D2-6955-B028E4CFA52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68372" y="988065"/>
            <a:ext cx="311540" cy="13667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D810A2A3-2CD9-4E44-0079-96C5625F0108}"/>
              </a:ext>
            </a:extLst>
          </p:cNvPr>
          <p:cNvSpPr/>
          <p:nvPr/>
        </p:nvSpPr>
        <p:spPr>
          <a:xfrm>
            <a:off x="0" y="1480507"/>
            <a:ext cx="3468372" cy="83565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F656700-B531-F63D-1A59-31CC81E26917}"/>
              </a:ext>
            </a:extLst>
          </p:cNvPr>
          <p:cNvSpPr txBox="1"/>
          <p:nvPr/>
        </p:nvSpPr>
        <p:spPr>
          <a:xfrm>
            <a:off x="90716" y="1485160"/>
            <a:ext cx="3286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bezpieczny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zakres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powiązany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cyklem życia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tego komponentu.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511AF38C-56E0-367C-50CE-777D2769E34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468372" y="1295046"/>
            <a:ext cx="335048" cy="60328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A814B240-1DC6-F968-D781-C309D5E710B5}"/>
              </a:ext>
            </a:extLst>
          </p:cNvPr>
          <p:cNvSpPr/>
          <p:nvPr/>
        </p:nvSpPr>
        <p:spPr>
          <a:xfrm>
            <a:off x="467543" y="2542127"/>
            <a:ext cx="2996377" cy="34320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E0EBCFF-AA65-2FBA-57B3-88181677A023}"/>
              </a:ext>
            </a:extLst>
          </p:cNvPr>
          <p:cNvSpPr txBox="1"/>
          <p:nvPr/>
        </p:nvSpPr>
        <p:spPr>
          <a:xfrm>
            <a:off x="539551" y="2546780"/>
            <a:ext cx="2833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15456711-ACD3-8E8E-3E08-67111AAF3C2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463920" y="2492896"/>
            <a:ext cx="820048" cy="22083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32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9D5650-CC7C-3403-B31E-31F021B93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C123C0-3B62-CD33-8A7D-BF5F2702C35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Ustrukturyzowana Współbieżność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AA65964-A4E1-6358-1F50-50CCDDE1F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5513" cy="6021288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FB4887BC-F101-22E9-E727-5C6C9FD597DC}"/>
              </a:ext>
            </a:extLst>
          </p:cNvPr>
          <p:cNvSpPr/>
          <p:nvPr/>
        </p:nvSpPr>
        <p:spPr>
          <a:xfrm>
            <a:off x="0" y="681083"/>
            <a:ext cx="3468372" cy="61396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A84846C-B219-1314-E669-23BA40077638}"/>
              </a:ext>
            </a:extLst>
          </p:cNvPr>
          <p:cNvSpPr txBox="1"/>
          <p:nvPr/>
        </p:nvSpPr>
        <p:spPr>
          <a:xfrm>
            <a:off x="90716" y="685736"/>
            <a:ext cx="3286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listę, która przechowuje logi z operacji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BAC19CBE-1FAA-9053-CE1F-5864DE9B1AC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68372" y="988065"/>
            <a:ext cx="311540" cy="13667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CB181D12-C665-4F45-6201-EE66BC1B4C55}"/>
              </a:ext>
            </a:extLst>
          </p:cNvPr>
          <p:cNvSpPr/>
          <p:nvPr/>
        </p:nvSpPr>
        <p:spPr>
          <a:xfrm>
            <a:off x="0" y="1480507"/>
            <a:ext cx="3468372" cy="83565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7AA109A-9C92-73CB-AF88-0E4380922C3C}"/>
              </a:ext>
            </a:extLst>
          </p:cNvPr>
          <p:cNvSpPr txBox="1"/>
          <p:nvPr/>
        </p:nvSpPr>
        <p:spPr>
          <a:xfrm>
            <a:off x="90716" y="1485160"/>
            <a:ext cx="3286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bezpieczny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zakres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powiązany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cyklem życia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tego komponentu.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B74CAD46-5F86-42A3-4BF5-C25E7F87F75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468372" y="1295046"/>
            <a:ext cx="335048" cy="60328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EFC32FF7-1250-3FEE-D96E-F8C886B25C58}"/>
              </a:ext>
            </a:extLst>
          </p:cNvPr>
          <p:cNvSpPr/>
          <p:nvPr/>
        </p:nvSpPr>
        <p:spPr>
          <a:xfrm>
            <a:off x="467543" y="2542127"/>
            <a:ext cx="2996377" cy="34320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C6AC155-78FC-AF57-0D85-1B39DB163428}"/>
              </a:ext>
            </a:extLst>
          </p:cNvPr>
          <p:cNvSpPr txBox="1"/>
          <p:nvPr/>
        </p:nvSpPr>
        <p:spPr>
          <a:xfrm>
            <a:off x="539551" y="2546780"/>
            <a:ext cx="2833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31F0D9CB-41A2-274D-1BF5-243718689E5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463920" y="2492896"/>
            <a:ext cx="820048" cy="22083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92A450FE-E513-3926-C685-6FC4E25CE5B0}"/>
              </a:ext>
            </a:extLst>
          </p:cNvPr>
          <p:cNvSpPr/>
          <p:nvPr/>
        </p:nvSpPr>
        <p:spPr>
          <a:xfrm>
            <a:off x="57519" y="3195658"/>
            <a:ext cx="3468372" cy="117425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23602171-C78F-6E31-80B5-E223700324A1}"/>
              </a:ext>
            </a:extLst>
          </p:cNvPr>
          <p:cNvSpPr txBox="1"/>
          <p:nvPr/>
        </p:nvSpPr>
        <p:spPr>
          <a:xfrm>
            <a:off x="129527" y="3200310"/>
            <a:ext cx="3419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Uruchamiane są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współbieżne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Obie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startują niemal w tym samym momencie i działają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współbieżnie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341EBD72-971E-A425-9CDB-92423354CFC0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525891" y="3007425"/>
            <a:ext cx="1046109" cy="77536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200781C9-ADE5-3FD1-0D51-F55C1BC2E1B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525891" y="3780521"/>
            <a:ext cx="1046109" cy="226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41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B37CA3-98B4-C428-D408-6FCBE0E1E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CC5B40-0811-FA72-A0E3-CA03C7D548B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Współbieżność vs Równoległość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CE8E260-BC7C-8FBD-98B9-5C0F51DDE8B3}"/>
              </a:ext>
            </a:extLst>
          </p:cNvPr>
          <p:cNvSpPr txBox="1"/>
          <p:nvPr/>
        </p:nvSpPr>
        <p:spPr>
          <a:xfrm>
            <a:off x="1033753" y="796886"/>
            <a:ext cx="78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Współbieżność</a:t>
            </a:r>
            <a:r>
              <a:rPr lang="pl-PL" sz="1600" dirty="0"/>
              <a:t> polega na </a:t>
            </a:r>
            <a:r>
              <a:rPr lang="pl-PL" sz="1600" b="1" dirty="0"/>
              <a:t>zdolności</a:t>
            </a:r>
            <a:r>
              <a:rPr lang="pl-PL" sz="1600" dirty="0"/>
              <a:t> </a:t>
            </a:r>
            <a:r>
              <a:rPr lang="pl-PL" sz="1600" b="1" dirty="0"/>
              <a:t>systemu</a:t>
            </a:r>
            <a:r>
              <a:rPr lang="pl-PL" sz="1600" dirty="0"/>
              <a:t> do obsługi </a:t>
            </a:r>
            <a:r>
              <a:rPr lang="pl-PL" sz="1600" b="1" dirty="0"/>
              <a:t>wielu zadań jednocześnie</a:t>
            </a:r>
            <a:r>
              <a:rPr lang="pl-PL" sz="1600" dirty="0"/>
              <a:t>, co niekoniecznie oznacza ich wykonywanie w tym samym fizycznym momencie. Chodzi o </a:t>
            </a:r>
            <a:r>
              <a:rPr lang="pl-PL" sz="1600" b="1" dirty="0"/>
              <a:t>zarządzanie wieloma zadaniami </a:t>
            </a:r>
            <a:r>
              <a:rPr lang="pl-PL" sz="1600" dirty="0"/>
              <a:t>i przełączanie się między nimi tak, aby wszystkie posuwały się do przodu.</a:t>
            </a:r>
          </a:p>
        </p:txBody>
      </p:sp>
      <p:pic>
        <p:nvPicPr>
          <p:cNvPr id="1026" name="Picture 2" descr="Concurrency Vs Parallelism!">
            <a:extLst>
              <a:ext uri="{FF2B5EF4-FFF2-40B4-BE49-F238E27FC236}">
                <a16:creationId xmlns:a16="http://schemas.microsoft.com/office/drawing/2014/main" id="{86064EC8-7B6E-C9A8-FE88-4EF05B5C0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96" y="1875057"/>
            <a:ext cx="8085546" cy="454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7A060A1-B72D-6435-5A98-74B346909222}"/>
              </a:ext>
            </a:extLst>
          </p:cNvPr>
          <p:cNvSpPr txBox="1"/>
          <p:nvPr/>
        </p:nvSpPr>
        <p:spPr>
          <a:xfrm>
            <a:off x="1049188" y="6530860"/>
            <a:ext cx="45849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https://www.youtube.com/watch?v=RlM9AfWf1WU</a:t>
            </a:r>
          </a:p>
        </p:txBody>
      </p:sp>
    </p:spTree>
    <p:extLst>
      <p:ext uri="{BB962C8B-B14F-4D97-AF65-F5344CB8AC3E}">
        <p14:creationId xmlns:p14="http://schemas.microsoft.com/office/powerpoint/2010/main" val="404625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C97448-2C57-A97A-BB72-20F5356F9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87C406-384A-4100-2093-EEF1B9456B08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Ustrukturyzowana Współbieżność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706FC3F-59DE-C850-B98D-6955FB5FE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5513" cy="6021288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544CD97-F97D-D4AD-E465-F8648985A3DE}"/>
              </a:ext>
            </a:extLst>
          </p:cNvPr>
          <p:cNvSpPr/>
          <p:nvPr/>
        </p:nvSpPr>
        <p:spPr>
          <a:xfrm>
            <a:off x="0" y="681083"/>
            <a:ext cx="3468372" cy="61396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7314D32-1633-8F60-3CCE-DD1E9040A480}"/>
              </a:ext>
            </a:extLst>
          </p:cNvPr>
          <p:cNvSpPr txBox="1"/>
          <p:nvPr/>
        </p:nvSpPr>
        <p:spPr>
          <a:xfrm>
            <a:off x="90716" y="685736"/>
            <a:ext cx="3286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listę, która przechowuje logi z operacji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E1D1B23F-2979-B265-A101-1201F016C11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68372" y="988065"/>
            <a:ext cx="311540" cy="13667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6603CE41-1DC7-BDCD-4A70-7E244E83C5AF}"/>
              </a:ext>
            </a:extLst>
          </p:cNvPr>
          <p:cNvSpPr/>
          <p:nvPr/>
        </p:nvSpPr>
        <p:spPr>
          <a:xfrm>
            <a:off x="0" y="1480507"/>
            <a:ext cx="3468372" cy="83565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E90C132-5032-4336-D105-11B4C0E9490C}"/>
              </a:ext>
            </a:extLst>
          </p:cNvPr>
          <p:cNvSpPr txBox="1"/>
          <p:nvPr/>
        </p:nvSpPr>
        <p:spPr>
          <a:xfrm>
            <a:off x="90716" y="1485160"/>
            <a:ext cx="3286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bezpieczny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zakres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powiązany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cyklem życia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tego komponentu.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01C0C35A-AD7F-50E4-4079-631BE2D12D9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468372" y="1295046"/>
            <a:ext cx="335048" cy="60328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023935C6-8ACA-F0EA-3777-63AA55AC79C9}"/>
              </a:ext>
            </a:extLst>
          </p:cNvPr>
          <p:cNvSpPr/>
          <p:nvPr/>
        </p:nvSpPr>
        <p:spPr>
          <a:xfrm>
            <a:off x="467543" y="2542127"/>
            <a:ext cx="2996377" cy="34320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4FCE899-4433-3C4A-3774-B8E2D0A11DA5}"/>
              </a:ext>
            </a:extLst>
          </p:cNvPr>
          <p:cNvSpPr txBox="1"/>
          <p:nvPr/>
        </p:nvSpPr>
        <p:spPr>
          <a:xfrm>
            <a:off x="539551" y="2546780"/>
            <a:ext cx="2833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C4750835-7524-E802-5D0A-C46B8DC090E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463920" y="2492896"/>
            <a:ext cx="820048" cy="22083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5C0247AB-0AFA-5729-C5FE-E6AEF25B82B0}"/>
              </a:ext>
            </a:extLst>
          </p:cNvPr>
          <p:cNvSpPr/>
          <p:nvPr/>
        </p:nvSpPr>
        <p:spPr>
          <a:xfrm>
            <a:off x="57519" y="3195658"/>
            <a:ext cx="3468372" cy="117425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5AC327BD-4BC3-BF71-BE8C-9B1D06631EFB}"/>
              </a:ext>
            </a:extLst>
          </p:cNvPr>
          <p:cNvSpPr txBox="1"/>
          <p:nvPr/>
        </p:nvSpPr>
        <p:spPr>
          <a:xfrm>
            <a:off x="129527" y="3200310"/>
            <a:ext cx="3419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Uruchamiane są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współbieżne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Obie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startują niemal w tym samym momencie i działają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współbieżnie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772EFC86-DDE5-A78E-555D-816669FA892A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525891" y="3007425"/>
            <a:ext cx="1046109" cy="77536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03A139CA-BFEF-41C9-2543-2845EB0F93F0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525891" y="3780521"/>
            <a:ext cx="1046109" cy="226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070960D6-8368-3533-B384-F7B9B683C8A0}"/>
              </a:ext>
            </a:extLst>
          </p:cNvPr>
          <p:cNvSpPr/>
          <p:nvPr/>
        </p:nvSpPr>
        <p:spPr>
          <a:xfrm>
            <a:off x="23508" y="4686568"/>
            <a:ext cx="3468372" cy="133471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8A39081-C36C-F230-E247-2A418F0541C5}"/>
              </a:ext>
            </a:extLst>
          </p:cNvPr>
          <p:cNvSpPr txBox="1"/>
          <p:nvPr/>
        </p:nvSpPr>
        <p:spPr>
          <a:xfrm>
            <a:off x="95516" y="4691221"/>
            <a:ext cx="3419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Aby wykonać akcję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 zakończeniu wszystkich zadań-dzieci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musimy na nie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jawnie poczekać.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Służy do tego funkcja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join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().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ED91EF3E-B3BA-0443-041F-163574F66F4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491880" y="4851843"/>
            <a:ext cx="1046109" cy="50208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21716818-738B-0FFA-DB78-9FCC2149A50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491880" y="5084143"/>
            <a:ext cx="1046109" cy="26978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65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5794AD-8069-1EAF-F6FE-C352B361A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51E786-5BF8-D2C0-4534-D29A0A43BAD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Ustrukturyzowana Współbieżność</a:t>
            </a:r>
          </a:p>
        </p:txBody>
      </p:sp>
      <p:pic>
        <p:nvPicPr>
          <p:cNvPr id="2050" name="Picture 2" descr="Creating and Sharing data between Python threads for the Absolute Beginner  | xanthium enterprises">
            <a:extLst>
              <a:ext uri="{FF2B5EF4-FFF2-40B4-BE49-F238E27FC236}">
                <a16:creationId xmlns:a16="http://schemas.microsoft.com/office/drawing/2014/main" id="{1067D30E-B868-0DF2-5E70-174F4BECD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84" y="885386"/>
            <a:ext cx="6696744" cy="56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23B0112-E00D-8D07-19CA-F6A81EC553FF}"/>
              </a:ext>
            </a:extLst>
          </p:cNvPr>
          <p:cNvSpPr txBox="1"/>
          <p:nvPr/>
        </p:nvSpPr>
        <p:spPr>
          <a:xfrm>
            <a:off x="4427984" y="494116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https://www.xanthium.in/creating-threads-sharing-synchronizing-data-using-queue-lock-semaphore-python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6CD683B3-9A9B-CF86-7BFF-9992300A6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launch</a:t>
            </a:r>
            <a:r>
              <a:rPr kumimoji="0" lang="pl-PL" altLang="pl-PL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zwraca obiekt typu </a:t>
            </a:r>
            <a: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</a:t>
            </a:r>
            <a:r>
              <a:rPr kumimoji="0" lang="pl-PL" altLang="pl-PL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który reprezentuje cykl życia korutyny.</a:t>
            </a: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job.join()</a:t>
            </a:r>
            <a:r>
              <a:rPr kumimoji="0" lang="pl-PL" altLang="pl-PL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funkcja </a:t>
            </a:r>
            <a: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suspend</a:t>
            </a:r>
            <a:r>
              <a:rPr kumimoji="0" lang="pl-PL" altLang="pl-PL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która </a:t>
            </a:r>
            <a:r>
              <a:rPr kumimoji="0" lang="pl-PL" altLang="pl-PL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zawiesza</a:t>
            </a: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korutynę, w której została wywołana (w tym przypadku rodzica), do czasu, aż </a:t>
            </a:r>
            <a: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</a:t>
            </a:r>
            <a:r>
              <a:rPr kumimoji="0" lang="pl-PL" altLang="pl-PL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się zakończy.</a:t>
            </a: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6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2BFEFD-4EF6-AEE7-7520-F3A14DDCB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14834D-4F33-F23B-E4F3-48DEE263B58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Ustrukturyzowana Współbieżność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33E955A-E0D5-1548-08AF-EF32EE75E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5513" cy="6021288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36DED130-63FD-481E-0958-3059EC626A3C}"/>
              </a:ext>
            </a:extLst>
          </p:cNvPr>
          <p:cNvSpPr/>
          <p:nvPr/>
        </p:nvSpPr>
        <p:spPr>
          <a:xfrm>
            <a:off x="0" y="681083"/>
            <a:ext cx="3468372" cy="61396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615832C-3CC0-F22F-9CD8-5C21AC219AC6}"/>
              </a:ext>
            </a:extLst>
          </p:cNvPr>
          <p:cNvSpPr txBox="1"/>
          <p:nvPr/>
        </p:nvSpPr>
        <p:spPr>
          <a:xfrm>
            <a:off x="90716" y="685736"/>
            <a:ext cx="3286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listę, która przechowuje logi z operacji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89DA11A6-25A5-DFE2-3FE7-274CF9BF5F6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68372" y="988065"/>
            <a:ext cx="311540" cy="13667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F9960FDB-114D-D669-F3FC-A2350CD0E4EF}"/>
              </a:ext>
            </a:extLst>
          </p:cNvPr>
          <p:cNvSpPr/>
          <p:nvPr/>
        </p:nvSpPr>
        <p:spPr>
          <a:xfrm>
            <a:off x="0" y="1480507"/>
            <a:ext cx="3468372" cy="83565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15445D8-DCA5-7DCD-1BFB-847385263CD0}"/>
              </a:ext>
            </a:extLst>
          </p:cNvPr>
          <p:cNvSpPr txBox="1"/>
          <p:nvPr/>
        </p:nvSpPr>
        <p:spPr>
          <a:xfrm>
            <a:off x="90716" y="1485160"/>
            <a:ext cx="3286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bezpieczny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zakres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powiązany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cyklem życia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tego komponentu.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3F49B071-17BE-9EE8-1AF4-738C5C89DFA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468372" y="1295046"/>
            <a:ext cx="335048" cy="60328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1BEA6EAA-D412-66B0-815B-35540192BEA3}"/>
              </a:ext>
            </a:extLst>
          </p:cNvPr>
          <p:cNvSpPr/>
          <p:nvPr/>
        </p:nvSpPr>
        <p:spPr>
          <a:xfrm>
            <a:off x="467543" y="2542127"/>
            <a:ext cx="2996377" cy="34320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8F0A5B6-CBE0-16DE-4889-849916C1552C}"/>
              </a:ext>
            </a:extLst>
          </p:cNvPr>
          <p:cNvSpPr txBox="1"/>
          <p:nvPr/>
        </p:nvSpPr>
        <p:spPr>
          <a:xfrm>
            <a:off x="539551" y="2546780"/>
            <a:ext cx="2833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0E92F747-9F7E-2791-705A-480E6F547E7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463920" y="2492896"/>
            <a:ext cx="820048" cy="22083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E2AC5C7E-43A0-8641-6737-F2E265DF3443}"/>
              </a:ext>
            </a:extLst>
          </p:cNvPr>
          <p:cNvSpPr/>
          <p:nvPr/>
        </p:nvSpPr>
        <p:spPr>
          <a:xfrm>
            <a:off x="57519" y="3195658"/>
            <a:ext cx="3468372" cy="117425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947F5DBA-F4E6-109C-4221-54C2BFFDD5AE}"/>
              </a:ext>
            </a:extLst>
          </p:cNvPr>
          <p:cNvSpPr txBox="1"/>
          <p:nvPr/>
        </p:nvSpPr>
        <p:spPr>
          <a:xfrm>
            <a:off x="129527" y="3200310"/>
            <a:ext cx="3419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Uruchamiane są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współbieżne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Obie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startują niemal w tym samym momencie i działają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współbieżnie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EFE7C743-7012-BA14-6056-DBF025F02B43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525891" y="3007425"/>
            <a:ext cx="1046109" cy="77536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769B6DA4-4B33-8A03-53F5-CBADAAA21912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525891" y="3780521"/>
            <a:ext cx="1046109" cy="226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3E77A267-C5EF-1B1B-C262-C6342C37A15E}"/>
              </a:ext>
            </a:extLst>
          </p:cNvPr>
          <p:cNvSpPr/>
          <p:nvPr/>
        </p:nvSpPr>
        <p:spPr>
          <a:xfrm>
            <a:off x="23508" y="4686568"/>
            <a:ext cx="3468372" cy="133471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5467002-8C50-0797-9E59-903265F15FF4}"/>
              </a:ext>
            </a:extLst>
          </p:cNvPr>
          <p:cNvSpPr txBox="1"/>
          <p:nvPr/>
        </p:nvSpPr>
        <p:spPr>
          <a:xfrm>
            <a:off x="95516" y="4691221"/>
            <a:ext cx="3419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Aby wykonać akcję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 zakończeniu wszystkich zadań-dzieci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musimy na nie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jawnie poczekać.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Służy do tego funkcja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join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().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EAE610ED-16D2-5C73-6201-D96F895F943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491880" y="4851843"/>
            <a:ext cx="1046109" cy="50208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1E914971-9C28-B1DD-C829-7070F016F1C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491880" y="5084143"/>
            <a:ext cx="1046109" cy="26978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464E4486-AC34-CCA1-4631-4E589FB1601A}"/>
              </a:ext>
            </a:extLst>
          </p:cNvPr>
          <p:cNvSpPr/>
          <p:nvPr/>
        </p:nvSpPr>
        <p:spPr>
          <a:xfrm>
            <a:off x="137732" y="6102766"/>
            <a:ext cx="7530612" cy="75523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00CE8EB-AB83-8333-0591-ED4B5D735453}"/>
              </a:ext>
            </a:extLst>
          </p:cNvPr>
          <p:cNvSpPr txBox="1"/>
          <p:nvPr/>
        </p:nvSpPr>
        <p:spPr>
          <a:xfrm>
            <a:off x="160513" y="6096140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 err="1">
                <a:latin typeface="Verbatim"/>
              </a:rPr>
              <a:t>launch</a:t>
            </a:r>
            <a:r>
              <a:rPr lang="pl-PL" sz="1400" dirty="0"/>
              <a:t> zwraca obiekt typu </a:t>
            </a:r>
            <a:r>
              <a:rPr lang="pl-PL" sz="1400" b="1" dirty="0">
                <a:latin typeface="Verbatim"/>
              </a:rPr>
              <a:t>Job</a:t>
            </a:r>
            <a:r>
              <a:rPr lang="pl-PL" sz="1400" dirty="0"/>
              <a:t>, który </a:t>
            </a:r>
            <a:r>
              <a:rPr lang="pl-PL" sz="1400" b="1" dirty="0"/>
              <a:t>reprezentuje cykl życia </a:t>
            </a:r>
            <a:r>
              <a:rPr lang="pl-PL" sz="1400" dirty="0" err="1"/>
              <a:t>korutyny</a:t>
            </a:r>
            <a:r>
              <a:rPr lang="pl-PL" sz="1400" dirty="0"/>
              <a:t>. </a:t>
            </a:r>
          </a:p>
          <a:p>
            <a:r>
              <a:rPr lang="pl-PL" sz="1400" b="1" dirty="0" err="1">
                <a:latin typeface="Verbatim"/>
              </a:rPr>
              <a:t>job.join</a:t>
            </a:r>
            <a:r>
              <a:rPr lang="pl-PL" sz="1400" b="1" dirty="0">
                <a:latin typeface="Verbatim"/>
              </a:rPr>
              <a:t>() </a:t>
            </a:r>
            <a:r>
              <a:rPr lang="pl-PL" sz="1400" dirty="0"/>
              <a:t>to funkcja </a:t>
            </a:r>
            <a:r>
              <a:rPr lang="pl-PL" sz="1400" b="1" dirty="0" err="1">
                <a:latin typeface="Verbatim"/>
              </a:rPr>
              <a:t>suspend</a:t>
            </a:r>
            <a:r>
              <a:rPr lang="pl-PL" sz="1400" dirty="0"/>
              <a:t>, która </a:t>
            </a:r>
            <a:r>
              <a:rPr lang="pl-PL" sz="1400" b="1" dirty="0"/>
              <a:t>zawiesza </a:t>
            </a:r>
            <a:r>
              <a:rPr lang="pl-PL" sz="1400" b="1" dirty="0" err="1"/>
              <a:t>korutynę</a:t>
            </a:r>
            <a:r>
              <a:rPr lang="pl-PL" sz="1400" dirty="0"/>
              <a:t>, w której została wywołana (w tym przypadku rodzica), do czasu, aż </a:t>
            </a:r>
            <a:r>
              <a:rPr lang="pl-PL" sz="1400" b="1" dirty="0" err="1">
                <a:latin typeface="Verbatim"/>
              </a:rPr>
              <a:t>job</a:t>
            </a:r>
            <a:r>
              <a:rPr lang="pl-PL" sz="1400" dirty="0"/>
              <a:t> się zakończy.</a:t>
            </a:r>
          </a:p>
        </p:txBody>
      </p:sp>
    </p:spTree>
    <p:extLst>
      <p:ext uri="{BB962C8B-B14F-4D97-AF65-F5344CB8AC3E}">
        <p14:creationId xmlns:p14="http://schemas.microsoft.com/office/powerpoint/2010/main" val="1885292370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79762</TotalTime>
  <Pages>0</Pages>
  <Words>803</Words>
  <Characters>0</Characters>
  <Application>Microsoft Office PowerPoint</Application>
  <PresentationFormat>Pokaz na ekranie (4:3)</PresentationFormat>
  <Lines>0</Lines>
  <Paragraphs>88</Paragraphs>
  <Slides>18</Slides>
  <Notes>18</Notes>
  <HiddenSlides>0</HiddenSlides>
  <MMClips>3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5" baseType="lpstr">
      <vt:lpstr>Arial</vt:lpstr>
      <vt:lpstr>Arial Unicode MS</vt:lpstr>
      <vt:lpstr>Calibri</vt:lpstr>
      <vt:lpstr>Courier New</vt:lpstr>
      <vt:lpstr>Verbatim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1164</cp:revision>
  <dcterms:modified xsi:type="dcterms:W3CDTF">2025-07-29T14:50:20Z</dcterms:modified>
  <cp:category/>
</cp:coreProperties>
</file>