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29"/>
  </p:notesMasterIdLst>
  <p:handoutMasterIdLst>
    <p:handoutMasterId r:id="rId30"/>
  </p:handoutMasterIdLst>
  <p:sldIdLst>
    <p:sldId id="346" r:id="rId2"/>
    <p:sldId id="539" r:id="rId3"/>
    <p:sldId id="511" r:id="rId4"/>
    <p:sldId id="540" r:id="rId5"/>
    <p:sldId id="541" r:id="rId6"/>
    <p:sldId id="542" r:id="rId7"/>
    <p:sldId id="543" r:id="rId8"/>
    <p:sldId id="544" r:id="rId9"/>
    <p:sldId id="545" r:id="rId10"/>
    <p:sldId id="546" r:id="rId11"/>
    <p:sldId id="547" r:id="rId12"/>
    <p:sldId id="548" r:id="rId13"/>
    <p:sldId id="549" r:id="rId14"/>
    <p:sldId id="550" r:id="rId15"/>
    <p:sldId id="551" r:id="rId16"/>
    <p:sldId id="552" r:id="rId17"/>
    <p:sldId id="555" r:id="rId18"/>
    <p:sldId id="556" r:id="rId19"/>
    <p:sldId id="557" r:id="rId20"/>
    <p:sldId id="558" r:id="rId21"/>
    <p:sldId id="559" r:id="rId22"/>
    <p:sldId id="560" r:id="rId23"/>
    <p:sldId id="561" r:id="rId24"/>
    <p:sldId id="562" r:id="rId25"/>
    <p:sldId id="563" r:id="rId26"/>
    <p:sldId id="564" r:id="rId27"/>
    <p:sldId id="56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111" d="100"/>
          <a:sy n="111" d="100"/>
        </p:scale>
        <p:origin x="16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31.07.2025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31.07.2025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9EC38-077D-D9CB-98E9-81B786377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907927-6084-FAEC-9ED6-564F12F495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3584C3-7410-250B-BA1D-66C02973C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4ED3F-7599-6445-5961-12DCA0D1C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5887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9EC38-077D-D9CB-98E9-81B786377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907927-6084-FAEC-9ED6-564F12F495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3584C3-7410-250B-BA1D-66C02973C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4ED3F-7599-6445-5961-12DCA0D1C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09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437EE-37F2-C6C0-F098-7DF6EA20B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54A637-8AA9-C5C2-1DDE-59512080A8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7D62A3-E849-E2F2-FEFF-C10FC4317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190DA-EB5E-B224-1D2D-4A50EF7FB5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9342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627F9-D7F6-F0E9-FD86-2F8A1AB7D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AAB5E7-E8CE-0C26-746F-D6BDCD1A98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65D986-BFDD-D543-8CA2-ACF68C209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8D9C5-3464-5944-407A-6FFD10A4BB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4392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4228F-30F1-DBBB-EA25-B75D308E3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3A94C3-8513-7F10-FBD7-B3F56D5888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3B8E3B-8619-8E15-5BE0-E4FB885D7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797BE-E115-D9C7-D03E-5E2E9B446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0130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E6D19-025B-DE2D-2777-274052035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B00D35-1CB1-F04C-B72E-4474412983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814024-B47E-3659-086D-87EA50313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A4A5B-F22A-B673-C7B4-949AEE244E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4898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41566-6AE4-F05E-BFA0-ECFB968A5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ADB002-8478-7BD0-2D1F-DD22FA97C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8612B7-F1FE-0F60-C6D3-83B43A8BB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DD4C5-6ACB-9733-BB56-8052E11708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3750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E7546-7263-0687-61DB-E53D939C2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6C740B-172E-1480-9FDD-714FBD830B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EFD391-8A92-839C-2C96-E54B59122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2A35A-EAC0-9716-2263-A9A911DF25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75523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61E9D-6C04-1B95-4542-BB95F4E47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711BBC-06F0-87B6-FAC1-79DE69E82B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D6637D-F192-577F-B16B-C144639CB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1D79B-6B4F-9D0D-F89C-07F3FC74E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8830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A1AE1-5A1C-4F66-4943-4EE72A609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AE08C1-EDDC-004C-B68F-87DD0CAFB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CFA2A-ADDD-99EF-4AC2-043CD64AD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010BC-A2C9-5D0B-5631-ACBA377BC6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288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F3985-763E-FA51-3C52-B87ECCFA0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7EA8D8-81C0-85F9-3980-4FEBEEF724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B674CF-FBF8-B02E-D691-217CD8F44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D8567-BB09-14D2-604A-99C98461D3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921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BC2C5-0E45-8877-0A49-9C0D37D01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1F49E7-9ABF-FC1A-6A16-6DB0728050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2866CB-7D53-17EE-FDBC-7EE4A0985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B8982-D48B-B23C-FD24-1D21BE0D8A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51855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9D06D-933F-7632-47E9-BD164702E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C37BD2-EA30-AD49-405E-463943836F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CC9B14-665C-C1D0-82AB-3788E4D5D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9A449-FA94-8C8B-4EC5-2A3C0443C7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257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E6789-BC40-E4FF-EE1D-B06989DAA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700308-BA69-9737-35D0-E880ECA276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59787E-6628-2633-C634-528EF1AFF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76D18-697C-F38C-FD99-CE62B7A007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008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BDE02-FA0E-842A-C280-937DECEE6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100F42-3C03-27A2-3DFC-2B2A9555C9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D7BA67-F8B4-6078-5AB3-9BF706F9C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82464-604D-4412-93BB-21C5CB16D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2639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74EBF-7C1F-C587-C798-DE3538F99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CFE029-6E32-02A1-520F-A6A9E3F71C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40317A-AC85-11D4-F6F6-8C0513611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AA428-B085-3086-830B-ED85837075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262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CC78B-BFFD-03F1-E0DC-A96E12803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82B876-2CB8-B1C9-AA72-013EEC969D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E3E2D8-521E-7DCD-812F-5ADFF5CA8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5AA44-76CD-F05B-0CFC-BF9F0BA69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930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DCABF-5119-C470-2B69-F40D0E9AE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FB13F4-F415-F5A6-FC99-210115274B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C5818D-77D8-8FB0-4CF9-0B4AF8578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771A6-C3F5-97B4-0802-A0D18D4B65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14788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7D732-E73F-5505-4640-8572CE889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B6EC13-D63D-0310-2BF5-0CE410292D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57598D-C924-5F07-C78C-CD4DDA4A3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551E1-22E2-FC19-12FB-5B592894EF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939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98C3D-4038-846F-0492-42F488344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D14059-E358-F763-1EB7-42829C1ED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BFBDE2-A396-0544-AECB-398B0B0E5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0DDB5-CD8A-8880-6D0D-CF7E9CF2B7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29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B1D-EBD1-5599-0725-30ECC7869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A9E2B8-5CDD-7BF8-9790-9BF7F786D6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404476-75AF-B7A8-F9AA-17EE275D7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8BC34-A8A7-7B78-5DFD-13BD0CADE0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79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51594-E5F2-44E2-5C97-13240554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CD4A92-5B03-3516-2225-14E0331125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7AE4F8-2E87-8B3E-F056-2D31BDD21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B9AAB-9F7E-1411-717F-517312DA7C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6623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C8B6D-D83A-D084-276B-A0995766F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C3BD9B-B890-6140-F438-A139A2F2EF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25DFD8-5A13-F5C1-4555-0F625FFEC9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B121E-7BAF-4FB0-B622-BD6C952153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7338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BB091-BA06-F63C-777C-FA31F5226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8B8709-B2BA-49D0-45C2-3EB0642B6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569C34-778D-087D-18A9-A09C699A6F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620E1-583E-EE6F-072D-88C6EB8E6F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9600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3145E-6A14-5EE6-C73E-6C03D26FE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E4844F-DE66-05A6-6052-D04E050BE7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5993C6-12B5-E072-C9DF-E8B61651AC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AF535-77FE-A32B-BA9F-FC2AD7CC3B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7952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410CC-2279-1BBD-4B7B-54F3F2F84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B18A56-FCB9-5A54-2026-4807CB9696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4DD3C-5F49-CAE7-83E5-3E8358672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5793B-7C06-DAC9-2FF0-2323832058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917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31.07.2025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31.07.2025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31.07.2025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31.07.2025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31.07.2025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31.07.2025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31.07.2025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31.07.2025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31.07.2025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31.07.2025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31.07.2025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31.07.2025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 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4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31840" y="4437112"/>
            <a:ext cx="547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Podstawy Architektury Aplikacji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Wzorce MVVM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8769B3-E6D2-E3CD-0203-124FFD25C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460FC7-3B95-B3F6-BCB7-FFCD1CCD5FE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997FCDC-8EF9-E8F4-D651-230824174713}"/>
              </a:ext>
            </a:extLst>
          </p:cNvPr>
          <p:cNvSpPr txBox="1"/>
          <p:nvPr/>
        </p:nvSpPr>
        <p:spPr>
          <a:xfrm>
            <a:off x="1033753" y="796886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Do tej pory trzymaliśmy dane razem z </a:t>
            </a:r>
            <a:r>
              <a:rPr lang="pl-PL" sz="1600" dirty="0" err="1"/>
              <a:t>elementacmi</a:t>
            </a:r>
            <a:r>
              <a:rPr lang="pl-PL" sz="1600" dirty="0"/>
              <a:t> </a:t>
            </a:r>
            <a:r>
              <a:rPr lang="pl-PL" sz="1600" dirty="0">
                <a:latin typeface="Verbatim"/>
                <a:ea typeface="Verdana" panose="020B0604030504040204" pitchFamily="34" charset="0"/>
              </a:rPr>
              <a:t>@Composable</a:t>
            </a:r>
            <a:r>
              <a:rPr lang="pl-PL" sz="1600" dirty="0"/>
              <a:t>, dzięki MVVM </a:t>
            </a:r>
            <a:r>
              <a:rPr lang="pl-PL" sz="1600" b="1" dirty="0"/>
              <a:t>rozdzielimy </a:t>
            </a:r>
            <a:r>
              <a:rPr lang="pl-PL" sz="1600" dirty="0"/>
              <a:t>odpowiedzialności. </a:t>
            </a:r>
            <a:r>
              <a:rPr lang="pl-PL" sz="1600" dirty="0" err="1">
                <a:latin typeface="Verbatim"/>
                <a:ea typeface="Verdana" panose="020B0604030504040204" pitchFamily="34" charset="0"/>
              </a:rPr>
              <a:t>Composable</a:t>
            </a:r>
            <a:r>
              <a:rPr lang="pl-PL" sz="1600" dirty="0"/>
              <a:t> zajmuje się </a:t>
            </a:r>
            <a:r>
              <a:rPr lang="pl-PL" sz="1600" b="1" dirty="0"/>
              <a:t>tylko wyświetlaniem</a:t>
            </a:r>
            <a:r>
              <a:rPr lang="pl-PL" sz="1600" dirty="0"/>
              <a:t>. Cała </a:t>
            </a:r>
            <a:r>
              <a:rPr lang="pl-PL" sz="1600" b="1" dirty="0"/>
              <a:t>logika i stan </a:t>
            </a:r>
            <a:r>
              <a:rPr lang="pl-PL" sz="1600" dirty="0"/>
              <a:t>znajdują się w </a:t>
            </a:r>
            <a:r>
              <a:rPr lang="pl-PL" sz="1600" dirty="0" err="1">
                <a:latin typeface="Verbatim"/>
              </a:rPr>
              <a:t>ViewModelu</a:t>
            </a:r>
            <a:r>
              <a:rPr lang="pl-PL" sz="1600" dirty="0"/>
              <a:t>.  </a:t>
            </a:r>
          </a:p>
        </p:txBody>
      </p:sp>
      <p:pic>
        <p:nvPicPr>
          <p:cNvPr id="5" name="bandicam 2025-07-31 15-11-03-009">
            <a:hlinkClick r:id="" action="ppaction://media"/>
            <a:extLst>
              <a:ext uri="{FF2B5EF4-FFF2-40B4-BE49-F238E27FC236}">
                <a16:creationId xmlns:a16="http://schemas.microsoft.com/office/drawing/2014/main" id="{252B3500-5E54-46D9-A4E3-4F60B1A98EA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707904" y="1627883"/>
            <a:ext cx="2311918" cy="520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8769B3-E6D2-E3CD-0203-124FFD25C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460FC7-3B95-B3F6-BCB7-FFCD1CCD5FE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19021620-68AD-5D6F-0125-7D077B1F2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980728"/>
            <a:ext cx="4600609" cy="5505490"/>
          </a:xfrm>
          <a:prstGeom prst="rect">
            <a:avLst/>
          </a:prstGeom>
        </p:spPr>
      </p:pic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824AF0B9-4CA7-C6CA-E1B6-B0B93898E87B}"/>
              </a:ext>
            </a:extLst>
          </p:cNvPr>
          <p:cNvSpPr/>
          <p:nvPr/>
        </p:nvSpPr>
        <p:spPr>
          <a:xfrm>
            <a:off x="128660" y="836712"/>
            <a:ext cx="4394170" cy="130316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68905AE-075B-B96F-C826-CE2F29DFF942}"/>
              </a:ext>
            </a:extLst>
          </p:cNvPr>
          <p:cNvSpPr txBox="1"/>
          <p:nvPr/>
        </p:nvSpPr>
        <p:spPr>
          <a:xfrm>
            <a:off x="153245" y="836712"/>
            <a:ext cx="43695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Dziedziczenie po klasie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daje dostęp do metod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kluczowych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dla architektury aplikacji. Między innymi: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przeżywanie zmian konfiguracji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świadomość cyklu życia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posiada wbudowany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viewModelScope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3DC5E7DC-7EA6-C464-46EB-9889FEBB314F}"/>
              </a:ext>
            </a:extLst>
          </p:cNvPr>
          <p:cNvCxnSpPr>
            <a:cxnSpLocks/>
          </p:cNvCxnSpPr>
          <p:nvPr/>
        </p:nvCxnSpPr>
        <p:spPr>
          <a:xfrm flipV="1">
            <a:off x="4522830" y="1129099"/>
            <a:ext cx="1705354" cy="49244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3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9F4F91-5F8F-61BA-5686-E16917E98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174723-5D93-88C0-8938-664081DBAF07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DDACD7E-D465-28E7-51B3-4026FC2D5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980728"/>
            <a:ext cx="4600609" cy="5505490"/>
          </a:xfrm>
          <a:prstGeom prst="rect">
            <a:avLst/>
          </a:prstGeom>
        </p:spPr>
      </p:pic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2A4D6A25-1EC3-8956-B7FD-80F349CD5037}"/>
              </a:ext>
            </a:extLst>
          </p:cNvPr>
          <p:cNvSpPr/>
          <p:nvPr/>
        </p:nvSpPr>
        <p:spPr>
          <a:xfrm>
            <a:off x="128660" y="836712"/>
            <a:ext cx="4394170" cy="130316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CCEE9E6-2C92-15F9-EC82-581F30C34D9C}"/>
              </a:ext>
            </a:extLst>
          </p:cNvPr>
          <p:cNvSpPr txBox="1"/>
          <p:nvPr/>
        </p:nvSpPr>
        <p:spPr>
          <a:xfrm>
            <a:off x="153245" y="836712"/>
            <a:ext cx="43695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Dziedziczenie po klasie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daje dostęp do metod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kluczowych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dla architektury aplikacji. Między innymi: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przeżywanie zmian konfiguracji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świadomość cyklu życia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posiada wbudowany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viewModelScope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D59B344E-F050-E330-23EC-8581248A5AB1}"/>
              </a:ext>
            </a:extLst>
          </p:cNvPr>
          <p:cNvCxnSpPr>
            <a:cxnSpLocks/>
          </p:cNvCxnSpPr>
          <p:nvPr/>
        </p:nvCxnSpPr>
        <p:spPr>
          <a:xfrm flipV="1">
            <a:off x="4522830" y="1129099"/>
            <a:ext cx="1705354" cy="49244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6B5EAEBD-3154-F2A6-ED96-27B455889E11}"/>
              </a:ext>
            </a:extLst>
          </p:cNvPr>
          <p:cNvCxnSpPr>
            <a:cxnSpLocks/>
          </p:cNvCxnSpPr>
          <p:nvPr/>
        </p:nvCxnSpPr>
        <p:spPr>
          <a:xfrm flipV="1">
            <a:off x="4427984" y="2139873"/>
            <a:ext cx="792088" cy="36235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42B1D051-AE06-E6F6-6BCB-5EF4F1BC5CF9}"/>
              </a:ext>
            </a:extLst>
          </p:cNvPr>
          <p:cNvSpPr/>
          <p:nvPr/>
        </p:nvSpPr>
        <p:spPr>
          <a:xfrm>
            <a:off x="140647" y="2266940"/>
            <a:ext cx="4394170" cy="98471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01FFDF3-011F-490E-6E1D-98D8F6C1ABAB}"/>
              </a:ext>
            </a:extLst>
          </p:cNvPr>
          <p:cNvSpPr txBox="1"/>
          <p:nvPr/>
        </p:nvSpPr>
        <p:spPr>
          <a:xfrm>
            <a:off x="115407" y="2261473"/>
            <a:ext cx="4369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mutableStateOf("")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tworzy specjalny,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obserwowalny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przez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Compose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obiekt, który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przechowuje stan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(w tym przypadku tekst). Słowo kluczowe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by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to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delegat właściwości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2742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B4BC57-DF3E-AC5C-3FE4-2F51747E0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50D5E1-04EC-810D-9A0A-ADFE60F13D0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B8DB489-6E2D-F778-D829-A21FA82F1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980728"/>
            <a:ext cx="4600609" cy="5505490"/>
          </a:xfrm>
          <a:prstGeom prst="rect">
            <a:avLst/>
          </a:prstGeom>
        </p:spPr>
      </p:pic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AB59C022-0A82-FD71-29E6-603E9B536476}"/>
              </a:ext>
            </a:extLst>
          </p:cNvPr>
          <p:cNvSpPr/>
          <p:nvPr/>
        </p:nvSpPr>
        <p:spPr>
          <a:xfrm>
            <a:off x="128660" y="836712"/>
            <a:ext cx="4394170" cy="130316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8A85549-7CF2-1AF2-6133-F8FC9094305C}"/>
              </a:ext>
            </a:extLst>
          </p:cNvPr>
          <p:cNvSpPr txBox="1"/>
          <p:nvPr/>
        </p:nvSpPr>
        <p:spPr>
          <a:xfrm>
            <a:off x="153245" y="836712"/>
            <a:ext cx="43695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Dziedziczenie po klasie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daje dostęp do metod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kluczowych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dla architektury aplikacji. Między innymi: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przeżywanie zmian konfiguracji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świadomość cyklu życia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posiada wbudowany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viewModelScope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84D85037-91EC-9E94-6208-1592499C2214}"/>
              </a:ext>
            </a:extLst>
          </p:cNvPr>
          <p:cNvCxnSpPr>
            <a:cxnSpLocks/>
          </p:cNvCxnSpPr>
          <p:nvPr/>
        </p:nvCxnSpPr>
        <p:spPr>
          <a:xfrm flipV="1">
            <a:off x="4522830" y="1129099"/>
            <a:ext cx="1705354" cy="49244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811446D2-E3D1-468E-3C84-1ABFA45A1E4F}"/>
              </a:ext>
            </a:extLst>
          </p:cNvPr>
          <p:cNvCxnSpPr>
            <a:cxnSpLocks/>
          </p:cNvCxnSpPr>
          <p:nvPr/>
        </p:nvCxnSpPr>
        <p:spPr>
          <a:xfrm flipV="1">
            <a:off x="4427984" y="2139873"/>
            <a:ext cx="792088" cy="36235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749D0B4D-D868-9AA0-BCB3-8F78E43F28DB}"/>
              </a:ext>
            </a:extLst>
          </p:cNvPr>
          <p:cNvSpPr/>
          <p:nvPr/>
        </p:nvSpPr>
        <p:spPr>
          <a:xfrm>
            <a:off x="140647" y="2266940"/>
            <a:ext cx="4394170" cy="98471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E1A1D7F-F9B1-345C-95E5-38953858C18E}"/>
              </a:ext>
            </a:extLst>
          </p:cNvPr>
          <p:cNvSpPr txBox="1"/>
          <p:nvPr/>
        </p:nvSpPr>
        <p:spPr>
          <a:xfrm>
            <a:off x="115407" y="2261473"/>
            <a:ext cx="4369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mutableStateOf("")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tworzy specjalny,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obserwowalny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przez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Compose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obiekt, który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przechowuje stan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(w tym przypadku tekst). Słowo kluczowe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by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to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delegat właściwości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77BE8C9F-8324-1025-0D50-9BE037A8DE2A}"/>
              </a:ext>
            </a:extLst>
          </p:cNvPr>
          <p:cNvSpPr/>
          <p:nvPr/>
        </p:nvSpPr>
        <p:spPr>
          <a:xfrm>
            <a:off x="64254" y="3356699"/>
            <a:ext cx="4394170" cy="116515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277317E9-FD8A-1487-A3AB-B653BB95E441}"/>
              </a:ext>
            </a:extLst>
          </p:cNvPr>
          <p:cNvSpPr txBox="1"/>
          <p:nvPr/>
        </p:nvSpPr>
        <p:spPr>
          <a:xfrm>
            <a:off x="93530" y="3352301"/>
            <a:ext cx="43695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private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modyfikator widoczności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zastosowany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tylko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settera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tej właściwości. Oznacza to, że operacja zapisu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(textFieldValue = "nowy tekst")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może być wykonana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wyłącznie wewnątrz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klasy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WordViewModel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9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31D362-4480-898B-FDE3-6947924D3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BC6F0F-5B2C-A4FD-E73C-FFC2D1A85233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11BA71B-E53A-0C58-F63F-0B1F9A3E3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980728"/>
            <a:ext cx="4600609" cy="5505490"/>
          </a:xfrm>
          <a:prstGeom prst="rect">
            <a:avLst/>
          </a:prstGeom>
        </p:spPr>
      </p:pic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6E610894-9BB5-5642-44FE-DB95A0C97516}"/>
              </a:ext>
            </a:extLst>
          </p:cNvPr>
          <p:cNvSpPr/>
          <p:nvPr/>
        </p:nvSpPr>
        <p:spPr>
          <a:xfrm>
            <a:off x="128660" y="836712"/>
            <a:ext cx="4394170" cy="130316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FBF2907-15E9-A900-7A6E-B7D0FB23DA8B}"/>
              </a:ext>
            </a:extLst>
          </p:cNvPr>
          <p:cNvSpPr txBox="1"/>
          <p:nvPr/>
        </p:nvSpPr>
        <p:spPr>
          <a:xfrm>
            <a:off x="153245" y="836712"/>
            <a:ext cx="43695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Dziedziczenie po klasie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daje dostęp do metod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kluczowych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dla architektury aplikacji. Między innymi: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przeżywanie zmian konfiguracji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świadomość cyklu życia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posiada wbudowany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viewModelScope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83254F85-E642-793B-3288-0D04B5D0DD67}"/>
              </a:ext>
            </a:extLst>
          </p:cNvPr>
          <p:cNvCxnSpPr>
            <a:cxnSpLocks/>
          </p:cNvCxnSpPr>
          <p:nvPr/>
        </p:nvCxnSpPr>
        <p:spPr>
          <a:xfrm flipV="1">
            <a:off x="4522830" y="1129099"/>
            <a:ext cx="1705354" cy="49244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04683B16-4E95-FA6C-2272-4D506D93F168}"/>
              </a:ext>
            </a:extLst>
          </p:cNvPr>
          <p:cNvCxnSpPr>
            <a:cxnSpLocks/>
          </p:cNvCxnSpPr>
          <p:nvPr/>
        </p:nvCxnSpPr>
        <p:spPr>
          <a:xfrm flipV="1">
            <a:off x="4427984" y="2139873"/>
            <a:ext cx="792088" cy="36235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2C2764FC-3EF1-D32F-7F3F-C290AC6A402C}"/>
              </a:ext>
            </a:extLst>
          </p:cNvPr>
          <p:cNvSpPr/>
          <p:nvPr/>
        </p:nvSpPr>
        <p:spPr>
          <a:xfrm>
            <a:off x="140647" y="2266940"/>
            <a:ext cx="4394170" cy="98471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B5BBAD69-52A3-D6B8-CE1E-A6BB805BA749}"/>
              </a:ext>
            </a:extLst>
          </p:cNvPr>
          <p:cNvSpPr txBox="1"/>
          <p:nvPr/>
        </p:nvSpPr>
        <p:spPr>
          <a:xfrm>
            <a:off x="115407" y="2261473"/>
            <a:ext cx="4369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mutableStateOf("")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tworzy specjalny,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obserwowalny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przez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</a:rPr>
              <a:t>Compose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obiekt, który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przechowuje stan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(w tym przypadku tekst). Słowo kluczowe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by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 to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</a:rPr>
              <a:t>delegat właściwości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740291F9-E729-C43B-D594-B4D5CA5A631C}"/>
              </a:ext>
            </a:extLst>
          </p:cNvPr>
          <p:cNvSpPr/>
          <p:nvPr/>
        </p:nvSpPr>
        <p:spPr>
          <a:xfrm>
            <a:off x="64254" y="3356699"/>
            <a:ext cx="4394170" cy="116515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8DDC4FD9-9622-6407-CDB1-DDE6C8165891}"/>
              </a:ext>
            </a:extLst>
          </p:cNvPr>
          <p:cNvSpPr txBox="1"/>
          <p:nvPr/>
        </p:nvSpPr>
        <p:spPr>
          <a:xfrm>
            <a:off x="93530" y="3352301"/>
            <a:ext cx="43695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private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modyfikator widoczności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zastosowany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tylko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settera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tej właściwości. Oznacza to, że operacja zapisu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(textFieldValue = "nowy tekst")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może być wykonana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wyłącznie wewnątrz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klasy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WordViewModel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245AC291-1A72-0849-CB09-FD32FF087C70}"/>
              </a:ext>
            </a:extLst>
          </p:cNvPr>
          <p:cNvCxnSpPr>
            <a:cxnSpLocks/>
          </p:cNvCxnSpPr>
          <p:nvPr/>
        </p:nvCxnSpPr>
        <p:spPr>
          <a:xfrm flipV="1">
            <a:off x="4402744" y="4052252"/>
            <a:ext cx="1105360" cy="100453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71F2ED11-CD18-E6E4-AFFF-1952C312B758}"/>
              </a:ext>
            </a:extLst>
          </p:cNvPr>
          <p:cNvSpPr/>
          <p:nvPr/>
        </p:nvSpPr>
        <p:spPr>
          <a:xfrm>
            <a:off x="115407" y="4821497"/>
            <a:ext cx="4394170" cy="98471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BFAF59EF-629B-8EEC-0A27-3E883443D438}"/>
              </a:ext>
            </a:extLst>
          </p:cNvPr>
          <p:cNvSpPr txBox="1"/>
          <p:nvPr/>
        </p:nvSpPr>
        <p:spPr>
          <a:xfrm>
            <a:off x="166862" y="4834720"/>
            <a:ext cx="4369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viewModelScope.launch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uruchamia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nową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korutynę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specjalnym zakresie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scope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który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integralną częścią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automatycznie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zarządza jej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cyklem życia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7930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63FC19-5824-FC00-F006-0A32056D7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4C959D-D360-36A1-A05B-65B1D86F6C9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DC38EDD-7391-1C9A-0CEE-1FD66E628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980728"/>
            <a:ext cx="4600609" cy="5505490"/>
          </a:xfrm>
          <a:prstGeom prst="rect">
            <a:avLst/>
          </a:prstGeom>
        </p:spPr>
      </p:pic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28D3D5DB-ADD3-6947-A5E2-AAD11713B748}"/>
              </a:ext>
            </a:extLst>
          </p:cNvPr>
          <p:cNvCxnSpPr>
            <a:cxnSpLocks/>
          </p:cNvCxnSpPr>
          <p:nvPr/>
        </p:nvCxnSpPr>
        <p:spPr>
          <a:xfrm>
            <a:off x="4572000" y="4052252"/>
            <a:ext cx="936104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1589C6C5-877B-D986-C209-D33C01842D5E}"/>
              </a:ext>
            </a:extLst>
          </p:cNvPr>
          <p:cNvSpPr/>
          <p:nvPr/>
        </p:nvSpPr>
        <p:spPr>
          <a:xfrm>
            <a:off x="53424" y="903444"/>
            <a:ext cx="4518576" cy="499800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E8DC6154-3984-3530-4A31-D4BEFD17A129}"/>
              </a:ext>
            </a:extLst>
          </p:cNvPr>
          <p:cNvSpPr txBox="1"/>
          <p:nvPr/>
        </p:nvSpPr>
        <p:spPr>
          <a:xfrm>
            <a:off x="183716" y="956554"/>
            <a:ext cx="4369585" cy="4915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kluczowe cechy i działanie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viewModelScope : </a:t>
            </a:r>
          </a:p>
          <a:p>
            <a:pPr marL="285750" indent="-2857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Automatyczne Anulowanie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To najważniejsza cecha. Każda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korutyna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uruchomiona w viewModelScope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automatycznie anulowana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gdy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niszczony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(czyli gdy użytkownik na stałe opuszcza powiązany z nim ekran).</a:t>
            </a:r>
          </a:p>
          <a:p>
            <a:pPr marL="285750" indent="-2857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Bezpieczeństwo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Zapobiega to wyciekom pamięci i próbom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aktualizacji interfejsu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który już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 istnieje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Nie ma konieczności ręcznie zarządzać zatrzymywaniem zadań w tle.</a:t>
            </a:r>
          </a:p>
          <a:p>
            <a:pPr marL="285750" indent="-28575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Domyślny Wątek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Domyślnie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viewModelScope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używa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Dispatchers.Main.immediate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 oznacza, że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korutyna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rozpoczyna pracę na wątku głównym. Jest to wygodne do szybkiej aktualizacji UI, po czym można bezpiecznie wywołać funkcję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suspend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która przeniesie ciężką pracę na inny wątek (np.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Dispatchers.IO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934102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E238EB-434B-DA4E-653B-D6CA49965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F4A188-9ABF-A54E-886B-A3088740EA40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EF8C8BA-66FE-FA05-322A-1496511F4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9" y="873905"/>
            <a:ext cx="5220072" cy="597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0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65E81D-6153-FB12-39B9-E24E156C0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52BAEC-2217-0807-B567-74F047A96D35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BAB44FD-9ADD-6D8E-5BC6-746AFBC69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9" y="873905"/>
            <a:ext cx="5220072" cy="5971970"/>
          </a:xfrm>
          <a:prstGeom prst="rect">
            <a:avLst/>
          </a:prstGeom>
        </p:spPr>
      </p:pic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1C496138-3692-291B-DB5F-4C108758D05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923929" y="1556792"/>
            <a:ext cx="1440159" cy="23281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C5757EDE-9112-3EA7-4A68-27C4CC11AF0F}"/>
              </a:ext>
            </a:extLst>
          </p:cNvPr>
          <p:cNvSpPr/>
          <p:nvPr/>
        </p:nvSpPr>
        <p:spPr>
          <a:xfrm>
            <a:off x="107504" y="871614"/>
            <a:ext cx="3816425" cy="183598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E5D03A9-1A18-FFDE-AF36-5E6AE737016C}"/>
              </a:ext>
            </a:extLst>
          </p:cNvPr>
          <p:cNvSpPr txBox="1"/>
          <p:nvPr/>
        </p:nvSpPr>
        <p:spPr>
          <a:xfrm>
            <a:off x="142308" y="891712"/>
            <a:ext cx="37810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WordListScreen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swojego działania potrzebuje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instancji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WordViewModel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aby móc odczytywać z niej dane (stan) i wywoływać jej funkcje (akcje). Konstrukcja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=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()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sprawia, że nie jest konieczne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ręczne tworzenie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przekazywanie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przy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każdym wywołaniu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WordListScreen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188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0FBB81-D6B1-EACD-D263-999653F28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EB9927-7A57-A55F-2E3A-132D9F860CFD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9FA1393-A8FF-E31B-708E-07406D69B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9" y="873905"/>
            <a:ext cx="5220072" cy="5971970"/>
          </a:xfrm>
          <a:prstGeom prst="rect">
            <a:avLst/>
          </a:prstGeom>
        </p:spPr>
      </p:pic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2E78DDC8-2821-EDC8-E9A9-E64DEB13C24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923929" y="1556792"/>
            <a:ext cx="1440159" cy="23281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BE6DC9B4-A6E0-F0A5-8756-8585F4DF2007}"/>
              </a:ext>
            </a:extLst>
          </p:cNvPr>
          <p:cNvSpPr/>
          <p:nvPr/>
        </p:nvSpPr>
        <p:spPr>
          <a:xfrm>
            <a:off x="107504" y="871614"/>
            <a:ext cx="3816425" cy="183598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B98409D-739B-5D01-78BD-CDF37560EEC2}"/>
              </a:ext>
            </a:extLst>
          </p:cNvPr>
          <p:cNvSpPr txBox="1"/>
          <p:nvPr/>
        </p:nvSpPr>
        <p:spPr>
          <a:xfrm>
            <a:off x="142308" y="891712"/>
            <a:ext cx="37810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WordListScreen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swojego działania potrzebuje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instancji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WordViewModel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aby móc odczytywać z niej dane (stan) i wywoływać jej funkcje (akcje). Konstrukcja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=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()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sprawia, że nie jest konieczne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ręczne tworzenie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przekazywanie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przy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każdym wywołaniu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WordListScreen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736FD490-ADB1-EB5C-AA88-FE7EDCB680A5}"/>
              </a:ext>
            </a:extLst>
          </p:cNvPr>
          <p:cNvSpPr/>
          <p:nvPr/>
        </p:nvSpPr>
        <p:spPr>
          <a:xfrm>
            <a:off x="0" y="3228898"/>
            <a:ext cx="4752528" cy="248002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61A9EC6-5879-BAEE-A4FA-8F97DA738D4B}"/>
              </a:ext>
            </a:extLst>
          </p:cNvPr>
          <p:cNvSpPr txBox="1"/>
          <p:nvPr/>
        </p:nvSpPr>
        <p:spPr>
          <a:xfrm>
            <a:off x="29515" y="3246706"/>
            <a:ext cx="47525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Funkcja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()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specjalna funkcja z biblioteki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AndroidX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Sprawdza, czy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instancja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WordViewModel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już istnieje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bieżącego cyklu życia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(np. dla tego ekranu).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Jeśli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zwraca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tę istniejącą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instancję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Jeśli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tworzy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nową instancję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wiąże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ją z bieżącym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cyklem życia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Dzięki tej funkcji, gdy użytkownik obróci ekran,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WordListScreen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otrzyma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tę samą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instancję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WordViewModel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 wcześniej. Cały stan (lista słów) zostanie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zachowany.</a:t>
            </a:r>
          </a:p>
        </p:txBody>
      </p:sp>
    </p:spTree>
    <p:extLst>
      <p:ext uri="{BB962C8B-B14F-4D97-AF65-F5344CB8AC3E}">
        <p14:creationId xmlns:p14="http://schemas.microsoft.com/office/powerpoint/2010/main" val="3447871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2582D2-93AC-3970-D956-A79790185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89181B-65F2-F0B9-E4DB-6A80FB3C91F1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2EF223D-85FB-EE78-B2D5-94D3B8172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9" y="873905"/>
            <a:ext cx="5220072" cy="5971970"/>
          </a:xfrm>
          <a:prstGeom prst="rect">
            <a:avLst/>
          </a:prstGeom>
        </p:spPr>
      </p:pic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8FA60568-E9E5-4D77-1A15-B7A97255D30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923929" y="1556792"/>
            <a:ext cx="1440159" cy="23281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B7C22C1-A33E-BCDB-C0B9-A6D35E76AC1D}"/>
              </a:ext>
            </a:extLst>
          </p:cNvPr>
          <p:cNvSpPr/>
          <p:nvPr/>
        </p:nvSpPr>
        <p:spPr>
          <a:xfrm>
            <a:off x="107504" y="871614"/>
            <a:ext cx="3816425" cy="183598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F3E5C60-C5BD-BC7D-6620-AA390586DCC6}"/>
              </a:ext>
            </a:extLst>
          </p:cNvPr>
          <p:cNvSpPr txBox="1"/>
          <p:nvPr/>
        </p:nvSpPr>
        <p:spPr>
          <a:xfrm>
            <a:off x="142308" y="891712"/>
            <a:ext cx="37810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WordListScreen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swojego działania potrzebuje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instancji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WordViewModel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aby móc odczytywać z niej dane (stan) i wywoływać jej funkcje (akcje). Konstrukcja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=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()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sprawia, że nie jest konieczne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ręczne tworzenie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przekazywanie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przy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każdym wywołaniu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WordListScreen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91C1A150-F2D7-4A47-31EE-2C17E05C6342}"/>
              </a:ext>
            </a:extLst>
          </p:cNvPr>
          <p:cNvSpPr/>
          <p:nvPr/>
        </p:nvSpPr>
        <p:spPr>
          <a:xfrm>
            <a:off x="0" y="3228898"/>
            <a:ext cx="4752528" cy="248002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775473C-F67C-F438-4CC2-DDD41B4AAC43}"/>
              </a:ext>
            </a:extLst>
          </p:cNvPr>
          <p:cNvSpPr txBox="1"/>
          <p:nvPr/>
        </p:nvSpPr>
        <p:spPr>
          <a:xfrm>
            <a:off x="29515" y="3246706"/>
            <a:ext cx="47525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Funkcja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()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specjalna funkcja z biblioteki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AndroidX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Sprawdza, czy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instancja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WordViewModel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już istnieje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bieżącego cyklu życia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(np. dla tego ekranu).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Jeśli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zwraca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tę istniejącą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instancję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Jeśli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tworzy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nową instancję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wiąże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ją z bieżącym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cyklem życia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Dzięki tej funkcji, gdy użytkownik obróci ekran,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WordListScreen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otrzyma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tę samą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instancję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WordViewModel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 wcześniej. Cały stan (lista słów) zostanie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zachowany.</a:t>
            </a:r>
          </a:p>
        </p:txBody>
      </p: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8D3E97F5-691C-C176-330B-3ED3F1FA601A}"/>
              </a:ext>
            </a:extLst>
          </p:cNvPr>
          <p:cNvSpPr/>
          <p:nvPr/>
        </p:nvSpPr>
        <p:spPr>
          <a:xfrm>
            <a:off x="23697" y="6141744"/>
            <a:ext cx="6516216" cy="70413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23E3C53-CDFD-B4C6-8462-E96041A5A4A2}"/>
              </a:ext>
            </a:extLst>
          </p:cNvPr>
          <p:cNvSpPr txBox="1"/>
          <p:nvPr/>
        </p:nvSpPr>
        <p:spPr>
          <a:xfrm>
            <a:off x="-5818" y="6141744"/>
            <a:ext cx="6516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Znak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tworzy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referencję do funkcji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(lub właściwości). Jest to zwięzły sposób na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przekazanie funkcji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parametru.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onValueChange = {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nowyTekst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-&gt;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viewModel.onTextFieldValueChanged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(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nowyTekst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) }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2CB94D44-0032-CBB9-03BF-14639790CFC5}"/>
              </a:ext>
            </a:extLst>
          </p:cNvPr>
          <p:cNvCxnSpPr>
            <a:cxnSpLocks/>
          </p:cNvCxnSpPr>
          <p:nvPr/>
        </p:nvCxnSpPr>
        <p:spPr>
          <a:xfrm flipV="1">
            <a:off x="6569428" y="3068960"/>
            <a:ext cx="939095" cy="307278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96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CC6D49-1E9F-3EF0-BE52-EF90F37E1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BEAF02-E304-3665-0D68-7903EF71D7E8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PLAP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8DF8517-4473-B823-005F-12DEE289989A}"/>
              </a:ext>
            </a:extLst>
          </p:cNvPr>
          <p:cNvSpPr txBox="1"/>
          <p:nvPr/>
        </p:nvSpPr>
        <p:spPr>
          <a:xfrm>
            <a:off x="1331640" y="836712"/>
            <a:ext cx="7065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r>
              <a:rPr lang="pl-PL" sz="2800" b="1" dirty="0"/>
              <a:t>Presentation Layer Architectural Pattern</a:t>
            </a:r>
          </a:p>
        </p:txBody>
      </p:sp>
      <p:sp>
        <p:nvSpPr>
          <p:cNvPr id="4" name="pole tekstowe 4">
            <a:extLst>
              <a:ext uri="{FF2B5EF4-FFF2-40B4-BE49-F238E27FC236}">
                <a16:creationId xmlns:a16="http://schemas.microsoft.com/office/drawing/2014/main" id="{66187180-9EF5-27CA-82A4-1E0D089021A6}"/>
              </a:ext>
            </a:extLst>
          </p:cNvPr>
          <p:cNvSpPr txBox="1"/>
          <p:nvPr/>
        </p:nvSpPr>
        <p:spPr>
          <a:xfrm>
            <a:off x="1115616" y="1382313"/>
            <a:ext cx="792088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l-PL" sz="1800" b="1" dirty="0"/>
              <a:t>Wysokopoziomowa struktura wielokrotnego użytku przeznaczona do organizacji systemu.</a:t>
            </a:r>
          </a:p>
        </p:txBody>
      </p:sp>
    </p:spTree>
    <p:extLst>
      <p:ext uri="{BB962C8B-B14F-4D97-AF65-F5344CB8AC3E}">
        <p14:creationId xmlns:p14="http://schemas.microsoft.com/office/powerpoint/2010/main" val="531482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246248-2B73-4011-BD4C-9B0AF5848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1A552D-20CE-7E93-C021-7512F8F21BE5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Repozytorium</a:t>
            </a:r>
          </a:p>
        </p:txBody>
      </p:sp>
      <p:pic>
        <p:nvPicPr>
          <p:cNvPr id="3" name="Picture 2" descr="ViewModel: for UI business, not UI operations 😮">
            <a:extLst>
              <a:ext uri="{FF2B5EF4-FFF2-40B4-BE49-F238E27FC236}">
                <a16:creationId xmlns:a16="http://schemas.microsoft.com/office/drawing/2014/main" id="{F1179B11-345F-9DDE-4D90-8E44782CB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24744"/>
            <a:ext cx="7474162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094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59856A-2E80-C096-7DA2-B4951FAE6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B2CCA4-4A01-8F3F-7B29-9926E00AC62A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Repozytorium</a:t>
            </a:r>
          </a:p>
        </p:txBody>
      </p:sp>
      <p:pic>
        <p:nvPicPr>
          <p:cNvPr id="1026" name="Picture 2" descr="Android Repository Pattern using RX &amp; Room | by Ovidiu Latcu | Corebuild  Software | Medium">
            <a:extLst>
              <a:ext uri="{FF2B5EF4-FFF2-40B4-BE49-F238E27FC236}">
                <a16:creationId xmlns:a16="http://schemas.microsoft.com/office/drawing/2014/main" id="{BDD681FC-F1D9-A53D-F78D-DED6D3441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861048"/>
            <a:ext cx="6228184" cy="314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E937A04-C432-628F-00F4-0EB685D5BA5A}"/>
              </a:ext>
            </a:extLst>
          </p:cNvPr>
          <p:cNvSpPr txBox="1"/>
          <p:nvPr/>
        </p:nvSpPr>
        <p:spPr>
          <a:xfrm>
            <a:off x="1033753" y="796886"/>
            <a:ext cx="7848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W naszej aplikacji </a:t>
            </a:r>
            <a:r>
              <a:rPr lang="pl-PL" sz="1600" dirty="0">
                <a:latin typeface="Verbatim"/>
              </a:rPr>
              <a:t>ViewModel</a:t>
            </a:r>
            <a:r>
              <a:rPr lang="pl-PL" sz="1600" dirty="0"/>
              <a:t> sam </a:t>
            </a:r>
            <a:r>
              <a:rPr lang="pl-PL" sz="1600" b="1" dirty="0"/>
              <a:t>przechowywał listę słów </a:t>
            </a:r>
            <a:r>
              <a:rPr lang="pl-PL" sz="1600" dirty="0"/>
              <a:t>i </a:t>
            </a:r>
            <a:r>
              <a:rPr lang="pl-PL" sz="1600" b="1" dirty="0"/>
              <a:t>logikę jej modyfikacji</a:t>
            </a:r>
            <a:r>
              <a:rPr lang="pl-PL" sz="1600" dirty="0"/>
              <a:t>. Na początku to działa, ale co, jeśli te dane miałyby pochodzić z pliku, bazy danych lub </a:t>
            </a:r>
            <a:r>
              <a:rPr lang="pl-PL" sz="1600" dirty="0" err="1"/>
              <a:t>internetu</a:t>
            </a:r>
            <a:r>
              <a:rPr lang="pl-PL" sz="1600" dirty="0"/>
              <a:t>? </a:t>
            </a:r>
            <a:r>
              <a:rPr lang="pl-PL" sz="1600" dirty="0">
                <a:latin typeface="Verbatim"/>
              </a:rPr>
              <a:t>ViewModel</a:t>
            </a:r>
            <a:r>
              <a:rPr lang="pl-PL" sz="1600" dirty="0"/>
              <a:t> musiałby „</a:t>
            </a:r>
            <a:r>
              <a:rPr lang="pl-PL" sz="1600" i="1" dirty="0"/>
              <a:t>wiedzieć</a:t>
            </a:r>
            <a:r>
              <a:rPr lang="pl-PL" sz="1600" dirty="0"/>
              <a:t>”, jak rozmawiać z każdym z tych źródeł. Staje się zbyt skomplikowany i łamie zasadę jednej odpowiedzialności.</a:t>
            </a:r>
          </a:p>
        </p:txBody>
      </p:sp>
    </p:spTree>
    <p:extLst>
      <p:ext uri="{BB962C8B-B14F-4D97-AF65-F5344CB8AC3E}">
        <p14:creationId xmlns:p14="http://schemas.microsoft.com/office/powerpoint/2010/main" val="3552558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F8FB2E-1711-9991-B447-1238BEF6B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07A5A4-36D0-993C-22E5-060FDFE6752A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Repozytorium</a:t>
            </a:r>
          </a:p>
        </p:txBody>
      </p:sp>
      <p:pic>
        <p:nvPicPr>
          <p:cNvPr id="1026" name="Picture 2" descr="Android Repository Pattern using RX &amp; Room | by Ovidiu Latcu | Corebuild  Software | Medium">
            <a:extLst>
              <a:ext uri="{FF2B5EF4-FFF2-40B4-BE49-F238E27FC236}">
                <a16:creationId xmlns:a16="http://schemas.microsoft.com/office/drawing/2014/main" id="{FEC35607-8939-0C88-6879-FED5CAC41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861048"/>
            <a:ext cx="6228184" cy="314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EBC68FC-C8AF-B6C0-3825-273678A4AAF0}"/>
              </a:ext>
            </a:extLst>
          </p:cNvPr>
          <p:cNvSpPr txBox="1"/>
          <p:nvPr/>
        </p:nvSpPr>
        <p:spPr>
          <a:xfrm>
            <a:off x="1033753" y="796886"/>
            <a:ext cx="784887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dirty="0"/>
              <a:t>W naszej aplikacji </a:t>
            </a:r>
            <a:r>
              <a:rPr lang="pl-PL" sz="1600" dirty="0">
                <a:latin typeface="Verbatim"/>
              </a:rPr>
              <a:t>ViewModel</a:t>
            </a:r>
            <a:r>
              <a:rPr lang="pl-PL" sz="1600" dirty="0"/>
              <a:t> sam </a:t>
            </a:r>
            <a:r>
              <a:rPr lang="pl-PL" sz="1600" b="1" dirty="0"/>
              <a:t>przechowywał listę słów </a:t>
            </a:r>
            <a:r>
              <a:rPr lang="pl-PL" sz="1600" dirty="0"/>
              <a:t>i </a:t>
            </a:r>
            <a:r>
              <a:rPr lang="pl-PL" sz="1600" b="1" dirty="0"/>
              <a:t>logikę jej modyfikacji</a:t>
            </a:r>
            <a:r>
              <a:rPr lang="pl-PL" sz="1600" dirty="0"/>
              <a:t>. Na początku to działa, ale co, jeśli te dane miałyby pochodzić z pliku, bazy danych lub </a:t>
            </a:r>
            <a:r>
              <a:rPr lang="pl-PL" sz="1600" dirty="0" err="1"/>
              <a:t>internetu</a:t>
            </a:r>
            <a:r>
              <a:rPr lang="pl-PL" sz="1600" dirty="0"/>
              <a:t>? </a:t>
            </a:r>
            <a:r>
              <a:rPr lang="pl-PL" sz="1600" dirty="0">
                <a:latin typeface="Verbatim"/>
              </a:rPr>
              <a:t>ViewModel</a:t>
            </a:r>
            <a:r>
              <a:rPr lang="pl-PL" sz="1600" dirty="0"/>
              <a:t> musiałby „</a:t>
            </a:r>
            <a:r>
              <a:rPr lang="pl-PL" sz="1600" i="1" dirty="0"/>
              <a:t>wiedzieć</a:t>
            </a:r>
            <a:r>
              <a:rPr lang="pl-PL" sz="1600" dirty="0"/>
              <a:t>”, jak rozmawiać z każdym z tych źródeł. Staje się zbyt skomplikowany i łamie zasadę jednej odpowiedzialności.</a:t>
            </a:r>
          </a:p>
          <a:p>
            <a:pPr algn="just"/>
            <a:r>
              <a:rPr lang="pl-PL" sz="1600" dirty="0"/>
              <a:t>Nasz Szef Kuchni (</a:t>
            </a:r>
            <a:r>
              <a:rPr lang="pl-PL" sz="1600" dirty="0">
                <a:latin typeface="Verbatim"/>
              </a:rPr>
              <a:t>ViewModel</a:t>
            </a:r>
            <a:r>
              <a:rPr lang="pl-PL" sz="1600" dirty="0"/>
              <a:t>) jest świetny w gotowaniu (zarządzaniu logiką UI), ale obecnie sam chodzi na targ (</a:t>
            </a:r>
            <a:r>
              <a:rPr lang="pl-PL" sz="1600" dirty="0">
                <a:latin typeface="Verbatim"/>
              </a:rPr>
              <a:t>API</a:t>
            </a:r>
            <a:r>
              <a:rPr lang="pl-PL" sz="1600" dirty="0"/>
              <a:t>), do spiżarni (baza danych) i do hurtowni (</a:t>
            </a:r>
            <a:r>
              <a:rPr lang="pl-PL" sz="1600" dirty="0">
                <a:latin typeface="Verbatim"/>
              </a:rPr>
              <a:t>cache</a:t>
            </a:r>
            <a:r>
              <a:rPr lang="pl-PL" sz="1600" dirty="0"/>
              <a:t>).</a:t>
            </a:r>
          </a:p>
        </p:txBody>
      </p:sp>
      <p:cxnSp>
        <p:nvCxnSpPr>
          <p:cNvPr id="3" name="Łącznik prosty ze strzałką 2">
            <a:extLst>
              <a:ext uri="{FF2B5EF4-FFF2-40B4-BE49-F238E27FC236}">
                <a16:creationId xmlns:a16="http://schemas.microsoft.com/office/drawing/2014/main" id="{AF10BA7E-BD9F-C2ED-AE67-D008DCE43D56}"/>
              </a:ext>
            </a:extLst>
          </p:cNvPr>
          <p:cNvCxnSpPr>
            <a:cxnSpLocks/>
          </p:cNvCxnSpPr>
          <p:nvPr/>
        </p:nvCxnSpPr>
        <p:spPr>
          <a:xfrm>
            <a:off x="5190557" y="3589355"/>
            <a:ext cx="1181643" cy="142382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4E774883-F1AF-4930-37F1-32DADC5BFC2F}"/>
              </a:ext>
            </a:extLst>
          </p:cNvPr>
          <p:cNvSpPr/>
          <p:nvPr/>
        </p:nvSpPr>
        <p:spPr>
          <a:xfrm>
            <a:off x="438029" y="2464315"/>
            <a:ext cx="4752528" cy="248002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77FEF86-24CD-297A-3A8E-A6415384A264}"/>
              </a:ext>
            </a:extLst>
          </p:cNvPr>
          <p:cNvSpPr txBox="1"/>
          <p:nvPr/>
        </p:nvSpPr>
        <p:spPr>
          <a:xfrm>
            <a:off x="467544" y="2482123"/>
            <a:ext cx="47525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Tutaj wprowadzamy specjalistę -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Repozytorium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Jest to klasa, która działa jak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pośrednik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między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logiką aplikacji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 różnymi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źródłami danych.</a:t>
            </a:r>
          </a:p>
          <a:p>
            <a:pPr algn="just"/>
            <a:endParaRPr lang="pl-PL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Repozytorium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jedynym miejscem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aplikacji, z którym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rozmawia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gdy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potrzebuje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danych.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 wie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l-PL" sz="1400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 interesuje go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skąd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pochodzą dane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Pyta Repozytorium o "</a:t>
            </a:r>
            <a:r>
              <a:rPr lang="pl-PL" sz="1400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listę słów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a to Repozytorium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decyduje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czy pobrać je z pamięci, z lokalnej bazy danych, czy przez zapytanie sieciowe.</a:t>
            </a:r>
          </a:p>
        </p:txBody>
      </p:sp>
    </p:spTree>
    <p:extLst>
      <p:ext uri="{BB962C8B-B14F-4D97-AF65-F5344CB8AC3E}">
        <p14:creationId xmlns:p14="http://schemas.microsoft.com/office/powerpoint/2010/main" val="908052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ACD16B-160D-FE6A-65AB-F405BB3E7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7DE051-EF9E-E5E5-D822-EE3E1237CD86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Repozytorium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9EBD9AA-934D-F743-7438-1F06564F1D19}"/>
              </a:ext>
            </a:extLst>
          </p:cNvPr>
          <p:cNvSpPr txBox="1"/>
          <p:nvPr/>
        </p:nvSpPr>
        <p:spPr>
          <a:xfrm>
            <a:off x="1033753" y="796886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Dodajmy Repozytorium do projektu.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496AA67F-6749-DD5C-D601-088896A08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9032" y="1484784"/>
            <a:ext cx="7258103" cy="36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44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214D85-FDEF-7B13-D0D1-0EF2BA2AE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1D63E9-B6E2-04D3-3D04-475D1E29DD41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Repozytorium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2D904C7-F441-9DD1-0972-1A3725697AC6}"/>
              </a:ext>
            </a:extLst>
          </p:cNvPr>
          <p:cNvSpPr txBox="1"/>
          <p:nvPr/>
        </p:nvSpPr>
        <p:spPr>
          <a:xfrm>
            <a:off x="1033753" y="796886"/>
            <a:ext cx="7848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Musimy wprowadzić zmiany w </a:t>
            </a:r>
            <a:r>
              <a:rPr lang="pl-PL" sz="1600" dirty="0">
                <a:latin typeface="Verbatim"/>
              </a:rPr>
              <a:t>ViewModel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CD301F0-4BF1-A3D7-4731-320BB8DFC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596" y="1135440"/>
            <a:ext cx="5519788" cy="5418353"/>
          </a:xfrm>
          <a:prstGeom prst="rect">
            <a:avLst/>
          </a:prstGeo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5324F903-37A9-D715-1090-400085C6F1BB}"/>
              </a:ext>
            </a:extLst>
          </p:cNvPr>
          <p:cNvCxnSpPr>
            <a:cxnSpLocks/>
          </p:cNvCxnSpPr>
          <p:nvPr/>
        </p:nvCxnSpPr>
        <p:spPr>
          <a:xfrm flipV="1">
            <a:off x="3419872" y="1341929"/>
            <a:ext cx="1728192" cy="21486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86E4A74E-A28A-7D89-D1E3-B12B7A1B9657}"/>
              </a:ext>
            </a:extLst>
          </p:cNvPr>
          <p:cNvSpPr/>
          <p:nvPr/>
        </p:nvSpPr>
        <p:spPr>
          <a:xfrm>
            <a:off x="0" y="1251243"/>
            <a:ext cx="3779912" cy="131366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5CC58C71-9582-ACFC-4883-155B3F1B4B6A}"/>
              </a:ext>
            </a:extLst>
          </p:cNvPr>
          <p:cNvSpPr txBox="1"/>
          <p:nvPr/>
        </p:nvSpPr>
        <p:spPr>
          <a:xfrm>
            <a:off x="17616" y="1341929"/>
            <a:ext cx="37799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teraz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wymaga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dostarczenia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 instancji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WordRepository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swojego działania. Stał się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zależny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 warstwy danych, co jest fundamentem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wstrzykiwania zależności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b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996A18FC-8E1B-05A6-3BBB-35A976E536A5}"/>
              </a:ext>
            </a:extLst>
          </p:cNvPr>
          <p:cNvCxnSpPr>
            <a:cxnSpLocks/>
          </p:cNvCxnSpPr>
          <p:nvPr/>
        </p:nvCxnSpPr>
        <p:spPr>
          <a:xfrm flipV="1">
            <a:off x="3419872" y="4077072"/>
            <a:ext cx="1368152" cy="11095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Prostokąt: zaokrąglone rogi 16">
            <a:extLst>
              <a:ext uri="{FF2B5EF4-FFF2-40B4-BE49-F238E27FC236}">
                <a16:creationId xmlns:a16="http://schemas.microsoft.com/office/drawing/2014/main" id="{F3AFC04B-434B-C8DE-4B42-97AA18EBA230}"/>
              </a:ext>
            </a:extLst>
          </p:cNvPr>
          <p:cNvSpPr/>
          <p:nvPr/>
        </p:nvSpPr>
        <p:spPr>
          <a:xfrm>
            <a:off x="0" y="3882477"/>
            <a:ext cx="3779912" cy="91467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53F055F-5DBB-B74F-4387-CD42DD62FE75}"/>
              </a:ext>
            </a:extLst>
          </p:cNvPr>
          <p:cNvSpPr txBox="1"/>
          <p:nvPr/>
        </p:nvSpPr>
        <p:spPr>
          <a:xfrm>
            <a:off x="17616" y="3973162"/>
            <a:ext cx="37799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ViewModel </a:t>
            </a:r>
            <a:r>
              <a:rPr lang="pl-PL" sz="1400" i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 interesuje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jaki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sposób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Repozytorium zdobędzie dane – wysyła tylko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żądanie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45460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7A98F6-1352-4A2E-2789-33242AACA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734043-989C-9489-D18E-C6E2FC528C1F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Repozytorium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FA458C9-8E54-05BC-E431-50156985B2CB}"/>
              </a:ext>
            </a:extLst>
          </p:cNvPr>
          <p:cNvSpPr txBox="1"/>
          <p:nvPr/>
        </p:nvSpPr>
        <p:spPr>
          <a:xfrm>
            <a:off x="1033753" y="796886"/>
            <a:ext cx="7848872" cy="162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l-PL" sz="1600" dirty="0"/>
              <a:t>Teraz </a:t>
            </a:r>
            <a:r>
              <a:rPr lang="pl-PL" sz="1600" dirty="0">
                <a:latin typeface="Verbatim"/>
              </a:rPr>
              <a:t>ViewModel</a:t>
            </a:r>
            <a:r>
              <a:rPr lang="pl-PL" sz="1600" dirty="0"/>
              <a:t> wymaga dostarczenia </a:t>
            </a:r>
            <a:r>
              <a:rPr lang="pl-PL" sz="1600" b="1" dirty="0"/>
              <a:t>instancji repozytorium </a:t>
            </a:r>
            <a:r>
              <a:rPr lang="pl-PL" sz="1600" dirty="0"/>
              <a:t>do konstruktora – domyślnie </a:t>
            </a:r>
            <a:r>
              <a:rPr lang="pl-PL" sz="1600" dirty="0">
                <a:latin typeface="Verbatim"/>
              </a:rPr>
              <a:t>ViewModel</a:t>
            </a:r>
            <a:r>
              <a:rPr lang="pl-PL" sz="1600" dirty="0"/>
              <a:t> posiada </a:t>
            </a:r>
            <a:r>
              <a:rPr lang="pl-PL" sz="1600" b="1" dirty="0"/>
              <a:t>pusty </a:t>
            </a:r>
            <a:r>
              <a:rPr lang="pl-PL" sz="1600" b="1" dirty="0" err="1"/>
              <a:t>konstrutor</a:t>
            </a:r>
            <a:r>
              <a:rPr lang="pl-PL" sz="1600" b="1" dirty="0"/>
              <a:t> </a:t>
            </a:r>
            <a:r>
              <a:rPr lang="pl-PL" sz="1600" dirty="0"/>
              <a:t>– konieczne jest stworzenie własnej </a:t>
            </a:r>
            <a:r>
              <a:rPr lang="pl-PL" sz="1600" b="1" dirty="0"/>
              <a:t>fabryki</a:t>
            </a:r>
            <a:r>
              <a:rPr lang="pl-PL" sz="1600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Konieczne jest dodanie do projektu, ponieważ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domyślny mechanizm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tworzenia </a:t>
            </a:r>
            <a:r>
              <a:rPr lang="pl-PL" sz="1600" dirty="0">
                <a:latin typeface="Verbatim"/>
                <a:cs typeface="Arial" panose="020B0604020202020204" pitchFamily="34" charset="0"/>
              </a:rPr>
              <a:t>ViewModel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w Androidzie potrafi tworzyć tylko te, które mają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pusty konstruktor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A13F7EB-7DDC-908D-4D10-2549D5C9E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28" y="4725144"/>
            <a:ext cx="7826183" cy="199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33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B2BD3C-5A1E-B801-8583-3935702D8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1275CA-E866-77D5-9581-EDD07A0739D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Repozytorium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D493C96-1A35-51B8-4E95-CA2729173563}"/>
              </a:ext>
            </a:extLst>
          </p:cNvPr>
          <p:cNvSpPr txBox="1"/>
          <p:nvPr/>
        </p:nvSpPr>
        <p:spPr>
          <a:xfrm>
            <a:off x="1033753" y="796886"/>
            <a:ext cx="7848872" cy="280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pl-PL" sz="1600" dirty="0"/>
              <a:t>Teraz </a:t>
            </a:r>
            <a:r>
              <a:rPr lang="pl-PL" sz="1600" dirty="0">
                <a:latin typeface="Verbatim"/>
              </a:rPr>
              <a:t>ViewModel</a:t>
            </a:r>
            <a:r>
              <a:rPr lang="pl-PL" sz="1600" dirty="0"/>
              <a:t> wymaga dostarczenia </a:t>
            </a:r>
            <a:r>
              <a:rPr lang="pl-PL" sz="1600" b="1" dirty="0"/>
              <a:t>instancji repozytorium </a:t>
            </a:r>
            <a:r>
              <a:rPr lang="pl-PL" sz="1600" dirty="0"/>
              <a:t>do konstruktora – domyślnie </a:t>
            </a:r>
            <a:r>
              <a:rPr lang="pl-PL" sz="1600" dirty="0">
                <a:latin typeface="Verbatim"/>
              </a:rPr>
              <a:t>ViewModel</a:t>
            </a:r>
            <a:r>
              <a:rPr lang="pl-PL" sz="1600" dirty="0"/>
              <a:t> posiada </a:t>
            </a:r>
            <a:r>
              <a:rPr lang="pl-PL" sz="1600" b="1" dirty="0"/>
              <a:t>pusty </a:t>
            </a:r>
            <a:r>
              <a:rPr lang="pl-PL" sz="1600" b="1" dirty="0" err="1"/>
              <a:t>konstrutor</a:t>
            </a:r>
            <a:r>
              <a:rPr lang="pl-PL" sz="1600" b="1" dirty="0"/>
              <a:t> </a:t>
            </a:r>
            <a:r>
              <a:rPr lang="pl-PL" sz="1600" dirty="0"/>
              <a:t>– konieczne jest stworzenie własnej </a:t>
            </a:r>
            <a:r>
              <a:rPr lang="pl-PL" sz="1600" b="1" dirty="0"/>
              <a:t>fabryki</a:t>
            </a:r>
            <a:r>
              <a:rPr lang="pl-PL" sz="1600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Konieczne jest dodanie do projektu, ponieważ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domyślny mechanizm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tworzenia </a:t>
            </a:r>
            <a:r>
              <a:rPr lang="pl-PL" sz="1600" dirty="0">
                <a:latin typeface="Verbatim"/>
                <a:cs typeface="Arial" panose="020B0604020202020204" pitchFamily="34" charset="0"/>
              </a:rPr>
              <a:t>ViewModel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w Androidzie potrafi tworzyć tylko te, które mają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pusty konstruktor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ct val="120000"/>
              </a:lnSpc>
            </a:pPr>
            <a:endParaRPr 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endParaRPr 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20000"/>
              </a:lnSpc>
            </a:pP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Gdy dodaliśmy </a:t>
            </a:r>
            <a:r>
              <a:rPr lang="pl-PL" sz="1600" dirty="0">
                <a:latin typeface="Verbatim"/>
                <a:cs typeface="Arial" panose="020B0604020202020204" pitchFamily="34" charset="0"/>
              </a:rPr>
              <a:t>WordRepository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jako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parametr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do konstruktora </a:t>
            </a:r>
            <a:r>
              <a:rPr lang="pl-PL" sz="1600" dirty="0">
                <a:latin typeface="Verbatim"/>
                <a:cs typeface="Arial" panose="020B0604020202020204" pitchFamily="34" charset="0"/>
              </a:rPr>
              <a:t>WordViewModel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, konieczne jest dostarczenie </a:t>
            </a:r>
            <a:r>
              <a:rPr lang="pl-PL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instrukcji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do tworzenia </a:t>
            </a:r>
            <a:r>
              <a:rPr lang="pl-PL" sz="1600" dirty="0">
                <a:latin typeface="Verbatim"/>
                <a:cs typeface="Arial" panose="020B0604020202020204" pitchFamily="34" charset="0"/>
              </a:rPr>
              <a:t>WordViewModel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93E3644-0B65-3426-BCDF-93B7D7435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328" y="4725144"/>
            <a:ext cx="7826183" cy="199607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CF8829D-B904-663F-ADD2-1BB46ACED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632" y="2636912"/>
            <a:ext cx="6261699" cy="25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30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EB4D34-DBEC-4402-FB89-8014D4654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3BA0F7-1961-213E-6A6B-FE71BF956B86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Repozytorium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D98713D9-54D2-B6AA-31FB-4777A878DCC7}"/>
              </a:ext>
            </a:extLst>
          </p:cNvPr>
          <p:cNvSpPr/>
          <p:nvPr/>
        </p:nvSpPr>
        <p:spPr>
          <a:xfrm>
            <a:off x="89756" y="1156233"/>
            <a:ext cx="3546140" cy="49244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7563C21-FD2A-6A37-44DB-44C1D3BF58DD}"/>
              </a:ext>
            </a:extLst>
          </p:cNvPr>
          <p:cNvSpPr txBox="1"/>
          <p:nvPr/>
        </p:nvSpPr>
        <p:spPr>
          <a:xfrm>
            <a:off x="149107" y="1244239"/>
            <a:ext cx="3779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Tworzymy nową instancję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WordRepository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46EA973E-69A3-431A-B573-C7F5B78A0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7484" y="1033047"/>
            <a:ext cx="5067409" cy="1346030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7757B8FA-C717-B5AD-AA77-FF614F744685}"/>
              </a:ext>
            </a:extLst>
          </p:cNvPr>
          <p:cNvCxnSpPr>
            <a:cxnSpLocks/>
          </p:cNvCxnSpPr>
          <p:nvPr/>
        </p:nvCxnSpPr>
        <p:spPr>
          <a:xfrm>
            <a:off x="3635896" y="1412776"/>
            <a:ext cx="576064" cy="42666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DC01B7DF-CA8A-ADCD-10F3-179FEB1E99A8}"/>
              </a:ext>
            </a:extLst>
          </p:cNvPr>
          <p:cNvSpPr/>
          <p:nvPr/>
        </p:nvSpPr>
        <p:spPr>
          <a:xfrm>
            <a:off x="89756" y="1899013"/>
            <a:ext cx="3258108" cy="66589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721113C8-A138-E969-56F4-D6A5C32A9D2A}"/>
              </a:ext>
            </a:extLst>
          </p:cNvPr>
          <p:cNvSpPr txBox="1"/>
          <p:nvPr/>
        </p:nvSpPr>
        <p:spPr>
          <a:xfrm>
            <a:off x="123782" y="1935886"/>
            <a:ext cx="3224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Tworzymy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fabrykę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ViewModelu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Przekazujemy do niej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repozytorium.</a:t>
            </a:r>
            <a:endParaRPr lang="pl-PL" sz="1400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4132BAFD-8151-237F-9D42-2ED4CB3CF0C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347864" y="2007976"/>
            <a:ext cx="864096" cy="22398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0FF6EC86-947A-BA70-83B6-C677D3ABD84D}"/>
              </a:ext>
            </a:extLst>
          </p:cNvPr>
          <p:cNvSpPr/>
          <p:nvPr/>
        </p:nvSpPr>
        <p:spPr>
          <a:xfrm>
            <a:off x="66960" y="2924204"/>
            <a:ext cx="4321215" cy="118757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A3A47F8A-E270-34D2-2EA7-86116AB7B07A}"/>
              </a:ext>
            </a:extLst>
          </p:cNvPr>
          <p:cNvSpPr txBox="1"/>
          <p:nvPr/>
        </p:nvSpPr>
        <p:spPr>
          <a:xfrm>
            <a:off x="66960" y="2942233"/>
            <a:ext cx="43212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Wywołujemy funkcję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()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ale tym razem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przekazujemy do niej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naszą własną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fabrykę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Zostanie ona wykorzystana do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stworzenia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(lub pobrania istniejącej)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instancję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WordViewModel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poprawnie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dostarczając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WordRepository.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284F4229-3273-A684-DB82-44E1C2E7980A}"/>
              </a:ext>
            </a:extLst>
          </p:cNvPr>
          <p:cNvCxnSpPr>
            <a:cxnSpLocks/>
          </p:cNvCxnSpPr>
          <p:nvPr/>
        </p:nvCxnSpPr>
        <p:spPr>
          <a:xfrm flipV="1">
            <a:off x="2987824" y="2331321"/>
            <a:ext cx="1296144" cy="59288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95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B0466A-ECC8-CD3A-5198-1AA1A3D27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AEBF88-1388-CEF7-33C7-7E939A9F9034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PLAP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57AA783-0B7D-9080-C3D7-95713255F02E}"/>
              </a:ext>
            </a:extLst>
          </p:cNvPr>
          <p:cNvSpPr txBox="1"/>
          <p:nvPr/>
        </p:nvSpPr>
        <p:spPr>
          <a:xfrm>
            <a:off x="1331640" y="836712"/>
            <a:ext cx="70658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r>
              <a:rPr lang="pl-PL" sz="2800" b="1" dirty="0"/>
              <a:t>Presentation Layer Architectural Pattern</a:t>
            </a:r>
          </a:p>
        </p:txBody>
      </p:sp>
      <p:sp>
        <p:nvSpPr>
          <p:cNvPr id="4" name="pole tekstowe 4">
            <a:extLst>
              <a:ext uri="{FF2B5EF4-FFF2-40B4-BE49-F238E27FC236}">
                <a16:creationId xmlns:a16="http://schemas.microsoft.com/office/drawing/2014/main" id="{8A967D64-8D25-2F07-C3C3-826F551C1353}"/>
              </a:ext>
            </a:extLst>
          </p:cNvPr>
          <p:cNvSpPr txBox="1"/>
          <p:nvPr/>
        </p:nvSpPr>
        <p:spPr>
          <a:xfrm>
            <a:off x="1115616" y="1382313"/>
            <a:ext cx="792088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l-PL" sz="1800" b="1" dirty="0"/>
              <a:t>Wysokopoziomowa struktura wielokrotnego użytku przeznaczona do organizacji systemu.</a:t>
            </a:r>
          </a:p>
        </p:txBody>
      </p:sp>
      <p:sp>
        <p:nvSpPr>
          <p:cNvPr id="5" name="pole tekstowe 3">
            <a:extLst>
              <a:ext uri="{FF2B5EF4-FFF2-40B4-BE49-F238E27FC236}">
                <a16:creationId xmlns:a16="http://schemas.microsoft.com/office/drawing/2014/main" id="{858AB12C-FA9F-D8D1-DA92-406E8437A8A7}"/>
              </a:ext>
            </a:extLst>
          </p:cNvPr>
          <p:cNvSpPr txBox="1"/>
          <p:nvPr/>
        </p:nvSpPr>
        <p:spPr>
          <a:xfrm>
            <a:off x="971600" y="2579906"/>
            <a:ext cx="784887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b="1" dirty="0"/>
              <a:t>Prezentacja danych: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600" dirty="0"/>
              <a:t>Wyświetla dane, które są dostarczane przez warstwę domeny.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600" dirty="0"/>
              <a:t>Odpowiada za formatowanie i renderowanie danych w odpowiedniej formie, aby użytkownik mógł je zrozumieć i nimi manipulować.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b="1" dirty="0"/>
              <a:t>Obsługa interakcji użytkownika: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600" dirty="0"/>
              <a:t>Reaguje na akcje użytkownika, takie jak kliknięcia przycisków, wpisywanie tekstu, przewijanie, itp.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600" dirty="0"/>
              <a:t>Przekazuje informacje o akcjach użytkownika do warstwy domeny lub bezpośrednio do modelu danych w celu zaktualizowania stanu aplikacji.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l-PL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600" b="1" dirty="0"/>
              <a:t>Zarządzanie cyklem życia komponentów UI: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600" dirty="0"/>
              <a:t>Zajmuje się zarządzaniem stanem i cyklem życia komponentów UI, takich jak Activity, Fragment, ViewModel (w architekturze MVVM) oraz innych elementów UI.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pl-PL" sz="1600" dirty="0"/>
              <a:t>Utrzymuje spójność UI podczas zmian, takich jak rotacja ekranu, zamykanie i ponowne otwieranie aplikacji.</a:t>
            </a:r>
          </a:p>
        </p:txBody>
      </p:sp>
    </p:spTree>
    <p:extLst>
      <p:ext uri="{BB962C8B-B14F-4D97-AF65-F5344CB8AC3E}">
        <p14:creationId xmlns:p14="http://schemas.microsoft.com/office/powerpoint/2010/main" val="43145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8AB117-FC9B-9926-3C9B-C1A1FA4A5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81D393-362C-631C-8E48-41C597A1F69E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MVx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2" descr="MVC vs MVVM | Eric Muchenah">
            <a:extLst>
              <a:ext uri="{FF2B5EF4-FFF2-40B4-BE49-F238E27FC236}">
                <a16:creationId xmlns:a16="http://schemas.microsoft.com/office/drawing/2014/main" id="{9401B1DB-4E4B-8631-5C98-FC5066434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660" y="1916832"/>
            <a:ext cx="7947825" cy="367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36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CFBDA1-F1C2-55FB-FC2C-28AC71FBB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C76E08-4E1D-BC5D-3E8B-67FB4BE671C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MVx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Picture 3" descr="MVVM Architecture Explained On Android | Stackademic">
            <a:extLst>
              <a:ext uri="{FF2B5EF4-FFF2-40B4-BE49-F238E27FC236}">
                <a16:creationId xmlns:a16="http://schemas.microsoft.com/office/drawing/2014/main" id="{C8EAF13B-058A-52E6-DB76-ADFC0F540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880" y="1196751"/>
            <a:ext cx="7409608" cy="501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383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499B5-2C08-FDA0-D541-A1A32AF37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14118B-06BC-80A8-6371-3F334D726E9F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MVVM</a:t>
            </a:r>
          </a:p>
        </p:txBody>
      </p:sp>
      <p:pic>
        <p:nvPicPr>
          <p:cNvPr id="4" name="Picture 2" descr="ViewModel: for UI business, not UI operations 😮">
            <a:extLst>
              <a:ext uri="{FF2B5EF4-FFF2-40B4-BE49-F238E27FC236}">
                <a16:creationId xmlns:a16="http://schemas.microsoft.com/office/drawing/2014/main" id="{9EC162EE-5D53-811D-953E-D2AB094CE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838" y="1268760"/>
            <a:ext cx="7474162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 a typical app architecture, the UI layer gets the application data&#10;    from the data layer or from the optional domain layer, which sits between&#10;    the UI layer and the data layer.">
            <a:extLst>
              <a:ext uri="{FF2B5EF4-FFF2-40B4-BE49-F238E27FC236}">
                <a16:creationId xmlns:a16="http://schemas.microsoft.com/office/drawing/2014/main" id="{2E244745-95DB-1D36-B13A-F6BB867F7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5" y="2564904"/>
            <a:ext cx="3312368" cy="251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67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23DD1F-C676-C0FB-C4F3-F277D50AB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2448BA-36BF-1207-BE7B-A775BD010272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MVVM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FBADC67-9875-D39B-4E83-0FFB6B9AD12F}"/>
              </a:ext>
            </a:extLst>
          </p:cNvPr>
          <p:cNvSpPr txBox="1"/>
          <p:nvPr/>
        </p:nvSpPr>
        <p:spPr>
          <a:xfrm>
            <a:off x="1043608" y="908720"/>
            <a:ext cx="8100392" cy="279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/>
              <a:t>View</a:t>
            </a:r>
            <a:r>
              <a:rPr lang="pl-PL" sz="1400" dirty="0"/>
              <a:t> (Widok - Kelner): Nasz komponent </a:t>
            </a:r>
            <a:r>
              <a:rPr lang="pl-PL" sz="1400" b="1" dirty="0" err="1"/>
              <a:t>Composable</a:t>
            </a:r>
            <a:r>
              <a:rPr lang="pl-PL" sz="1400" dirty="0"/>
              <a:t>. Jest "</a:t>
            </a:r>
            <a:r>
              <a:rPr lang="pl-PL" sz="1400" i="1" dirty="0"/>
              <a:t>głupi</a:t>
            </a:r>
            <a:r>
              <a:rPr lang="pl-PL" sz="1400" dirty="0"/>
              <a:t>" – nie podejmuje decyzji. Jego zadania to:</a:t>
            </a:r>
          </a:p>
          <a:p>
            <a:pPr marL="628650" lvl="1" indent="-171450" algn="just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400" dirty="0"/>
              <a:t>Wyświetlić dane, które otrzymał (</a:t>
            </a:r>
            <a:r>
              <a:rPr lang="pl-PL" sz="1400" dirty="0" err="1"/>
              <a:t>State</a:t>
            </a:r>
            <a:r>
              <a:rPr lang="pl-PL" sz="1400" dirty="0"/>
              <a:t>).</a:t>
            </a:r>
          </a:p>
          <a:p>
            <a:pPr marL="628650" lvl="1" indent="-1714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dirty="0"/>
              <a:t>Poinformować o akcji użytkownika (Event), np. "klient wcisnął przycisk 'Zapisz’”.</a:t>
            </a:r>
          </a:p>
          <a:p>
            <a:pPr marL="171450" indent="-1714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/>
              <a:t>ViewModel</a:t>
            </a:r>
            <a:r>
              <a:rPr lang="pl-PL" sz="1400" dirty="0"/>
              <a:t> (Szef Kuchni): To mózg operacji dla danego ekranu. Przechowuje stan UI (np. czy widoczny jest wskaźnik ładowania, jaka jest zawartość pola tekstowego).Zawiera logikę biznesową (np. co się dzieje po kliknięciu "Zapisz"). Komunikuje się z Modelem, aby pobrać lub zapisać dane. Nie ma żadnej wiedzy o </a:t>
            </a:r>
            <a:r>
              <a:rPr lang="pl-PL" sz="1400" dirty="0" err="1"/>
              <a:t>frameworku</a:t>
            </a:r>
            <a:r>
              <a:rPr lang="pl-PL" sz="1400" dirty="0"/>
              <a:t> UI Androida. Nie wie, czym jest </a:t>
            </a:r>
            <a:r>
              <a:rPr lang="pl-PL" sz="1400" dirty="0" err="1"/>
              <a:t>Composable</a:t>
            </a:r>
            <a:r>
              <a:rPr lang="pl-PL" sz="1400" dirty="0"/>
              <a:t> czy Button.</a:t>
            </a:r>
          </a:p>
          <a:p>
            <a:pPr marL="171450" indent="-17145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/>
              <a:t>Model</a:t>
            </a:r>
            <a:r>
              <a:rPr lang="pl-PL" sz="1400" dirty="0"/>
              <a:t> (Magazyn i Dostawcy): Warstwa danych. Repozytoria, źródła danych (API, baza danych).Odpowiada za dostarczanie i zapisywanie danych.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F131ECD-837B-322A-69A5-2637FF100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707243"/>
            <a:ext cx="5328592" cy="310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31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79FA17-BF5D-CB7C-48BC-8D081A718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A608B-D001-6010-85BD-FAFDA5CDC90F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MVVM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4039091-FEAD-4B1B-7663-D889E726800E}"/>
              </a:ext>
            </a:extLst>
          </p:cNvPr>
          <p:cNvSpPr txBox="1"/>
          <p:nvPr/>
        </p:nvSpPr>
        <p:spPr>
          <a:xfrm>
            <a:off x="1043608" y="1268760"/>
            <a:ext cx="792088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/>
              <a:t>View -&gt; ViewModel</a:t>
            </a:r>
            <a:r>
              <a:rPr lang="pl-PL" sz="1400" dirty="0"/>
              <a:t>: Użytkownik wykonuje akcję (np. klika przycisk), a View informuje o tym ViewModel, wywołując jego funkcję.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/>
              <a:t>ViewModel -&gt; Model</a:t>
            </a:r>
            <a:r>
              <a:rPr lang="pl-PL" sz="1400" dirty="0"/>
              <a:t>: ViewModel przetwarza akcję i prosi Model o </a:t>
            </a:r>
            <a:r>
              <a:rPr lang="pl-PL" sz="1400" dirty="0" err="1"/>
              <a:t>dane.Model</a:t>
            </a:r>
            <a:r>
              <a:rPr lang="pl-PL" sz="1400" dirty="0"/>
              <a:t> -&gt; ViewModel: Model zwraca dane do ViewModel.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/>
              <a:t>ViewModel -&gt; View</a:t>
            </a:r>
            <a:r>
              <a:rPr lang="pl-PL" sz="1400" dirty="0"/>
              <a:t>: ViewModel aktualizuje swój wewnętrzny stan, a View, który ten stan obserwuje, automatycznie odświeża interfejs, aby odzwierciedlić nowe dane.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3C9280F-9CC3-8F3A-2A1E-8E432EA91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72206"/>
            <a:ext cx="5832648" cy="339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67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1198DA-B106-3F47-EBFC-82207E144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0338C2-5DBA-3295-CB2E-DE270B409AAA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MVVM</a:t>
            </a:r>
          </a:p>
        </p:txBody>
      </p:sp>
      <p:pic>
        <p:nvPicPr>
          <p:cNvPr id="3" name="Picture 4" descr="Store data in ViewModel">
            <a:extLst>
              <a:ext uri="{FF2B5EF4-FFF2-40B4-BE49-F238E27FC236}">
                <a16:creationId xmlns:a16="http://schemas.microsoft.com/office/drawing/2014/main" id="{AAFE6A91-CF48-DD5B-BD7D-1C1D1E553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64096"/>
            <a:ext cx="7370282" cy="599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872014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79940</TotalTime>
  <Pages>0</Pages>
  <Words>1616</Words>
  <Characters>0</Characters>
  <Application>Microsoft Office PowerPoint</Application>
  <PresentationFormat>Pokaz na ekranie (4:3)</PresentationFormat>
  <Lines>0</Lines>
  <Paragraphs>131</Paragraphs>
  <Slides>27</Slides>
  <Notes>27</Notes>
  <HiddenSlides>0</HiddenSlides>
  <MMClips>1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Verbatim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1203</cp:revision>
  <dcterms:modified xsi:type="dcterms:W3CDTF">2025-07-31T14:52:06Z</dcterms:modified>
  <cp:category/>
</cp:coreProperties>
</file>