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9"/>
  </p:notesMasterIdLst>
  <p:handoutMasterIdLst>
    <p:handoutMasterId r:id="rId40"/>
  </p:handoutMasterIdLst>
  <p:sldIdLst>
    <p:sldId id="346" r:id="rId2"/>
    <p:sldId id="559" r:id="rId3"/>
    <p:sldId id="560" r:id="rId4"/>
    <p:sldId id="562" r:id="rId5"/>
    <p:sldId id="563" r:id="rId6"/>
    <p:sldId id="561" r:id="rId7"/>
    <p:sldId id="564" r:id="rId8"/>
    <p:sldId id="565" r:id="rId9"/>
    <p:sldId id="566" r:id="rId10"/>
    <p:sldId id="567" r:id="rId11"/>
    <p:sldId id="568" r:id="rId12"/>
    <p:sldId id="569" r:id="rId13"/>
    <p:sldId id="571" r:id="rId14"/>
    <p:sldId id="570" r:id="rId15"/>
    <p:sldId id="572" r:id="rId16"/>
    <p:sldId id="573" r:id="rId17"/>
    <p:sldId id="574" r:id="rId18"/>
    <p:sldId id="547" r:id="rId19"/>
    <p:sldId id="575" r:id="rId20"/>
    <p:sldId id="576" r:id="rId21"/>
    <p:sldId id="577" r:id="rId22"/>
    <p:sldId id="578" r:id="rId23"/>
    <p:sldId id="579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8" r:id="rId32"/>
    <p:sldId id="587" r:id="rId33"/>
    <p:sldId id="589" r:id="rId34"/>
    <p:sldId id="590" r:id="rId35"/>
    <p:sldId id="591" r:id="rId36"/>
    <p:sldId id="593" r:id="rId37"/>
    <p:sldId id="594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5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C92F-36B4-6311-3A03-25BF16EB4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B9357-3399-15FE-BFEF-DF495B9F8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44863-DE2F-A3EC-FD14-9951E8414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6CD9-E4E5-A463-2B99-4B7956B99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333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B984-6CA3-F579-3F12-ABD470143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7041C8-1178-244A-7E77-62B1B8E66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6A4D6-F130-4E44-061A-D07ECDCCA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C2537-6139-79FF-EDDF-14B20EE28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409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B984-6CA3-F579-3F12-ABD470143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7041C8-1178-244A-7E77-62B1B8E66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6A4D6-F130-4E44-061A-D07ECDCCA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C2537-6139-79FF-EDDF-14B20EE28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4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45DD7-86AA-562D-1B78-564A7ED7E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F01B8-8FB0-6BF3-DE52-DBD79C264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A9072-E3BB-4426-E764-B67BCFA92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6883-B8E3-8FAD-205A-F70FFE6BB8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380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9BD77-DB6E-28F3-A2B4-77F326EA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3ACA7-4970-9524-94CD-30FB1155E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38415-A6CA-0315-381D-C994C4464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A78A-8ED8-F3DE-BBF2-82B317181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76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9BD77-DB6E-28F3-A2B4-77F326EA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3ACA7-4970-9524-94CD-30FB1155E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38415-A6CA-0315-381D-C994C4464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A78A-8ED8-F3DE-BBF2-82B317181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9935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89EC-798A-0416-86B2-BA261ECB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AC70D-F256-21D7-3E0F-E80D0E345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A85F48-21DE-C7FD-4160-35CA426C0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1BE0-D80F-ED63-4FBB-44020DB3B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83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2B1BE-A3B5-51F3-4B15-2359FD35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78413-7B2C-6664-A474-DCC3359E1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E85CF8-E92C-3834-BD71-92C7D18AF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A3C78-A08A-E52F-1F96-12C68651C6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2232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9EC38-077D-D9CB-98E9-81B786377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07927-6084-FAEC-9ED6-564F12F49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3584C3-7410-250B-BA1D-66C02973C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ED3F-7599-6445-5961-12DCA0D1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9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8F01F-0218-7AD1-A688-8DF65B48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9CE87-1582-379F-D395-CE409E250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D69FC2-4C1F-CC8D-7612-9BB9845E1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95256-5DBB-AE97-A9BD-EE2740B46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52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D06D-933F-7632-47E9-BD164702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37BD2-EA30-AD49-405E-463943836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9B14-665C-C1D0-82AB-3788E4D5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A449-FA94-8C8B-4EC5-2A3C0443C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57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1A74-7DD5-BE80-B457-917F4764D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7C1C6-F655-FF75-C441-B6501928B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88BCB1-DB04-8C8C-CF83-A45484142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DA88-AB70-1791-3EDA-14A8050E7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5509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7F2FA-DDFB-5ABC-EC04-754C623C8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426AF-B87B-6BCB-2FF6-545FC1E0C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DED20A-F717-9E94-57BE-7AD7F96CF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B291-776E-E417-A426-716F01DBC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9371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92768-5699-1CF0-A3B0-A59292E5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433733-06ED-6C91-B221-4FD344892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07011-A3CC-9C1B-8A08-B99A2872C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38D5B-819D-599B-26D9-8EFE0F9ECA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8974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9A78E-3B79-805F-7852-4F8DD8D6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241D3E-63FE-CF79-F7DD-73AC7CB7D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62E6F-35A2-7891-8F83-1D488A50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7AD5-5D44-0D5B-76D9-7BF024BFF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2916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9A78E-3B79-805F-7852-4F8DD8D6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241D3E-63FE-CF79-F7DD-73AC7CB7D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62E6F-35A2-7891-8F83-1D488A50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F7AD5-5D44-0D5B-76D9-7BF024BFF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1450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4BC41-CCD5-6AD4-74D1-FFA823329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2E75B-AC2F-F61E-F11F-33CB83FFE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9740AE-8958-FF7F-52AC-6DB3AFF26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D321F-571B-1E1A-44A9-E45E5647B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1502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C4F61-C66F-8568-06F6-E582C741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4A6EF-AEF3-BED6-F927-1700FD310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AB864-96FB-779B-3885-081A613A2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D5C1-A22A-A98E-3007-E966E167F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104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C4F61-C66F-8568-06F6-E582C741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4A6EF-AEF3-BED6-F927-1700FD310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AB864-96FB-779B-3885-081A613A2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D5C1-A22A-A98E-3007-E966E167F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7305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4921A-F27A-B045-E7D8-05E5601AE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6FC5A3-C76E-3FBE-0E7B-E53E6FB1B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6962C-854C-C011-D577-ED79FF1A3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C5AEA-5437-ABAC-CEF8-CB4D79620E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299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6F883-3675-3DDE-92D1-A9C7CE03E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8FC1FD-F7AC-34D0-3B84-AE9300A05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42E7AB-2683-0689-08D3-8FBB07A16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6A8AC-3272-F14E-2C5F-1F27AA119A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37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FC71C-47CB-E317-E17A-78ACB214C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E0534-C658-4F7F-AD7A-E18F6D52E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E474F-8008-D2DC-DBCE-1CA06CE2A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F73E0-0B44-9C89-FFD8-8750F87509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68602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E53E0-F6C1-36DA-766B-9F286C128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FD6142-2FCD-B936-8C84-08B0B59C9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ECD256-D3AA-A95E-1E4C-8E16A5B1D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0F97F-8C2C-4FD4-5D84-7A711C3B6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1209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F4809-8AC0-9450-0B99-E99B389B1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0D55-57A4-E690-019B-B955E4361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5F205-4584-36CA-4AF1-66BC4A77D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F1A0-665B-9143-75CE-B96B614E81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3715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D84A-5DE3-BEE7-B126-8531C2FC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EEE2B-664F-F205-847B-53E84052D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2C589-727A-5BAB-1B81-E8957AF8A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CBACB-AC99-BB78-6CF6-195DD3686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82360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6C2B4-9A6A-A6DD-6DD8-63E5191DC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5DF7E-DD35-7290-68E8-DDB1928C3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EC492-B8AC-B721-7CF5-1E6425A2B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82466-697B-E099-E7E1-62D1626508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9021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56450-080E-56EC-3CBD-FB7D7685B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69FEC-C1D0-A5DE-0445-9FE7F310E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40DF04-111C-3764-8CA6-448D0647D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E37A-1133-3A25-49C5-31FE764B5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6088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75E9-F60B-7B24-5984-CDA3C567D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7CEE83-7EF8-4E43-94B5-9382D7F7F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7647A-EF2A-6935-070A-2490623F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05BB3-80F9-EAAC-B37D-3576FB6447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8014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9DBF0-BE81-7BB1-2DBD-5975BB2BF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E29C63-70A8-0C88-197D-AEDF96D3B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3E3A56-EDA5-2CF5-5145-984F8608A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E58E8-2E4C-C920-3DBD-E8A0F151B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4087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33FAA-F808-61FE-EFA5-1D3D835B2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E33608-4896-0424-D597-735F50CCA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2E918-3C78-101A-4D20-6D8E1C45F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7DE6-8C66-F8C3-7514-BA4A4EF81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75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5915-EBEF-35A3-4ECB-6F6E90BAA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5A90C-7A1E-0ED8-1781-DBE0F501B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61F4A-A485-E7ED-D2FD-2723EDA1D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2A7A9-EF4B-181B-DFF1-F6D00756E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99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E8F7-EA6E-D439-E5B6-99BC677CE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77948F-6901-4BC0-6C0C-1790E61EC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073AC-554A-8CCE-6AD8-F667CBE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70899-50AE-394D-495F-13BD20027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61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17A60-9D27-F199-9CFF-89BF6FFE4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E387D9-4E1A-46AD-712C-6C09B72F3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F5F66-DC85-F086-1840-2D9A8291E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8ADBF-E6A7-3D90-13C1-C7E205D9E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3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6D48-E75D-4AE2-EF02-9AA525EDF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D8805-6361-1F53-63FB-4661893A6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14EED-92D1-1CDB-C431-DF4F27521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4C509-0AC6-4A4B-6CD0-9AC38E6AD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28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08D5D-B8DD-1410-6A9C-ED3C19A7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72D2AC-34E8-EDEE-8157-04AEC2D2BD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ADA15-8C22-FC4A-4FA3-DE668F471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FF43E-A8E9-8DAB-4B31-BC02F32B6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5944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F13C5-D6B5-0ED2-82BD-9479402C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6C4F7-8ACB-8DEF-A584-51951D49B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A3EAD-9A11-6644-9DA3-20A99898A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44944-0ABF-59BC-922B-8A1F3AD5F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342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12.08.2025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5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Reaktywne Zarządzanie Stanem: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chemeClr val="bg1"/>
                </a:solidFill>
              </a:rPr>
              <a:t>Flow</a:t>
            </a:r>
            <a:r>
              <a:rPr lang="pl-PL" sz="18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StateFlow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 err="1">
                <a:solidFill>
                  <a:schemeClr val="bg1"/>
                </a:solidFill>
              </a:rPr>
              <a:t>SharedFlow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8C60D-45BA-91B7-4D7E-D60526409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91F29C-65E3-9CF5-94CE-256157FE73B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69E7659-C800-F712-BE0D-CB1AABA0FCA9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A86C83F-7DD5-2F46-8902-6FEA7BC83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844824"/>
            <a:ext cx="5029237" cy="4610134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F6BBC10-B5E0-9C51-EF9F-504E53DE0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4149891"/>
            <a:ext cx="3371875" cy="22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3E777-A0EF-16F1-1289-B354C7E94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D00DE-BDED-CEFE-087F-B5672727F27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bandicam 2025-08-07 17-02-54-901">
            <a:hlinkClick r:id="" action="ppaction://media"/>
            <a:extLst>
              <a:ext uri="{FF2B5EF4-FFF2-40B4-BE49-F238E27FC236}">
                <a16:creationId xmlns:a16="http://schemas.microsoft.com/office/drawing/2014/main" id="{4AADB4B4-2295-41C1-C283-11E16600854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31640" y="1196752"/>
            <a:ext cx="2232248" cy="506548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C46A0AD-B5FF-EE59-69ED-8C0C71B815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5275" y="1079576"/>
            <a:ext cx="4508725" cy="57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7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3E777-A0EF-16F1-1289-B354C7E94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D00DE-BDED-CEFE-087F-B5672727F27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6DB321C-1D4E-FE26-D37C-26715C8D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836" y="980727"/>
            <a:ext cx="4546163" cy="5826405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CC4F3C95-5FCA-2371-B0D9-72F1E50AEC16}"/>
              </a:ext>
            </a:extLst>
          </p:cNvPr>
          <p:cNvSpPr/>
          <p:nvPr/>
        </p:nvSpPr>
        <p:spPr>
          <a:xfrm>
            <a:off x="1259632" y="1664767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84E885C-F6BD-5B04-D0EC-5B0A5F92DEA4}"/>
              </a:ext>
            </a:extLst>
          </p:cNvPr>
          <p:cNvSpPr txBox="1"/>
          <p:nvPr/>
        </p:nvSpPr>
        <p:spPr>
          <a:xfrm>
            <a:off x="1259632" y="1691516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Obiekt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stanu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który pozwala programowo kontrolować pozycję przewijania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LazyColumn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94140C9-243E-D7EE-3E79-29E3C16479B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89185" y="1988840"/>
            <a:ext cx="842855" cy="10153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513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70EAF-F037-0836-0FBB-7F67049B9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4502-87FD-2B70-33F2-44AC3064EC0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85A9757-D209-C78A-B6A6-BDE2E3EC9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836" y="980727"/>
            <a:ext cx="4546163" cy="5826405"/>
          </a:xfrm>
          <a:prstGeom prst="rect">
            <a:avLst/>
          </a:prstGeom>
        </p:spPr>
      </p:pic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A1D2EF2C-0C7C-8129-6200-4D2028D66245}"/>
              </a:ext>
            </a:extLst>
          </p:cNvPr>
          <p:cNvSpPr/>
          <p:nvPr/>
        </p:nvSpPr>
        <p:spPr>
          <a:xfrm>
            <a:off x="1259632" y="1664767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DAA147F-DB2F-12DC-5F06-D42DC0170AC5}"/>
              </a:ext>
            </a:extLst>
          </p:cNvPr>
          <p:cNvSpPr txBox="1"/>
          <p:nvPr/>
        </p:nvSpPr>
        <p:spPr>
          <a:xfrm>
            <a:off x="1259632" y="1691516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Obiekt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stanu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który pozwala programowo kontrolować pozycję przewijania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LazyColumn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DB0AFB63-A312-B012-E6FA-D6C66C2B9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89185" y="1988840"/>
            <a:ext cx="842855" cy="10153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92D4FF2F-8031-1386-2D0C-61E8F25A83FA}"/>
              </a:ext>
            </a:extLst>
          </p:cNvPr>
          <p:cNvSpPr/>
          <p:nvPr/>
        </p:nvSpPr>
        <p:spPr>
          <a:xfrm>
            <a:off x="1094375" y="3104927"/>
            <a:ext cx="3693649" cy="270440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95EDA48-894B-F4A0-2769-50F2A43DBABE}"/>
              </a:ext>
            </a:extLst>
          </p:cNvPr>
          <p:cNvSpPr txBox="1"/>
          <p:nvPr/>
        </p:nvSpPr>
        <p:spPr>
          <a:xfrm>
            <a:off x="1094374" y="3131676"/>
            <a:ext cx="36936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LaunchedEffect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służy do uruchamiania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efektów ubocznych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(takich jak animacje, wywołania sieciowe, itp.) w odpowiedzi 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zmiany stanu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lub pojawienie się komponentu na ekranie. </a:t>
            </a:r>
          </a:p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W tym konkretnym przypadku rozwiązuje on następujący problem: gdy do listy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logs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dodawane są nowe wpisy, mogą one pojawić się na dole, poza widocznym obszarem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LazyColumn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Użytkownik musiałby ręcznie przewijać listę, aby zobaczyć najnowsze logi.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C9D41D63-D841-3064-B5FF-8C773CD3F8B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941199" y="2452546"/>
            <a:ext cx="1982576" cy="6791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1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671BD-6BA8-529D-28C8-BD82B080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507A5-2901-A490-C3A8-09508B88718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D1679B-632F-3655-C615-D8189A5ACF97}"/>
              </a:ext>
            </a:extLst>
          </p:cNvPr>
          <p:cNvSpPr txBox="1"/>
          <p:nvPr/>
        </p:nvSpPr>
        <p:spPr>
          <a:xfrm>
            <a:off x="1033753" y="796886"/>
            <a:ext cx="784887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jest świetny do </a:t>
            </a:r>
            <a:r>
              <a:rPr lang="pl-PL" sz="1600" b="1" dirty="0"/>
              <a:t>jednorazowych operacji</a:t>
            </a:r>
            <a:r>
              <a:rPr lang="pl-PL" sz="1600" dirty="0"/>
              <a:t>, które mają zwrócić wiele wyników (np. pobieranie pliku i emitowanie postępu w procentach). Ale </a:t>
            </a:r>
            <a:r>
              <a:rPr lang="pl-PL" sz="1600" b="1" dirty="0"/>
              <a:t>nie nadaje się </a:t>
            </a:r>
            <a:r>
              <a:rPr lang="pl-PL" sz="1600" dirty="0"/>
              <a:t>do przechowywania </a:t>
            </a:r>
            <a:r>
              <a:rPr lang="pl-PL" sz="1600" b="1" dirty="0"/>
              <a:t>stanu UI</a:t>
            </a:r>
            <a:r>
              <a:rPr lang="pl-PL" sz="1600" dirty="0"/>
              <a:t>, ponieważ każdy nowy obserwator (np. po obrocie ekranu) </a:t>
            </a:r>
            <a:r>
              <a:rPr lang="pl-PL" sz="1600" b="1" dirty="0"/>
              <a:t>uruchamiałby go od nowa</a:t>
            </a:r>
            <a:r>
              <a:rPr lang="pl-PL" sz="1600" dirty="0"/>
              <a:t>.</a:t>
            </a:r>
          </a:p>
          <a:p>
            <a:pPr algn="just"/>
            <a:r>
              <a:rPr lang="pl-PL" sz="1600" b="1" dirty="0">
                <a:latin typeface="Verbatim"/>
              </a:rPr>
              <a:t>StateFlow</a:t>
            </a:r>
            <a:r>
              <a:rPr lang="pl-PL" sz="1600" dirty="0"/>
              <a:t> to specjalny, </a:t>
            </a:r>
            <a:r>
              <a:rPr lang="pl-PL" sz="1600" b="1" i="1" dirty="0"/>
              <a:t>"gorący" </a:t>
            </a:r>
            <a:r>
              <a:rPr lang="pl-PL" sz="1600" dirty="0"/>
              <a:t>strumień, zaprojektowany do przechowywania i udostępniania stanu.</a:t>
            </a:r>
          </a:p>
        </p:txBody>
      </p:sp>
      <p:pic>
        <p:nvPicPr>
          <p:cNvPr id="6" name="bandicam 2025-08-11 17-00-59-029">
            <a:hlinkClick r:id="" action="ppaction://media"/>
            <a:extLst>
              <a:ext uri="{FF2B5EF4-FFF2-40B4-BE49-F238E27FC236}">
                <a16:creationId xmlns:a16="http://schemas.microsoft.com/office/drawing/2014/main" id="{8F429CC4-58DD-768B-A29F-53BFBFD40A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27984" y="2312975"/>
            <a:ext cx="2005905" cy="45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671BD-6BA8-529D-28C8-BD82B080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6507A5-2901-A490-C3A8-09508B88718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CD1679B-632F-3655-C615-D8189A5ACF97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W przeciwieństwie do "</a:t>
            </a:r>
            <a:r>
              <a:rPr lang="pl-PL" sz="1600" i="1" dirty="0">
                <a:latin typeface="Arial" panose="020B0604020202020204" pitchFamily="34" charset="0"/>
                <a:cs typeface="Arial" panose="020B0604020202020204" pitchFamily="34" charset="0"/>
              </a:rPr>
              <a:t>zimnego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który jest tylko przepisem, "</a:t>
            </a:r>
            <a:r>
              <a:rPr lang="pl-PL" sz="1600" i="1" dirty="0">
                <a:latin typeface="Arial" panose="020B0604020202020204" pitchFamily="34" charset="0"/>
                <a:cs typeface="Arial" panose="020B0604020202020204" pitchFamily="34" charset="0"/>
              </a:rPr>
              <a:t>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 strumień musi być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aktywnie zarządzany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F20BE55-3203-A818-2BDD-9879BBA74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76713"/>
            <a:ext cx="2160240" cy="144016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BB9BBD8-D64F-24CF-46B4-E045BA8E4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891" y="3195224"/>
            <a:ext cx="5382376" cy="2638793"/>
          </a:xfrm>
          <a:prstGeom prst="rect">
            <a:avLst/>
          </a:prstGeom>
        </p:spPr>
      </p:pic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A57832B5-EA58-BA6E-949A-52AFF255A8D2}"/>
              </a:ext>
            </a:extLst>
          </p:cNvPr>
          <p:cNvSpPr/>
          <p:nvPr/>
        </p:nvSpPr>
        <p:spPr>
          <a:xfrm>
            <a:off x="251519" y="3125011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E10D013-DA37-D621-65B6-04442CDFCD75}"/>
              </a:ext>
            </a:extLst>
          </p:cNvPr>
          <p:cNvSpPr txBox="1"/>
          <p:nvPr/>
        </p:nvSpPr>
        <p:spPr>
          <a:xfrm>
            <a:off x="251519" y="3196024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Licznik widzów na pulpicie streamera.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Zawsze ma jakąś wartość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(zaczyna od 0)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7CADD50A-AE38-3481-2566-0667646AEB04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81072" y="3517144"/>
            <a:ext cx="986872" cy="3347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6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DDD3A-14FD-BAF8-922D-8D841C27D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8FCD1F-81AC-69B4-9047-4F01F67F818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F013DFC-6FE6-3884-B599-5961556C8E69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W przeciwieństwie do "</a:t>
            </a:r>
            <a:r>
              <a:rPr lang="pl-PL" sz="1600" i="1" dirty="0">
                <a:latin typeface="Arial" panose="020B0604020202020204" pitchFamily="34" charset="0"/>
                <a:cs typeface="Arial" panose="020B0604020202020204" pitchFamily="34" charset="0"/>
              </a:rPr>
              <a:t>zimnego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który jest tylko przepisem, "</a:t>
            </a:r>
            <a:r>
              <a:rPr lang="pl-PL" sz="1600" i="1" dirty="0">
                <a:latin typeface="Arial" panose="020B0604020202020204" pitchFamily="34" charset="0"/>
                <a:cs typeface="Arial" panose="020B0604020202020204" pitchFamily="34" charset="0"/>
              </a:rPr>
              <a:t>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 strumień musi być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aktywnie zarządzany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066E9BA-2638-DF26-2CAF-9536D4ED2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76713"/>
            <a:ext cx="2160240" cy="144016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F83F8B9-1095-9A8E-78B0-E767BC664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891" y="3195224"/>
            <a:ext cx="5382376" cy="2638793"/>
          </a:xfrm>
          <a:prstGeom prst="rect">
            <a:avLst/>
          </a:prstGeom>
        </p:spPr>
      </p:pic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6D48D150-1668-47D1-C4DC-2D6CA98857B5}"/>
              </a:ext>
            </a:extLst>
          </p:cNvPr>
          <p:cNvSpPr/>
          <p:nvPr/>
        </p:nvSpPr>
        <p:spPr>
          <a:xfrm>
            <a:off x="251519" y="3125011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1D56ADB1-785D-9F7E-AAAF-F379E448900A}"/>
              </a:ext>
            </a:extLst>
          </p:cNvPr>
          <p:cNvSpPr txBox="1"/>
          <p:nvPr/>
        </p:nvSpPr>
        <p:spPr>
          <a:xfrm>
            <a:off x="251519" y="3196024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Licznik widzów na pulpicie streamera.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Zawsze ma jakąś wartość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(zaczyna od 0)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55CE1C08-3016-7F12-77B0-5495F337A00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81072" y="3517144"/>
            <a:ext cx="986872" cy="3347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9BB1EB5E-349F-698F-4A03-D89EBC94AD29}"/>
              </a:ext>
            </a:extLst>
          </p:cNvPr>
          <p:cNvSpPr/>
          <p:nvPr/>
        </p:nvSpPr>
        <p:spPr>
          <a:xfrm>
            <a:off x="222818" y="4177323"/>
            <a:ext cx="3773118" cy="263879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B532E573-42FC-A837-91DA-513E4FB5AA8D}"/>
              </a:ext>
            </a:extLst>
          </p:cNvPr>
          <p:cNvCxnSpPr>
            <a:cxnSpLocks/>
          </p:cNvCxnSpPr>
          <p:nvPr/>
        </p:nvCxnSpPr>
        <p:spPr>
          <a:xfrm flipV="1">
            <a:off x="2555776" y="3717032"/>
            <a:ext cx="1512168" cy="46029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B480A9E2-E5EE-672B-8FD4-74AE9CCE183F}"/>
              </a:ext>
            </a:extLst>
          </p:cNvPr>
          <p:cNvSpPr txBox="1"/>
          <p:nvPr/>
        </p:nvSpPr>
        <p:spPr>
          <a:xfrm>
            <a:off x="251518" y="4185018"/>
            <a:ext cx="3773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wzorzec z _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viewerCount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viewerCount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zapewnia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niemodyfikowalność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</a:rPr>
              <a:t>read-only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) stanu dla warstwy UI, co jest niemożliwe do osiągnięcia przy użyciu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private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set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MutableStateFlow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algn="just"/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  <a:p>
            <a:pPr algn="just"/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private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set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chroni tylko przed przypisaniem nowego obiektu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MutableStateFlow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zmiennej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viewerCount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zewnątrz. Jednak UI (np.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Composable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wciąż otrzymuje obiekt typu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MutableStateFlow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wciąż może nadpisać wartość.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73D42A40-10E2-34F1-B6CE-4BCE05B6D615}"/>
              </a:ext>
            </a:extLst>
          </p:cNvPr>
          <p:cNvSpPr/>
          <p:nvPr/>
        </p:nvSpPr>
        <p:spPr>
          <a:xfrm>
            <a:off x="3702356" y="1470384"/>
            <a:ext cx="5211734" cy="14401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60606D7A-F101-7C2D-4D87-F27BF9B22842}"/>
              </a:ext>
            </a:extLst>
          </p:cNvPr>
          <p:cNvCxnSpPr>
            <a:cxnSpLocks/>
          </p:cNvCxnSpPr>
          <p:nvPr/>
        </p:nvCxnSpPr>
        <p:spPr>
          <a:xfrm>
            <a:off x="7236296" y="2663276"/>
            <a:ext cx="1008112" cy="9817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848C372-5D11-3656-17B9-CF45315C474D}"/>
              </a:ext>
            </a:extLst>
          </p:cNvPr>
          <p:cNvSpPr txBox="1"/>
          <p:nvPr/>
        </p:nvSpPr>
        <p:spPr>
          <a:xfrm>
            <a:off x="3670891" y="1429139"/>
            <a:ext cx="5211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konwertuje modyfikowalny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MutableStateFlow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jego publiczną, niemodyfikowalną (tylko do odczytu) wersję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StateFlow.</a:t>
            </a:r>
          </a:p>
          <a:p>
            <a:pPr algn="just"/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  <a:p>
            <a:pPr algn="just"/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to mechanizm ochronny, który uniemożliwia modyfikację stanu z zewnątrz klasy, która jest jego właścicielem (zazwyczaj z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ViewModelu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74289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C8BA95-7072-9A7D-E4E0-B2F6167E3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6D798-2443-0F4F-414D-681E578FEBE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89D7757-C937-366F-25D1-C22E868F1710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W przeciwieństwie do "</a:t>
            </a:r>
            <a:r>
              <a:rPr lang="pl-PL" sz="1600" i="1" dirty="0">
                <a:latin typeface="Arial" panose="020B0604020202020204" pitchFamily="34" charset="0"/>
                <a:cs typeface="Arial" panose="020B0604020202020204" pitchFamily="34" charset="0"/>
              </a:rPr>
              <a:t>zimnego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który jest tylko przepisem, "</a:t>
            </a:r>
            <a:r>
              <a:rPr lang="pl-PL" sz="1600" i="1" dirty="0">
                <a:latin typeface="Arial" panose="020B0604020202020204" pitchFamily="34" charset="0"/>
                <a:cs typeface="Arial" panose="020B0604020202020204" pitchFamily="34" charset="0"/>
              </a:rPr>
              <a:t>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 strumień musi być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aktywnie zarządzany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33A1974-330C-0D24-6A17-D929E7C51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76713"/>
            <a:ext cx="2160240" cy="1440160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6ECF22D-D727-A78E-E692-0175D51C4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891" y="3195224"/>
            <a:ext cx="5382376" cy="2638793"/>
          </a:xfrm>
          <a:prstGeom prst="rect">
            <a:avLst/>
          </a:prstGeom>
        </p:spPr>
      </p:pic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E09B0B8F-0A2E-A8FF-6F7A-8EDB1F344B74}"/>
              </a:ext>
            </a:extLst>
          </p:cNvPr>
          <p:cNvSpPr/>
          <p:nvPr/>
        </p:nvSpPr>
        <p:spPr>
          <a:xfrm>
            <a:off x="251519" y="3125011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4D3E804-1681-67D9-5F50-EFC07D84378F}"/>
              </a:ext>
            </a:extLst>
          </p:cNvPr>
          <p:cNvSpPr txBox="1"/>
          <p:nvPr/>
        </p:nvSpPr>
        <p:spPr>
          <a:xfrm>
            <a:off x="251519" y="3196024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Licznik widzów na pulpicie streamera.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Zawsze ma jakąś wartość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(zaczyna od 0)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913807CF-8F11-4E74-92A9-88DED0F4D60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081072" y="3517144"/>
            <a:ext cx="986872" cy="3347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982A6600-FC2E-7BBE-B0A2-79BA81CF9BC1}"/>
              </a:ext>
            </a:extLst>
          </p:cNvPr>
          <p:cNvSpPr/>
          <p:nvPr/>
        </p:nvSpPr>
        <p:spPr>
          <a:xfrm>
            <a:off x="222818" y="4177323"/>
            <a:ext cx="3773118" cy="263879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E4B66290-1BF3-BCBD-8321-0CFF78198FFB}"/>
              </a:ext>
            </a:extLst>
          </p:cNvPr>
          <p:cNvCxnSpPr>
            <a:cxnSpLocks/>
          </p:cNvCxnSpPr>
          <p:nvPr/>
        </p:nvCxnSpPr>
        <p:spPr>
          <a:xfrm flipV="1">
            <a:off x="2555776" y="3717032"/>
            <a:ext cx="1512168" cy="46029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334E3EA-B159-07B0-8B92-47E42E17D9A5}"/>
              </a:ext>
            </a:extLst>
          </p:cNvPr>
          <p:cNvSpPr txBox="1"/>
          <p:nvPr/>
        </p:nvSpPr>
        <p:spPr>
          <a:xfrm>
            <a:off x="251518" y="4185018"/>
            <a:ext cx="3773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wzorzec z _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viewerCount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viewerCount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zapewnia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niemodyfikowalność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</a:rPr>
              <a:t>read-only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) stanu dla warstwy UI, co jest niemożliwe do osiągnięcia przy użyciu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private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set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MutableStateFlow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algn="just"/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  <a:p>
            <a:pPr algn="just"/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private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set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chroni tylko przed przypisaniem nowego obiektu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MutableStateFlow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zmiennej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viewerCount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 zewnątrz. Jednak UI (np.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Composable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wciąż otrzymuje obiekt typu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MutableStateFlow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Oznacza to, że wciąż może nadpisać wartość.</a:t>
            </a:r>
          </a:p>
        </p:txBody>
      </p: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9A04B3C5-FF2F-BB37-C6D7-F0EA0412550D}"/>
              </a:ext>
            </a:extLst>
          </p:cNvPr>
          <p:cNvSpPr/>
          <p:nvPr/>
        </p:nvSpPr>
        <p:spPr>
          <a:xfrm>
            <a:off x="3702356" y="1470384"/>
            <a:ext cx="5211734" cy="14401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E0DFED97-7A41-CE7C-298A-46EFC35BC16B}"/>
              </a:ext>
            </a:extLst>
          </p:cNvPr>
          <p:cNvCxnSpPr>
            <a:cxnSpLocks/>
          </p:cNvCxnSpPr>
          <p:nvPr/>
        </p:nvCxnSpPr>
        <p:spPr>
          <a:xfrm>
            <a:off x="7236296" y="2663276"/>
            <a:ext cx="1008112" cy="9817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771C36D-1953-5B96-DBEE-9FF6C1EF6743}"/>
              </a:ext>
            </a:extLst>
          </p:cNvPr>
          <p:cNvSpPr txBox="1"/>
          <p:nvPr/>
        </p:nvSpPr>
        <p:spPr>
          <a:xfrm>
            <a:off x="3670891" y="1429139"/>
            <a:ext cx="5211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konwertuje modyfikowalny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MutableStateFlow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na jego publiczną, niemodyfikowalną (tylko do odczytu) wersję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StateFlow.</a:t>
            </a:r>
          </a:p>
          <a:p>
            <a:pPr algn="just"/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  <a:p>
            <a:pPr algn="just"/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Jest to mechanizm ochronny, który uniemożliwia modyfikację stanu z zewnątrz klasy, która jest jego właścicielem (zazwyczaj z </a:t>
            </a:r>
            <a:r>
              <a:rPr lang="pl-PL" sz="1400" i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ViewModelu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6B9C80C6-1AF6-0B81-0E84-4548BD87A269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4185018"/>
            <a:ext cx="402493" cy="110621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3FCC8EE5-15A9-1ABB-DA7A-8ED4A2D8EE72}"/>
              </a:ext>
            </a:extLst>
          </p:cNvPr>
          <p:cNvSpPr/>
          <p:nvPr/>
        </p:nvSpPr>
        <p:spPr>
          <a:xfrm>
            <a:off x="4417538" y="5270578"/>
            <a:ext cx="4654436" cy="155323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CBB76009-B42F-03B2-9C49-9F7143A6292B}"/>
              </a:ext>
            </a:extLst>
          </p:cNvPr>
          <p:cNvSpPr txBox="1"/>
          <p:nvPr/>
        </p:nvSpPr>
        <p:spPr>
          <a:xfrm>
            <a:off x="4413206" y="5270579"/>
            <a:ext cx="46544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Gdy tylko tworzony jest obiekt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TwitchStreamer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natychmiast uruchamia w tle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w pętli symuluje zmiany liczby widzów. Transmisja ruszyła i jest "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</a:rPr>
              <a:t>na żywo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".</a:t>
            </a:r>
          </a:p>
          <a:p>
            <a:pPr algn="just"/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  <a:p>
            <a:pPr algn="just"/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GlobalScope jest używany tylko dla uproszczenia tego przykładu.</a:t>
            </a:r>
          </a:p>
        </p:txBody>
      </p:sp>
    </p:spTree>
    <p:extLst>
      <p:ext uri="{BB962C8B-B14F-4D97-AF65-F5344CB8AC3E}">
        <p14:creationId xmlns:p14="http://schemas.microsoft.com/office/powerpoint/2010/main" val="322894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769B3-E6D2-E3CD-0203-124FFD25C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60FC7-3B95-B3F6-BCB7-FFCD1CCD5FE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AB8F5F4-1265-C85B-7286-BB0C7C66C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310" y="1916832"/>
            <a:ext cx="6639852" cy="46297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5B5642A-0F4E-EF01-F9A7-00AE694A0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0" y="908720"/>
            <a:ext cx="2160240" cy="1440160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E7A2CBDA-8E5F-A3EA-5B5A-00BEB9A7376B}"/>
              </a:ext>
            </a:extLst>
          </p:cNvPr>
          <p:cNvSpPr/>
          <p:nvPr/>
        </p:nvSpPr>
        <p:spPr>
          <a:xfrm>
            <a:off x="53841" y="2988655"/>
            <a:ext cx="2069888" cy="1025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92DA02F-324E-B1EF-DD22-73D8230329B0}"/>
              </a:ext>
            </a:extLst>
          </p:cNvPr>
          <p:cNvSpPr txBox="1"/>
          <p:nvPr/>
        </p:nvSpPr>
        <p:spPr>
          <a:xfrm>
            <a:off x="53840" y="3059668"/>
            <a:ext cx="2069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Streamer rozpoczyna transmisję. Jego licznik widzów już zaczyna się zmieniać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2557866B-1E9C-86BE-61AB-4F8E49F8C6C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88785" y="2419893"/>
            <a:ext cx="1755023" cy="5687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34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9729F-0193-C9B0-B376-D2FE6925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B59659-8DB0-6929-B151-E13B6E4D8B2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741FAF9-4037-9994-4CEC-632716F70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310" y="1916832"/>
            <a:ext cx="6639852" cy="46297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F41B929-058D-F027-7727-8FC7A0F6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0" y="908720"/>
            <a:ext cx="2160240" cy="1440160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92D7FF2-2BAC-EFED-E6B6-30C7F452B7E1}"/>
              </a:ext>
            </a:extLst>
          </p:cNvPr>
          <p:cNvSpPr/>
          <p:nvPr/>
        </p:nvSpPr>
        <p:spPr>
          <a:xfrm>
            <a:off x="53841" y="2988655"/>
            <a:ext cx="2069888" cy="1025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562E533-2FE3-AA26-023D-5C7610DFDA46}"/>
              </a:ext>
            </a:extLst>
          </p:cNvPr>
          <p:cNvSpPr txBox="1"/>
          <p:nvPr/>
        </p:nvSpPr>
        <p:spPr>
          <a:xfrm>
            <a:off x="53840" y="3059668"/>
            <a:ext cx="2069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Streamer rozpoczyna transmisję. Jego licznik widzów już zaczyna się zmieniać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9D7486CA-C33B-772A-6039-9AFEA70EDDD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88785" y="2419893"/>
            <a:ext cx="1755023" cy="5687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668E9E08-5D77-8E0B-B827-C32433A063F2}"/>
              </a:ext>
            </a:extLst>
          </p:cNvPr>
          <p:cNvSpPr/>
          <p:nvPr/>
        </p:nvSpPr>
        <p:spPr>
          <a:xfrm>
            <a:off x="251520" y="4365104"/>
            <a:ext cx="2069888" cy="77417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40797995-ABE0-80DA-EE46-D566DB53E1FA}"/>
              </a:ext>
            </a:extLst>
          </p:cNvPr>
          <p:cNvCxnSpPr>
            <a:cxnSpLocks/>
          </p:cNvCxnSpPr>
          <p:nvPr/>
        </p:nvCxnSpPr>
        <p:spPr>
          <a:xfrm flipV="1">
            <a:off x="2214080" y="3059668"/>
            <a:ext cx="827407" cy="13054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6469DC2-012C-5991-5D8C-7942850C5B3B}"/>
              </a:ext>
            </a:extLst>
          </p:cNvPr>
          <p:cNvSpPr txBox="1"/>
          <p:nvPr/>
        </p:nvSpPr>
        <p:spPr>
          <a:xfrm>
            <a:off x="297307" y="4400610"/>
            <a:ext cx="2069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Transmisja trwa, mimo że nikt jej nie subskrybuje.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</p:spTree>
    <p:extLst>
      <p:ext uri="{BB962C8B-B14F-4D97-AF65-F5344CB8AC3E}">
        <p14:creationId xmlns:p14="http://schemas.microsoft.com/office/powerpoint/2010/main" val="120954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9856A-2E80-C096-7DA2-B4951FAE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2CCA4-4A01-8F3F-7B29-9926E00AC62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E937A04-C432-628F-00F4-0EB685D5BA5A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pic>
        <p:nvPicPr>
          <p:cNvPr id="3" name="bandicam 2025-08-07 17-02-54-901">
            <a:hlinkClick r:id="" action="ppaction://media"/>
            <a:extLst>
              <a:ext uri="{FF2B5EF4-FFF2-40B4-BE49-F238E27FC236}">
                <a16:creationId xmlns:a16="http://schemas.microsoft.com/office/drawing/2014/main" id="{60636FC1-22CA-62F5-87C8-AB5D0EA7B1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79912" y="1703712"/>
            <a:ext cx="2232248" cy="50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8F2D1-B902-BE68-0985-F61DCEB3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3B5E3D-6385-10F0-930F-9C56A8DE899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F85B692-65FE-3A3B-ED95-FC081AB5F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310" y="1916832"/>
            <a:ext cx="6639852" cy="46297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2080FAB-DE9E-E8F1-20CE-CA2A13694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0" y="908720"/>
            <a:ext cx="2160240" cy="1440160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1B0C334B-FFE7-B825-D1BB-3DE7043B706B}"/>
              </a:ext>
            </a:extLst>
          </p:cNvPr>
          <p:cNvSpPr/>
          <p:nvPr/>
        </p:nvSpPr>
        <p:spPr>
          <a:xfrm>
            <a:off x="53841" y="2988655"/>
            <a:ext cx="2069888" cy="1025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3603A80-F8A2-B566-5ABB-F764CA210EFA}"/>
              </a:ext>
            </a:extLst>
          </p:cNvPr>
          <p:cNvSpPr txBox="1"/>
          <p:nvPr/>
        </p:nvSpPr>
        <p:spPr>
          <a:xfrm>
            <a:off x="53840" y="3059668"/>
            <a:ext cx="2069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Streamer rozpoczyna transmisję. Jego licznik widzów już zaczyna się zmieniać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B814B57A-5C8D-EA19-8BA8-0F82A39BB8CA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88785" y="2419893"/>
            <a:ext cx="1755023" cy="5687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ABB653F7-508F-476F-6300-090DC087EC50}"/>
              </a:ext>
            </a:extLst>
          </p:cNvPr>
          <p:cNvSpPr/>
          <p:nvPr/>
        </p:nvSpPr>
        <p:spPr>
          <a:xfrm>
            <a:off x="251520" y="4365104"/>
            <a:ext cx="2069888" cy="77417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9AFF9F9-F05A-9521-F73A-0868FBEF8523}"/>
              </a:ext>
            </a:extLst>
          </p:cNvPr>
          <p:cNvCxnSpPr>
            <a:cxnSpLocks/>
          </p:cNvCxnSpPr>
          <p:nvPr/>
        </p:nvCxnSpPr>
        <p:spPr>
          <a:xfrm flipV="1">
            <a:off x="2214080" y="3059668"/>
            <a:ext cx="827407" cy="13054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1DD4C2D-8320-6F9A-7221-224D9A500215}"/>
              </a:ext>
            </a:extLst>
          </p:cNvPr>
          <p:cNvSpPr txBox="1"/>
          <p:nvPr/>
        </p:nvSpPr>
        <p:spPr>
          <a:xfrm>
            <a:off x="297307" y="4400610"/>
            <a:ext cx="2069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Transmisja trwa, mimo że nikt jej nie subskrybuje.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41C28B43-DCB4-38B3-B721-26160AC04201}"/>
              </a:ext>
            </a:extLst>
          </p:cNvPr>
          <p:cNvSpPr/>
          <p:nvPr/>
        </p:nvSpPr>
        <p:spPr>
          <a:xfrm>
            <a:off x="0" y="5323497"/>
            <a:ext cx="2627784" cy="105152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E0E9C267-DECE-CF0B-C69B-F145FC1984B1}"/>
              </a:ext>
            </a:extLst>
          </p:cNvPr>
          <p:cNvCxnSpPr>
            <a:cxnSpLocks/>
          </p:cNvCxnSpPr>
          <p:nvPr/>
        </p:nvCxnSpPr>
        <p:spPr>
          <a:xfrm flipV="1">
            <a:off x="2429958" y="3789040"/>
            <a:ext cx="611529" cy="15173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90197F8-488D-7D3A-FE57-3301EBFF921A}"/>
              </a:ext>
            </a:extLst>
          </p:cNvPr>
          <p:cNvSpPr txBox="1"/>
          <p:nvPr/>
        </p:nvSpPr>
        <p:spPr>
          <a:xfrm>
            <a:off x="0" y="5363668"/>
            <a:ext cx="262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Pierwszy widz wchodzi na kanał. Nie widzi licznika od 0. Natychmiast dostaje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aktualną wartość licznika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np. 458.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</p:spTree>
    <p:extLst>
      <p:ext uri="{BB962C8B-B14F-4D97-AF65-F5344CB8AC3E}">
        <p14:creationId xmlns:p14="http://schemas.microsoft.com/office/powerpoint/2010/main" val="1371778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DF928-C494-DFE3-005C-440A6496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32106-F251-FDBD-8045-662925C8301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3AF5927-1594-9C30-25A8-14034D4EB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310" y="1916832"/>
            <a:ext cx="6639852" cy="46297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663B45D-B364-EB9F-BE00-62BC9F397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0" y="908720"/>
            <a:ext cx="2160240" cy="1440160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AC0C3235-AB52-5170-98BF-027B32F66788}"/>
              </a:ext>
            </a:extLst>
          </p:cNvPr>
          <p:cNvSpPr/>
          <p:nvPr/>
        </p:nvSpPr>
        <p:spPr>
          <a:xfrm>
            <a:off x="53841" y="2988655"/>
            <a:ext cx="2069888" cy="1025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F9781D6-E6BA-8783-2AD0-F017B220EDB8}"/>
              </a:ext>
            </a:extLst>
          </p:cNvPr>
          <p:cNvSpPr txBox="1"/>
          <p:nvPr/>
        </p:nvSpPr>
        <p:spPr>
          <a:xfrm>
            <a:off x="53840" y="3059668"/>
            <a:ext cx="2069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Streamer rozpoczyna transmisję. Jego licznik widzów już zaczyna się zmieniać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A261084-BF2F-C37F-8C33-9DA6036E949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88785" y="2419893"/>
            <a:ext cx="1755023" cy="5687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54BC2AD4-C8B1-B027-EF66-294434C13497}"/>
              </a:ext>
            </a:extLst>
          </p:cNvPr>
          <p:cNvSpPr/>
          <p:nvPr/>
        </p:nvSpPr>
        <p:spPr>
          <a:xfrm>
            <a:off x="251520" y="4365104"/>
            <a:ext cx="2069888" cy="77417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F59DA9E-3E7C-3B3F-DC99-BCC7479BB4D0}"/>
              </a:ext>
            </a:extLst>
          </p:cNvPr>
          <p:cNvCxnSpPr>
            <a:cxnSpLocks/>
          </p:cNvCxnSpPr>
          <p:nvPr/>
        </p:nvCxnSpPr>
        <p:spPr>
          <a:xfrm flipV="1">
            <a:off x="2214080" y="3059668"/>
            <a:ext cx="827407" cy="13054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A428947D-644C-7887-2B3A-3938704D346A}"/>
              </a:ext>
            </a:extLst>
          </p:cNvPr>
          <p:cNvSpPr txBox="1"/>
          <p:nvPr/>
        </p:nvSpPr>
        <p:spPr>
          <a:xfrm>
            <a:off x="297307" y="4400610"/>
            <a:ext cx="2069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Transmisja trwa, mimo że nikt jej nie subskrybuje.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A504F13B-600F-46B8-EFD2-37BB717200C0}"/>
              </a:ext>
            </a:extLst>
          </p:cNvPr>
          <p:cNvSpPr/>
          <p:nvPr/>
        </p:nvSpPr>
        <p:spPr>
          <a:xfrm>
            <a:off x="0" y="5323497"/>
            <a:ext cx="2627784" cy="105152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6E8BE0AD-8FFC-3068-6D52-8E3FDDC5DF52}"/>
              </a:ext>
            </a:extLst>
          </p:cNvPr>
          <p:cNvCxnSpPr>
            <a:cxnSpLocks/>
          </p:cNvCxnSpPr>
          <p:nvPr/>
        </p:nvCxnSpPr>
        <p:spPr>
          <a:xfrm flipV="1">
            <a:off x="2429958" y="3789040"/>
            <a:ext cx="611529" cy="15173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7358A2F-38A6-BC4E-B9FA-21EDA7F621DE}"/>
              </a:ext>
            </a:extLst>
          </p:cNvPr>
          <p:cNvSpPr txBox="1"/>
          <p:nvPr/>
        </p:nvSpPr>
        <p:spPr>
          <a:xfrm>
            <a:off x="0" y="5363668"/>
            <a:ext cx="262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Pierwszy widz wchodzi na kanał. Nie widzi licznika od 0. Natychmiast dostaje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aktualną wartość licznika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np. 458.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3069E62A-3403-F66F-AB4B-615D270DBEFF}"/>
              </a:ext>
            </a:extLst>
          </p:cNvPr>
          <p:cNvSpPr/>
          <p:nvPr/>
        </p:nvSpPr>
        <p:spPr>
          <a:xfrm>
            <a:off x="5799320" y="4231730"/>
            <a:ext cx="3174037" cy="11319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4CA682DD-CCFE-54D5-AB61-6804D7381045}"/>
              </a:ext>
            </a:extLst>
          </p:cNvPr>
          <p:cNvCxnSpPr>
            <a:cxnSpLocks/>
          </p:cNvCxnSpPr>
          <p:nvPr/>
        </p:nvCxnSpPr>
        <p:spPr>
          <a:xfrm flipH="1">
            <a:off x="4086288" y="4797152"/>
            <a:ext cx="1693864" cy="4435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8C2C2386-7FEA-7A5F-B7C9-BE5FBF79ADB9}"/>
              </a:ext>
            </a:extLst>
          </p:cNvPr>
          <p:cNvSpPr txBox="1"/>
          <p:nvPr/>
        </p:nvSpPr>
        <p:spPr>
          <a:xfrm>
            <a:off x="5799320" y="4231730"/>
            <a:ext cx="31932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Drugi widz wchodzi na kanał. On również natychmiast dostaje aktualną wartość, np. 721, i od tego momentu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obaj widzowie widzą te same, synchroniczne aktualizacje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</p:spTree>
    <p:extLst>
      <p:ext uri="{BB962C8B-B14F-4D97-AF65-F5344CB8AC3E}">
        <p14:creationId xmlns:p14="http://schemas.microsoft.com/office/powerpoint/2010/main" val="93541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AB87B-129B-1887-E30F-987C2A1F8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E8EF9-8D49-F4EA-3EF9-3A3DA2EF742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87541C3-070F-0221-1538-00608A379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310" y="1916832"/>
            <a:ext cx="6639852" cy="462979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1DE5C7A-21F2-393F-F477-E2B248ABF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0" y="908720"/>
            <a:ext cx="2160240" cy="1440160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585F5905-AE20-7E63-BCB1-A753222EB988}"/>
              </a:ext>
            </a:extLst>
          </p:cNvPr>
          <p:cNvSpPr/>
          <p:nvPr/>
        </p:nvSpPr>
        <p:spPr>
          <a:xfrm>
            <a:off x="53841" y="2988655"/>
            <a:ext cx="2069888" cy="10251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0932117-E3CF-64EC-2484-28B56C1A71D8}"/>
              </a:ext>
            </a:extLst>
          </p:cNvPr>
          <p:cNvSpPr txBox="1"/>
          <p:nvPr/>
        </p:nvSpPr>
        <p:spPr>
          <a:xfrm>
            <a:off x="53840" y="3059668"/>
            <a:ext cx="2069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Streamer rozpoczyna transmisję. Jego licznik widzów już zaczyna się zmieniać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656C0FCF-0C51-A412-448F-124F6034C6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88785" y="2419893"/>
            <a:ext cx="1755023" cy="5687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659ACC86-0166-D4B9-A6FC-D03505E7D6C1}"/>
              </a:ext>
            </a:extLst>
          </p:cNvPr>
          <p:cNvSpPr/>
          <p:nvPr/>
        </p:nvSpPr>
        <p:spPr>
          <a:xfrm>
            <a:off x="251520" y="4365104"/>
            <a:ext cx="2069888" cy="77417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8EFF4EBF-8486-86EB-2062-AF99CC4F6C17}"/>
              </a:ext>
            </a:extLst>
          </p:cNvPr>
          <p:cNvCxnSpPr>
            <a:cxnSpLocks/>
          </p:cNvCxnSpPr>
          <p:nvPr/>
        </p:nvCxnSpPr>
        <p:spPr>
          <a:xfrm flipV="1">
            <a:off x="2214080" y="3059668"/>
            <a:ext cx="827407" cy="13054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9139A48-1567-CA1D-9BBC-9D1767B0EFD9}"/>
              </a:ext>
            </a:extLst>
          </p:cNvPr>
          <p:cNvSpPr txBox="1"/>
          <p:nvPr/>
        </p:nvSpPr>
        <p:spPr>
          <a:xfrm>
            <a:off x="297307" y="4400610"/>
            <a:ext cx="2069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Transmisja trwa, mimo że nikt jej nie subskrybuje.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0182C57-1F8C-A5E9-EDBD-1F18A95287E2}"/>
              </a:ext>
            </a:extLst>
          </p:cNvPr>
          <p:cNvSpPr/>
          <p:nvPr/>
        </p:nvSpPr>
        <p:spPr>
          <a:xfrm>
            <a:off x="0" y="5323497"/>
            <a:ext cx="2627784" cy="105152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732F93B-64CA-1833-B9C0-DF3D3DB3B976}"/>
              </a:ext>
            </a:extLst>
          </p:cNvPr>
          <p:cNvCxnSpPr>
            <a:cxnSpLocks/>
          </p:cNvCxnSpPr>
          <p:nvPr/>
        </p:nvCxnSpPr>
        <p:spPr>
          <a:xfrm flipV="1">
            <a:off x="2429958" y="3789040"/>
            <a:ext cx="611529" cy="15173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C63F1CA4-4466-47C3-5056-36D90AA5766F}"/>
              </a:ext>
            </a:extLst>
          </p:cNvPr>
          <p:cNvSpPr txBox="1"/>
          <p:nvPr/>
        </p:nvSpPr>
        <p:spPr>
          <a:xfrm>
            <a:off x="0" y="5363668"/>
            <a:ext cx="2627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Pierwszy widz wchodzi na kanał. Nie widzi licznika od 0. Natychmiast dostaje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aktualną wartość licznika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np. 458.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B1CA465C-ED4F-573B-D1E5-EBF047FA559C}"/>
              </a:ext>
            </a:extLst>
          </p:cNvPr>
          <p:cNvSpPr/>
          <p:nvPr/>
        </p:nvSpPr>
        <p:spPr>
          <a:xfrm>
            <a:off x="5799320" y="4231730"/>
            <a:ext cx="3174037" cy="11319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2F1609AF-D034-3FB1-6DA5-3878C208C851}"/>
              </a:ext>
            </a:extLst>
          </p:cNvPr>
          <p:cNvCxnSpPr>
            <a:cxnSpLocks/>
          </p:cNvCxnSpPr>
          <p:nvPr/>
        </p:nvCxnSpPr>
        <p:spPr>
          <a:xfrm flipH="1">
            <a:off x="4086288" y="4797152"/>
            <a:ext cx="1693864" cy="4435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9601391-9037-1C77-EBA8-DBE06DF9D78C}"/>
              </a:ext>
            </a:extLst>
          </p:cNvPr>
          <p:cNvSpPr txBox="1"/>
          <p:nvPr/>
        </p:nvSpPr>
        <p:spPr>
          <a:xfrm>
            <a:off x="5799320" y="4231730"/>
            <a:ext cx="31932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Drugi widz wchodzi na kanał. On również natychmiast dostaje aktualną wartość, np. 721, i od tego momentu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obaj widzowie widzą te same, synchroniczne aktualizacje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16EE7F17-A082-090A-9092-681EFBB4171F}"/>
              </a:ext>
            </a:extLst>
          </p:cNvPr>
          <p:cNvSpPr/>
          <p:nvPr/>
        </p:nvSpPr>
        <p:spPr>
          <a:xfrm>
            <a:off x="3080458" y="1106373"/>
            <a:ext cx="5595997" cy="52242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466355DF-8307-1249-1A7A-088B041678C0}"/>
              </a:ext>
            </a:extLst>
          </p:cNvPr>
          <p:cNvSpPr txBox="1"/>
          <p:nvPr/>
        </p:nvSpPr>
        <p:spPr>
          <a:xfrm>
            <a:off x="3058755" y="1105580"/>
            <a:ext cx="556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StateFlow: jest "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gorący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",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zawsze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ma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aktualny stan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który natychmiast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udostępnia nowym subskrybentom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</p:spTree>
    <p:extLst>
      <p:ext uri="{BB962C8B-B14F-4D97-AF65-F5344CB8AC3E}">
        <p14:creationId xmlns:p14="http://schemas.microsoft.com/office/powerpoint/2010/main" val="71247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A5863-C57D-175B-7DC0-2A0E23C15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FD4D3A-14D8-80EF-8B7A-E1622F9A2A4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StateFlow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E01C034-6B9E-177D-0BDD-5A208F2C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84" y="1278693"/>
            <a:ext cx="6425338" cy="5013176"/>
          </a:xfrm>
          <a:prstGeom prst="rect">
            <a:avLst/>
          </a:prstGeom>
        </p:spPr>
      </p:pic>
      <p:pic>
        <p:nvPicPr>
          <p:cNvPr id="7" name="bandicam 2025-08-11 17-00-59-029">
            <a:hlinkClick r:id="" action="ppaction://media"/>
            <a:extLst>
              <a:ext uri="{FF2B5EF4-FFF2-40B4-BE49-F238E27FC236}">
                <a16:creationId xmlns:a16="http://schemas.microsoft.com/office/drawing/2014/main" id="{2A2F36B9-5DA2-3A06-5998-616C9F498F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0878" y="836712"/>
            <a:ext cx="1652564" cy="3744416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73A92D3-B9F7-45C0-A8FF-DDBA72FFF7A8}"/>
              </a:ext>
            </a:extLst>
          </p:cNvPr>
          <p:cNvSpPr/>
          <p:nvPr/>
        </p:nvSpPr>
        <p:spPr>
          <a:xfrm>
            <a:off x="-10401" y="4645875"/>
            <a:ext cx="2549551" cy="218534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409C429-1BAD-B718-FAFC-92A871CCC038}"/>
              </a:ext>
            </a:extLst>
          </p:cNvPr>
          <p:cNvCxnSpPr>
            <a:cxnSpLocks/>
          </p:cNvCxnSpPr>
          <p:nvPr/>
        </p:nvCxnSpPr>
        <p:spPr>
          <a:xfrm flipV="1">
            <a:off x="2627784" y="3645024"/>
            <a:ext cx="648072" cy="10008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A29468C-4BE9-DC74-7FAD-ED3DCFAE1DEC}"/>
              </a:ext>
            </a:extLst>
          </p:cNvPr>
          <p:cNvSpPr txBox="1"/>
          <p:nvPr/>
        </p:nvSpPr>
        <p:spPr>
          <a:xfrm>
            <a:off x="0" y="4645875"/>
            <a:ext cx="2539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gotowy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CoroutineScope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który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wbudowany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w klasę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z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AndroidX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Lifecycle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Jego głównym zadaniem jest uruchamianie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których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cykl życia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automatycznie powiązany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cyklem życia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ED50163C-F085-4DFC-5513-25EB86647F60}"/>
              </a:ext>
            </a:extLst>
          </p:cNvPr>
          <p:cNvSpPr/>
          <p:nvPr/>
        </p:nvSpPr>
        <p:spPr>
          <a:xfrm>
            <a:off x="5868146" y="3916794"/>
            <a:ext cx="3275854" cy="160043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79C365EB-953C-EC55-D8FE-A14749800870}"/>
              </a:ext>
            </a:extLst>
          </p:cNvPr>
          <p:cNvCxnSpPr>
            <a:cxnSpLocks/>
          </p:cNvCxnSpPr>
          <p:nvPr/>
        </p:nvCxnSpPr>
        <p:spPr>
          <a:xfrm flipH="1">
            <a:off x="7740352" y="5517232"/>
            <a:ext cx="216024" cy="50405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5B27F2BD-16CD-1060-1023-677DB526A035}"/>
              </a:ext>
            </a:extLst>
          </p:cNvPr>
          <p:cNvSpPr txBox="1"/>
          <p:nvPr/>
        </p:nvSpPr>
        <p:spPr>
          <a:xfrm>
            <a:off x="5868146" y="3916794"/>
            <a:ext cx="32758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collectAsStateWithLifecycle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bezpieczniejsza i zoptymalizowana wersja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collectAsState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która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wstrzymuje zbieranie danych ze strumienia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gdy aplikacja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działa w tle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(jest w stanie STOPPED) i wznawia je, gdy wraca na pierwszy plan.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</p:spTree>
    <p:extLst>
      <p:ext uri="{BB962C8B-B14F-4D97-AF65-F5344CB8AC3E}">
        <p14:creationId xmlns:p14="http://schemas.microsoft.com/office/powerpoint/2010/main" val="37667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A5863-C57D-175B-7DC0-2A0E23C15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FD4D3A-14D8-80EF-8B7A-E1622F9A2A4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E09D633-DEBE-0D2C-7B7A-BD5576DF3272}"/>
              </a:ext>
            </a:extLst>
          </p:cNvPr>
          <p:cNvSpPr txBox="1"/>
          <p:nvPr/>
        </p:nvSpPr>
        <p:spPr>
          <a:xfrm>
            <a:off x="1033752" y="796886"/>
            <a:ext cx="8110247" cy="250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Wiemy już, że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jest jak główny ekran transmisji na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Twitchu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zawsze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pokazuje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aktualny stan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transmisji, liczbę widzów itp. Nowy widz, który dołącza, od razu widzi ten stan.</a:t>
            </a:r>
          </a:p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Co się dzieje w sytuacji, gdy streamer dostanie donację? Na ekranie pojawia się animacja i dźwięk, a na czacie wyskakuje wiadomość. To jest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ZDARZENIE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a            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nie STAN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Nie chcemy, żeby nowy widz, który dołączy do transmisji 5 minut później, nagle zobaczył animację tej starej donacji. To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zdarzenie jest ulotne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i przeznaczone tylko dla tych, którzy oglądali w danym momencie.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5E97A86-8F37-BCA4-7812-BA284A12F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" y="5154550"/>
            <a:ext cx="2808312" cy="16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3868C-6FED-58FD-0A27-7E5AAA31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884650-CA74-E295-9A2A-3669D541096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64B43BF-12D5-69F0-5222-E651A31E955F}"/>
              </a:ext>
            </a:extLst>
          </p:cNvPr>
          <p:cNvSpPr txBox="1"/>
          <p:nvPr/>
        </p:nvSpPr>
        <p:spPr>
          <a:xfrm>
            <a:off x="1033752" y="796886"/>
            <a:ext cx="8110247" cy="317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Wiemy już, że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jest jak główny ekran transmisji na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Twitchu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zawsze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pokazuje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aktualny stan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transmisji, liczbę widzów itp. Nowy widz, który dołącza, od razu widzi ten stan.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Co się dzieje w sytuacji, gdy streamer dostanie donację? Na ekranie pojawia się animacja i dźwięk, a na czacie wyskakuje wiadomość. To jest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ZDARZENIE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a            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nie STAN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Nie chcemy, żeby nowy widz, który dołączy do transmisji 5 minut później, nagle zobaczył animację tej starej donacji. To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zdarzenie jest ulotne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i przeznaczone tylko dla tych, którzy oglądali w danym momencie.</a:t>
            </a:r>
          </a:p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takich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2508BA1-9E58-7654-5F88-5040D3A1A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" y="5154550"/>
            <a:ext cx="2808312" cy="16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2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42EAA-EFC2-588D-192B-D92692FF5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2A546-DAA3-A4DF-22C4-94976DA67F9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AC47448-EE67-D180-6C87-773C99D9476D}"/>
              </a:ext>
            </a:extLst>
          </p:cNvPr>
          <p:cNvSpPr txBox="1"/>
          <p:nvPr/>
        </p:nvSpPr>
        <p:spPr>
          <a:xfrm>
            <a:off x="1033752" y="796886"/>
            <a:ext cx="8110247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4" name="bandicam 2025-08-12 15-52-07-314">
            <a:hlinkClick r:id="" action="ppaction://media"/>
            <a:extLst>
              <a:ext uri="{FF2B5EF4-FFF2-40B4-BE49-F238E27FC236}">
                <a16:creationId xmlns:a16="http://schemas.microsoft.com/office/drawing/2014/main" id="{25F3E29B-8D8A-2930-6F12-1572AEB076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940152" y="1700808"/>
            <a:ext cx="2252765" cy="504056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334D556-4881-A3A2-D206-F398F1678E23}"/>
              </a:ext>
            </a:extLst>
          </p:cNvPr>
          <p:cNvSpPr txBox="1"/>
          <p:nvPr/>
        </p:nvSpPr>
        <p:spPr>
          <a:xfrm>
            <a:off x="1115616" y="1586813"/>
            <a:ext cx="4320480" cy="221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Główny ekran transmisji.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Zawsze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jest widoczny,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zawsze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ma jakąś wartość (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stan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Powiadomienia o subskrypcji, donacji lub wiadomości na czacie. Są to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jednorazowe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pl-PL" sz="1600" i="1" dirty="0">
                <a:latin typeface="Arial" panose="020B0604020202020204" pitchFamily="34" charset="0"/>
                <a:cs typeface="Arial" panose="020B0604020202020204" pitchFamily="34" charset="0"/>
              </a:rPr>
              <a:t>strzały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 informacji. Pojawiają się, widzą je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wszyscy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którzy akurat patrzą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i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znikają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Nie są częścią trwałego stanu.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564B417-8D79-E43B-CCCC-2EA64E3FD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8" y="5154550"/>
            <a:ext cx="2808312" cy="16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42EAA-EFC2-588D-192B-D92692FF5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2A546-DAA3-A4DF-22C4-94976DA67F9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AC47448-EE67-D180-6C87-773C99D9476D}"/>
              </a:ext>
            </a:extLst>
          </p:cNvPr>
          <p:cNvSpPr txBox="1"/>
          <p:nvPr/>
        </p:nvSpPr>
        <p:spPr>
          <a:xfrm>
            <a:off x="1033752" y="796886"/>
            <a:ext cx="8110247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160C24E-73D7-B4A5-710A-470C236E5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577823"/>
            <a:ext cx="6306430" cy="224821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E59CAC32-BE8A-E312-7B6D-17D81970E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" y="5154550"/>
            <a:ext cx="2808312" cy="16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24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44F65-1DC8-4145-7B31-8AE3CEA2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24D151-F272-C7E6-C87A-96083AACF84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ACB492F-3816-AFBF-DCD5-816968B5B6BE}"/>
              </a:ext>
            </a:extLst>
          </p:cNvPr>
          <p:cNvSpPr txBox="1"/>
          <p:nvPr/>
        </p:nvSpPr>
        <p:spPr>
          <a:xfrm>
            <a:off x="1033752" y="796886"/>
            <a:ext cx="8110247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CA6806D-737C-43C1-98DD-05F57676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54717"/>
            <a:ext cx="5220071" cy="52909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403EB32-3A45-CA7E-F7D3-97D0BA166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" y="5492564"/>
            <a:ext cx="3785858" cy="1364759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DCF804B3-0C52-0BF6-741B-F168D99B2C95}"/>
              </a:ext>
            </a:extLst>
          </p:cNvPr>
          <p:cNvSpPr/>
          <p:nvPr/>
        </p:nvSpPr>
        <p:spPr>
          <a:xfrm>
            <a:off x="864326" y="1606368"/>
            <a:ext cx="2069888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240A6AE-4A8C-C78D-177E-4E33B4B82A41}"/>
              </a:ext>
            </a:extLst>
          </p:cNvPr>
          <p:cNvSpPr txBox="1"/>
          <p:nvPr/>
        </p:nvSpPr>
        <p:spPr>
          <a:xfrm>
            <a:off x="849488" y="1608241"/>
            <a:ext cx="20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Rozpoczęcie transmisji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A78B33A4-67A3-C557-909C-E426FF06C1F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34214" y="1772816"/>
            <a:ext cx="1277746" cy="51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Obraz 45">
            <a:extLst>
              <a:ext uri="{FF2B5EF4-FFF2-40B4-BE49-F238E27FC236}">
                <a16:creationId xmlns:a16="http://schemas.microsoft.com/office/drawing/2014/main" id="{0A3E2444-1190-5B9E-15ED-31A9B7C29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254860"/>
            <a:ext cx="1407472" cy="8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2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2B907-48D9-76C2-32EF-26F74739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836E68-2AB3-A061-16F3-03839286864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9ABAB84-E4B3-6287-B1B7-EF8D681D81A2}"/>
              </a:ext>
            </a:extLst>
          </p:cNvPr>
          <p:cNvSpPr txBox="1"/>
          <p:nvPr/>
        </p:nvSpPr>
        <p:spPr>
          <a:xfrm>
            <a:off x="1033752" y="796886"/>
            <a:ext cx="8110247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EAF7BF-C556-70CE-5EC7-1385E525E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54717"/>
            <a:ext cx="5220071" cy="52909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4909D0C-CE89-9150-9BD6-6F98D998B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" y="5492564"/>
            <a:ext cx="3785858" cy="1364759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FD4C9FFB-B4B9-6A06-5DE4-D13938FB5334}"/>
              </a:ext>
            </a:extLst>
          </p:cNvPr>
          <p:cNvSpPr/>
          <p:nvPr/>
        </p:nvSpPr>
        <p:spPr>
          <a:xfrm>
            <a:off x="864326" y="1606368"/>
            <a:ext cx="2069888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CBB22C1-E730-40F3-F943-E2860CF4DF20}"/>
              </a:ext>
            </a:extLst>
          </p:cNvPr>
          <p:cNvSpPr txBox="1"/>
          <p:nvPr/>
        </p:nvSpPr>
        <p:spPr>
          <a:xfrm>
            <a:off x="849488" y="1608241"/>
            <a:ext cx="20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Rozpoczęcie transmisji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3754E77A-824E-9AC7-5F25-77F13A4FCF2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34214" y="1772816"/>
            <a:ext cx="1277746" cy="51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0A21250E-870A-6B6B-B4C5-A6FAA09A3688}"/>
              </a:ext>
            </a:extLst>
          </p:cNvPr>
          <p:cNvSpPr/>
          <p:nvPr/>
        </p:nvSpPr>
        <p:spPr>
          <a:xfrm>
            <a:off x="904649" y="2329172"/>
            <a:ext cx="2205964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1686579-8030-7C42-F08F-4C8F453AC8B6}"/>
              </a:ext>
            </a:extLst>
          </p:cNvPr>
          <p:cNvSpPr txBox="1"/>
          <p:nvPr/>
        </p:nvSpPr>
        <p:spPr>
          <a:xfrm>
            <a:off x="1355690" y="2356822"/>
            <a:ext cx="220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Dołącza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4C089AD8-7946-B9F1-6ECA-30209F3CCC0C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10613" y="2500814"/>
            <a:ext cx="1141670" cy="1077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D16CB9C2-0C67-D1D0-B760-8522A689FC57}"/>
              </a:ext>
            </a:extLst>
          </p:cNvPr>
          <p:cNvCxnSpPr>
            <a:cxnSpLocks/>
          </p:cNvCxnSpPr>
          <p:nvPr/>
        </p:nvCxnSpPr>
        <p:spPr>
          <a:xfrm flipH="1">
            <a:off x="179512" y="2637762"/>
            <a:ext cx="699972" cy="30954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70CD8A91-20D1-CB93-0495-11C22D68A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254860"/>
            <a:ext cx="1407472" cy="8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3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20710-3F65-9537-B574-FF5084FBE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3CA677-DB33-50F1-3ECD-2A1BBE31627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BE45CB2-0096-DBAD-FA89-17F73081D810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E060B3B-E318-3E0C-3452-71F20AE4A79F}"/>
              </a:ext>
            </a:extLst>
          </p:cNvPr>
          <p:cNvSpPr/>
          <p:nvPr/>
        </p:nvSpPr>
        <p:spPr>
          <a:xfrm>
            <a:off x="2463111" y="1709344"/>
            <a:ext cx="4536504" cy="100704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3650409-2475-81BF-661A-D3A92B5196D6}"/>
              </a:ext>
            </a:extLst>
          </p:cNvPr>
          <p:cNvSpPr txBox="1"/>
          <p:nvPr/>
        </p:nvSpPr>
        <p:spPr>
          <a:xfrm>
            <a:off x="2467738" y="1728667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film na kanale YouTube o tytule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numberStream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istnieje jako gotowy do odtworzenia materiał. Samo jego istnienie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nic nie robi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– nikt go jeszcze nie ogląda. Jest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"zimny".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FEC3038-2A68-34FE-321A-23E5F2847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31" y="3006430"/>
            <a:ext cx="6029369" cy="3267099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6D70D9EA-1A46-7CF1-9C48-99F081103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43" y="1579368"/>
            <a:ext cx="2189196" cy="1321446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826A7FC-B0D1-920F-81E1-2F35501380E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31363" y="2716392"/>
            <a:ext cx="0" cy="3386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00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B0BE8A-4763-679C-CF24-1BEE92892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9F254E-3B2B-8DC6-FD49-60294B2C740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06A1F97-2B13-8A26-0E3E-9B181339D116}"/>
              </a:ext>
            </a:extLst>
          </p:cNvPr>
          <p:cNvSpPr txBox="1"/>
          <p:nvPr/>
        </p:nvSpPr>
        <p:spPr>
          <a:xfrm>
            <a:off x="1033752" y="796886"/>
            <a:ext cx="8110247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A1B7443-EE6B-9FF3-DB5B-4735DB7C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54717"/>
            <a:ext cx="5220071" cy="52909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B83286AB-9643-56B0-D0BB-5C2F4F65D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" y="5492564"/>
            <a:ext cx="3785858" cy="1364759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4991A25-4919-D474-16DE-0EF6101685A4}"/>
              </a:ext>
            </a:extLst>
          </p:cNvPr>
          <p:cNvSpPr/>
          <p:nvPr/>
        </p:nvSpPr>
        <p:spPr>
          <a:xfrm>
            <a:off x="864326" y="1606368"/>
            <a:ext cx="2069888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C169846-74F1-D430-0454-E99F4FA2A0EC}"/>
              </a:ext>
            </a:extLst>
          </p:cNvPr>
          <p:cNvSpPr txBox="1"/>
          <p:nvPr/>
        </p:nvSpPr>
        <p:spPr>
          <a:xfrm>
            <a:off x="849488" y="1608241"/>
            <a:ext cx="20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Rozpoczęcie transmisji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5D2D288-8A02-DE8B-AAE7-0AF57EA52F9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34214" y="1772816"/>
            <a:ext cx="1277746" cy="51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B8313C00-E0F2-9015-465E-266CB269F479}"/>
              </a:ext>
            </a:extLst>
          </p:cNvPr>
          <p:cNvSpPr/>
          <p:nvPr/>
        </p:nvSpPr>
        <p:spPr>
          <a:xfrm>
            <a:off x="904649" y="2329172"/>
            <a:ext cx="2205964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FB3742D-37C1-412D-2975-DFBADE387E4A}"/>
              </a:ext>
            </a:extLst>
          </p:cNvPr>
          <p:cNvSpPr txBox="1"/>
          <p:nvPr/>
        </p:nvSpPr>
        <p:spPr>
          <a:xfrm>
            <a:off x="1355690" y="2356822"/>
            <a:ext cx="220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Dołącza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9CFB10A-1E42-353D-645D-5ABD2D9BA57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10613" y="2500814"/>
            <a:ext cx="1141670" cy="1077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BF7DCA09-2AF9-074F-AEB2-E49866370432}"/>
              </a:ext>
            </a:extLst>
          </p:cNvPr>
          <p:cNvSpPr/>
          <p:nvPr/>
        </p:nvSpPr>
        <p:spPr>
          <a:xfrm>
            <a:off x="1140684" y="3150675"/>
            <a:ext cx="2069888" cy="57763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3971AD1-F7EC-9FBA-CFA9-159C8BE76816}"/>
              </a:ext>
            </a:extLst>
          </p:cNvPr>
          <p:cNvSpPr txBox="1"/>
          <p:nvPr/>
        </p:nvSpPr>
        <p:spPr>
          <a:xfrm>
            <a:off x="1213518" y="3150675"/>
            <a:ext cx="186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Donacja, którą widzi tylko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3E67912-2E66-5FC0-3C91-5D7300974AD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210572" y="3439493"/>
            <a:ext cx="989714" cy="41969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163345BE-E4B2-BD5C-4B56-36A058BBB7A2}"/>
              </a:ext>
            </a:extLst>
          </p:cNvPr>
          <p:cNvCxnSpPr>
            <a:cxnSpLocks/>
          </p:cNvCxnSpPr>
          <p:nvPr/>
        </p:nvCxnSpPr>
        <p:spPr>
          <a:xfrm flipH="1">
            <a:off x="179512" y="2637762"/>
            <a:ext cx="699972" cy="30954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AD53D59A-D873-3A06-EE55-B6B74BEBBE58}"/>
              </a:ext>
            </a:extLst>
          </p:cNvPr>
          <p:cNvCxnSpPr>
            <a:cxnSpLocks/>
          </p:cNvCxnSpPr>
          <p:nvPr/>
        </p:nvCxnSpPr>
        <p:spPr>
          <a:xfrm flipH="1">
            <a:off x="529498" y="3782727"/>
            <a:ext cx="611186" cy="22783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F3F89B8B-7517-89DF-BAE5-5FFB72866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254860"/>
            <a:ext cx="1407472" cy="8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84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48300-41DF-A33D-4EAC-71749C36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5521D4-62CF-1F62-842B-B74895C9342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0541A25-166C-4B79-7A85-2041477003B8}"/>
              </a:ext>
            </a:extLst>
          </p:cNvPr>
          <p:cNvSpPr txBox="1"/>
          <p:nvPr/>
        </p:nvSpPr>
        <p:spPr>
          <a:xfrm>
            <a:off x="1033752" y="796886"/>
            <a:ext cx="8110247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6BD603-3EB6-D4E8-6F59-25A5FC4CA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54717"/>
            <a:ext cx="5220071" cy="52909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7952DF3-9D31-EFBD-219A-5DC0D0708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" y="5492564"/>
            <a:ext cx="3785858" cy="1364759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E18DD524-73EA-689E-EBC7-C2518B7A10FA}"/>
              </a:ext>
            </a:extLst>
          </p:cNvPr>
          <p:cNvSpPr/>
          <p:nvPr/>
        </p:nvSpPr>
        <p:spPr>
          <a:xfrm>
            <a:off x="864326" y="1606368"/>
            <a:ext cx="2069888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9B0DE60-F4CB-3D13-0375-66841F96968E}"/>
              </a:ext>
            </a:extLst>
          </p:cNvPr>
          <p:cNvSpPr txBox="1"/>
          <p:nvPr/>
        </p:nvSpPr>
        <p:spPr>
          <a:xfrm>
            <a:off x="849488" y="1608241"/>
            <a:ext cx="20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Rozpoczęcie transmisji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BC76255-4CF3-E12C-C4ED-6E4D61D5950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34214" y="1772816"/>
            <a:ext cx="1277746" cy="51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EE1BFE2A-77E4-B6CB-6901-F93DB5F39A76}"/>
              </a:ext>
            </a:extLst>
          </p:cNvPr>
          <p:cNvSpPr/>
          <p:nvPr/>
        </p:nvSpPr>
        <p:spPr>
          <a:xfrm>
            <a:off x="904649" y="2329172"/>
            <a:ext cx="2205964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D8096A7-DF67-F628-F8C5-72579E316556}"/>
              </a:ext>
            </a:extLst>
          </p:cNvPr>
          <p:cNvSpPr txBox="1"/>
          <p:nvPr/>
        </p:nvSpPr>
        <p:spPr>
          <a:xfrm>
            <a:off x="1355690" y="2356822"/>
            <a:ext cx="220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Dołącza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874235E4-3D36-0EFD-13ED-E2DF7A951A7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10613" y="2500814"/>
            <a:ext cx="1141670" cy="1077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3B3615A4-C0D8-842A-BD4F-95920E2CF278}"/>
              </a:ext>
            </a:extLst>
          </p:cNvPr>
          <p:cNvSpPr/>
          <p:nvPr/>
        </p:nvSpPr>
        <p:spPr>
          <a:xfrm>
            <a:off x="1140684" y="3150675"/>
            <a:ext cx="2069888" cy="57763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3D6DCD7B-7C6A-F439-70D7-F89144F5E543}"/>
              </a:ext>
            </a:extLst>
          </p:cNvPr>
          <p:cNvSpPr txBox="1"/>
          <p:nvPr/>
        </p:nvSpPr>
        <p:spPr>
          <a:xfrm>
            <a:off x="1213518" y="3150675"/>
            <a:ext cx="186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Donacja, którą widzi tylko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82CC0AB7-7CF5-B5CD-4A80-5392B5A806E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210572" y="3439493"/>
            <a:ext cx="989714" cy="41969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22F62444-683A-648C-CBCC-5DE6DA2253D4}"/>
              </a:ext>
            </a:extLst>
          </p:cNvPr>
          <p:cNvCxnSpPr>
            <a:cxnSpLocks/>
          </p:cNvCxnSpPr>
          <p:nvPr/>
        </p:nvCxnSpPr>
        <p:spPr>
          <a:xfrm flipH="1">
            <a:off x="179512" y="2637762"/>
            <a:ext cx="699972" cy="30954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C8D6DE6E-A513-5E49-0A40-3E3ED37F5412}"/>
              </a:ext>
            </a:extLst>
          </p:cNvPr>
          <p:cNvCxnSpPr>
            <a:cxnSpLocks/>
          </p:cNvCxnSpPr>
          <p:nvPr/>
        </p:nvCxnSpPr>
        <p:spPr>
          <a:xfrm flipH="1">
            <a:off x="529498" y="3782727"/>
            <a:ext cx="611186" cy="22783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26B1490F-2654-FF72-6D40-E4CBB8A6530F}"/>
              </a:ext>
            </a:extLst>
          </p:cNvPr>
          <p:cNvSpPr/>
          <p:nvPr/>
        </p:nvSpPr>
        <p:spPr>
          <a:xfrm>
            <a:off x="1355690" y="4144517"/>
            <a:ext cx="1578524" cy="3577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FB958ACB-5373-212C-E2CC-C953EE65B22C}"/>
              </a:ext>
            </a:extLst>
          </p:cNvPr>
          <p:cNvSpPr txBox="1"/>
          <p:nvPr/>
        </p:nvSpPr>
        <p:spPr>
          <a:xfrm>
            <a:off x="1369079" y="4136529"/>
            <a:ext cx="186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Dołącza Widz 2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B07BC3C7-58BB-05BA-3B1B-A48585DEAAA5}"/>
              </a:ext>
            </a:extLst>
          </p:cNvPr>
          <p:cNvCxnSpPr>
            <a:cxnSpLocks/>
          </p:cNvCxnSpPr>
          <p:nvPr/>
        </p:nvCxnSpPr>
        <p:spPr>
          <a:xfrm>
            <a:off x="2919376" y="4313600"/>
            <a:ext cx="1265752" cy="24612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2FF6FA04-5D96-2DC8-62A8-A9B1B045B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254860"/>
            <a:ext cx="1407472" cy="8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8377C-D517-1F88-3302-294ADD8D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61EC5-D13F-9DF4-2F4A-C0AABA271E3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9D9C004-5910-3F65-9F52-DEDEA1AF7C89}"/>
              </a:ext>
            </a:extLst>
          </p:cNvPr>
          <p:cNvSpPr txBox="1"/>
          <p:nvPr/>
        </p:nvSpPr>
        <p:spPr>
          <a:xfrm>
            <a:off x="1033752" y="796886"/>
            <a:ext cx="8110247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8400C82-D7B0-3D3D-21DE-4DD28967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54717"/>
            <a:ext cx="5220071" cy="52909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4D88F19-A8E4-F393-FE7F-AC3F797A7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" y="5492564"/>
            <a:ext cx="3785858" cy="1364759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92B388D-AF78-0760-EA21-4E434C5F0BFC}"/>
              </a:ext>
            </a:extLst>
          </p:cNvPr>
          <p:cNvSpPr/>
          <p:nvPr/>
        </p:nvSpPr>
        <p:spPr>
          <a:xfrm>
            <a:off x="864326" y="1606368"/>
            <a:ext cx="2069888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FB164F6-F527-7B6C-15C2-782C781C2BE6}"/>
              </a:ext>
            </a:extLst>
          </p:cNvPr>
          <p:cNvSpPr txBox="1"/>
          <p:nvPr/>
        </p:nvSpPr>
        <p:spPr>
          <a:xfrm>
            <a:off x="849488" y="1608241"/>
            <a:ext cx="20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Rozpoczęcie transmisji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9449E4C7-74C5-8EF9-7EA3-71F6E101F32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34214" y="1772816"/>
            <a:ext cx="1277746" cy="51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C886CD53-253B-4CF5-83E7-038EDE1F3D1D}"/>
              </a:ext>
            </a:extLst>
          </p:cNvPr>
          <p:cNvSpPr/>
          <p:nvPr/>
        </p:nvSpPr>
        <p:spPr>
          <a:xfrm>
            <a:off x="904649" y="2329172"/>
            <a:ext cx="2205964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F48F490-59EF-3D59-14DD-2950AADCCBE9}"/>
              </a:ext>
            </a:extLst>
          </p:cNvPr>
          <p:cNvSpPr txBox="1"/>
          <p:nvPr/>
        </p:nvSpPr>
        <p:spPr>
          <a:xfrm>
            <a:off x="1355690" y="2356822"/>
            <a:ext cx="220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Dołącza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02A44B2B-B3C7-4CBA-FC4D-9921495B935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10613" y="2500814"/>
            <a:ext cx="1141670" cy="1077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7FE44D73-0787-76C0-584D-4713E69E9AF2}"/>
              </a:ext>
            </a:extLst>
          </p:cNvPr>
          <p:cNvSpPr/>
          <p:nvPr/>
        </p:nvSpPr>
        <p:spPr>
          <a:xfrm>
            <a:off x="1140684" y="3150675"/>
            <a:ext cx="2069888" cy="57763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7FB23C17-63A6-8E44-B34E-6B1EFAE83106}"/>
              </a:ext>
            </a:extLst>
          </p:cNvPr>
          <p:cNvSpPr txBox="1"/>
          <p:nvPr/>
        </p:nvSpPr>
        <p:spPr>
          <a:xfrm>
            <a:off x="1213518" y="3150675"/>
            <a:ext cx="186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Donacja, którą widzi tylko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AB294137-4488-5095-5489-0B3D898C0FE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210572" y="3439493"/>
            <a:ext cx="989714" cy="41969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5EBC5B9B-7738-52FB-002E-7CBF9BA9D511}"/>
              </a:ext>
            </a:extLst>
          </p:cNvPr>
          <p:cNvCxnSpPr>
            <a:cxnSpLocks/>
          </p:cNvCxnSpPr>
          <p:nvPr/>
        </p:nvCxnSpPr>
        <p:spPr>
          <a:xfrm flipH="1">
            <a:off x="179512" y="2637762"/>
            <a:ext cx="699972" cy="30954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A60A4ECE-BCC2-9CE8-7D7D-54BF11382464}"/>
              </a:ext>
            </a:extLst>
          </p:cNvPr>
          <p:cNvCxnSpPr>
            <a:cxnSpLocks/>
          </p:cNvCxnSpPr>
          <p:nvPr/>
        </p:nvCxnSpPr>
        <p:spPr>
          <a:xfrm flipH="1">
            <a:off x="529498" y="3782727"/>
            <a:ext cx="611186" cy="22783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63A8C267-6031-4521-E4B0-DE5D28C07E46}"/>
              </a:ext>
            </a:extLst>
          </p:cNvPr>
          <p:cNvSpPr/>
          <p:nvPr/>
        </p:nvSpPr>
        <p:spPr>
          <a:xfrm>
            <a:off x="1355690" y="4144517"/>
            <a:ext cx="1578524" cy="3577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02551F5-A656-990A-2FFC-87379C48349F}"/>
              </a:ext>
            </a:extLst>
          </p:cNvPr>
          <p:cNvSpPr txBox="1"/>
          <p:nvPr/>
        </p:nvSpPr>
        <p:spPr>
          <a:xfrm>
            <a:off x="1369079" y="4136529"/>
            <a:ext cx="186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Dołącza Widz 2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1401ED02-168E-F6EA-2EDC-17E57AD4CDD7}"/>
              </a:ext>
            </a:extLst>
          </p:cNvPr>
          <p:cNvCxnSpPr>
            <a:cxnSpLocks/>
          </p:cNvCxnSpPr>
          <p:nvPr/>
        </p:nvCxnSpPr>
        <p:spPr>
          <a:xfrm>
            <a:off x="2919376" y="4313600"/>
            <a:ext cx="1265752" cy="24612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34646981-6871-A502-4D2D-875FBB47FAA2}"/>
              </a:ext>
            </a:extLst>
          </p:cNvPr>
          <p:cNvSpPr/>
          <p:nvPr/>
        </p:nvSpPr>
        <p:spPr>
          <a:xfrm>
            <a:off x="1110354" y="4767548"/>
            <a:ext cx="2069888" cy="57763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8763A710-11EA-E48B-3572-25A88F6E4838}"/>
              </a:ext>
            </a:extLst>
          </p:cNvPr>
          <p:cNvSpPr txBox="1"/>
          <p:nvPr/>
        </p:nvSpPr>
        <p:spPr>
          <a:xfrm>
            <a:off x="1183188" y="4767548"/>
            <a:ext cx="186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Donacja, którą widzi Widz 1 i Widz 2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B0332999-DF7A-606E-7355-1357C126685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180242" y="5056366"/>
            <a:ext cx="1031718" cy="7831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5EBE9021-E677-C201-801B-FC4B992CC44A}"/>
              </a:ext>
            </a:extLst>
          </p:cNvPr>
          <p:cNvCxnSpPr>
            <a:cxnSpLocks/>
          </p:cNvCxnSpPr>
          <p:nvPr/>
        </p:nvCxnSpPr>
        <p:spPr>
          <a:xfrm flipH="1">
            <a:off x="595143" y="5364844"/>
            <a:ext cx="929409" cy="113919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Obraz 3">
            <a:extLst>
              <a:ext uri="{FF2B5EF4-FFF2-40B4-BE49-F238E27FC236}">
                <a16:creationId xmlns:a16="http://schemas.microsoft.com/office/drawing/2014/main" id="{3883D55E-6BD1-D594-658C-6F52080E0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254860"/>
            <a:ext cx="1407472" cy="8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1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68623-C9AB-82DD-3554-063F58B10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9ACED-E0E1-D850-A99A-148D1F8E58A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0D6E123-19C3-A2E5-EECE-4E35D4612C82}"/>
              </a:ext>
            </a:extLst>
          </p:cNvPr>
          <p:cNvSpPr txBox="1"/>
          <p:nvPr/>
        </p:nvSpPr>
        <p:spPr>
          <a:xfrm>
            <a:off x="1033752" y="796886"/>
            <a:ext cx="8110247" cy="66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Do obsługi jednorazowych zdarzeń służy 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SharedFlow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również jest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'gorący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' strumień, ale działający na innych zasadach niż </a:t>
            </a:r>
            <a:r>
              <a:rPr lang="pl-PL" sz="1600" dirty="0" err="1">
                <a:latin typeface="Verbatim"/>
                <a:cs typeface="Arial" panose="020B0604020202020204" pitchFamily="34" charset="0"/>
              </a:rPr>
              <a:t>StateFlow</a:t>
            </a:r>
            <a:endParaRPr lang="pl-PL" sz="1600" dirty="0">
              <a:latin typeface="Verbatim"/>
              <a:cs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6C01D6-B774-FDB8-471C-94DB7FB5D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454717"/>
            <a:ext cx="5220071" cy="52909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B890CA1-AAFC-E12C-E159-8FEA66307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" y="5492564"/>
            <a:ext cx="3785858" cy="1364759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2C3CC5FD-BE8A-8D38-2FC9-3915E3CA7708}"/>
              </a:ext>
            </a:extLst>
          </p:cNvPr>
          <p:cNvSpPr/>
          <p:nvPr/>
        </p:nvSpPr>
        <p:spPr>
          <a:xfrm>
            <a:off x="864326" y="1606368"/>
            <a:ext cx="2069888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100DD20-F133-440E-307B-A2ED787506D0}"/>
              </a:ext>
            </a:extLst>
          </p:cNvPr>
          <p:cNvSpPr txBox="1"/>
          <p:nvPr/>
        </p:nvSpPr>
        <p:spPr>
          <a:xfrm>
            <a:off x="849488" y="1608241"/>
            <a:ext cx="206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Rozpoczęcie transmisji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9E78673-FDF3-4CD7-B352-600126AFA90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34214" y="1772816"/>
            <a:ext cx="1277746" cy="51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B1A0BB50-CA87-D2D9-B147-2CF786D4FEA3}"/>
              </a:ext>
            </a:extLst>
          </p:cNvPr>
          <p:cNvSpPr/>
          <p:nvPr/>
        </p:nvSpPr>
        <p:spPr>
          <a:xfrm>
            <a:off x="904649" y="2329172"/>
            <a:ext cx="2205964" cy="343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50C0602-EC6F-CD15-6DD5-6AECC7726905}"/>
              </a:ext>
            </a:extLst>
          </p:cNvPr>
          <p:cNvSpPr txBox="1"/>
          <p:nvPr/>
        </p:nvSpPr>
        <p:spPr>
          <a:xfrm>
            <a:off x="1355690" y="2356822"/>
            <a:ext cx="2205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Dołącza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68FDE240-9FBE-29CB-3F18-848448DA07A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110613" y="2500814"/>
            <a:ext cx="1141670" cy="1077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CB003970-EB01-0C37-98D7-93F82B9B2037}"/>
              </a:ext>
            </a:extLst>
          </p:cNvPr>
          <p:cNvSpPr/>
          <p:nvPr/>
        </p:nvSpPr>
        <p:spPr>
          <a:xfrm>
            <a:off x="1140684" y="3150675"/>
            <a:ext cx="2069888" cy="57763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8E10D2C-BD8C-0A82-CFCF-E6B3F51AD057}"/>
              </a:ext>
            </a:extLst>
          </p:cNvPr>
          <p:cNvSpPr txBox="1"/>
          <p:nvPr/>
        </p:nvSpPr>
        <p:spPr>
          <a:xfrm>
            <a:off x="1213518" y="3150675"/>
            <a:ext cx="186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Donacja, którą widzi tylko Widz 1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33A17524-E126-5442-BD28-0DEADFCB426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210572" y="3439493"/>
            <a:ext cx="989714" cy="41969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1E2CA055-DF33-219D-07FE-EE0850813C38}"/>
              </a:ext>
            </a:extLst>
          </p:cNvPr>
          <p:cNvCxnSpPr>
            <a:cxnSpLocks/>
          </p:cNvCxnSpPr>
          <p:nvPr/>
        </p:nvCxnSpPr>
        <p:spPr>
          <a:xfrm flipH="1">
            <a:off x="179512" y="2637762"/>
            <a:ext cx="699972" cy="309549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E995A93F-30DC-ACFD-59DB-DD3394CB64FF}"/>
              </a:ext>
            </a:extLst>
          </p:cNvPr>
          <p:cNvCxnSpPr>
            <a:cxnSpLocks/>
          </p:cNvCxnSpPr>
          <p:nvPr/>
        </p:nvCxnSpPr>
        <p:spPr>
          <a:xfrm flipH="1">
            <a:off x="529498" y="3782727"/>
            <a:ext cx="611186" cy="22783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4B6FD17C-07C7-E03F-6CD5-30FD58266F3E}"/>
              </a:ext>
            </a:extLst>
          </p:cNvPr>
          <p:cNvSpPr/>
          <p:nvPr/>
        </p:nvSpPr>
        <p:spPr>
          <a:xfrm>
            <a:off x="1355690" y="4144517"/>
            <a:ext cx="1578524" cy="3577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4B19906-C91B-9A14-5DBF-32E02C383DD0}"/>
              </a:ext>
            </a:extLst>
          </p:cNvPr>
          <p:cNvSpPr txBox="1"/>
          <p:nvPr/>
        </p:nvSpPr>
        <p:spPr>
          <a:xfrm>
            <a:off x="1369079" y="4136529"/>
            <a:ext cx="1863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Dołącza Widz 2 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F6F683F9-FCE0-F5B5-C1EB-C2893A40DB76}"/>
              </a:ext>
            </a:extLst>
          </p:cNvPr>
          <p:cNvCxnSpPr>
            <a:cxnSpLocks/>
          </p:cNvCxnSpPr>
          <p:nvPr/>
        </p:nvCxnSpPr>
        <p:spPr>
          <a:xfrm>
            <a:off x="2919376" y="4313600"/>
            <a:ext cx="1265752" cy="24612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65562265-B22B-1F79-9A43-CAA53F282832}"/>
              </a:ext>
            </a:extLst>
          </p:cNvPr>
          <p:cNvSpPr/>
          <p:nvPr/>
        </p:nvSpPr>
        <p:spPr>
          <a:xfrm>
            <a:off x="1110354" y="4767548"/>
            <a:ext cx="2069888" cy="57763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FA18CF0F-1E12-D8A5-290E-9029C1C5F026}"/>
              </a:ext>
            </a:extLst>
          </p:cNvPr>
          <p:cNvSpPr txBox="1"/>
          <p:nvPr/>
        </p:nvSpPr>
        <p:spPr>
          <a:xfrm>
            <a:off x="1183188" y="4767548"/>
            <a:ext cx="186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Donacja, którą widzi Widz 1 i Widz 2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0826F39D-5E31-3B18-28F5-5EF1502D217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180242" y="5056366"/>
            <a:ext cx="1031718" cy="7831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10407B1B-74A4-61E0-0159-8349AC9E1D34}"/>
              </a:ext>
            </a:extLst>
          </p:cNvPr>
          <p:cNvCxnSpPr>
            <a:cxnSpLocks/>
          </p:cNvCxnSpPr>
          <p:nvPr/>
        </p:nvCxnSpPr>
        <p:spPr>
          <a:xfrm flipH="1">
            <a:off x="595143" y="5364844"/>
            <a:ext cx="929409" cy="113919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30E8289E-1E4E-7113-9F33-C1DE850A1A69}"/>
              </a:ext>
            </a:extLst>
          </p:cNvPr>
          <p:cNvSpPr/>
          <p:nvPr/>
        </p:nvSpPr>
        <p:spPr>
          <a:xfrm>
            <a:off x="5353512" y="5948832"/>
            <a:ext cx="3637370" cy="72052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A8FE26AA-0276-D2F3-82A7-A3CF93754590}"/>
              </a:ext>
            </a:extLst>
          </p:cNvPr>
          <p:cNvSpPr txBox="1"/>
          <p:nvPr/>
        </p:nvSpPr>
        <p:spPr>
          <a:xfrm>
            <a:off x="5328084" y="5916854"/>
            <a:ext cx="3662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Widz 2 nigdy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nie otrzymał powiadomienia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od Anny, ponieważ dołączył do transmisji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po tym, jak to zdarzenie już miało miejsce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6215334-0E5E-50D0-E708-28152A0DD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328" y="1254860"/>
            <a:ext cx="1407472" cy="8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69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71269-8FC1-B0FD-50E4-03A1A3B0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A2595-EC66-0384-7E97-BC78D723940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84BC104-2F42-63F4-8A0F-7626D0A9B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980728"/>
            <a:ext cx="5412751" cy="557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86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6FBBD-BD3C-45E7-5577-A585FB242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018DD-7BBE-A4D6-263B-FE60DB60CFA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SharedFLow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C2353F-23D1-AE78-CE06-F28CFB3AC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646" y="1052736"/>
            <a:ext cx="6848525" cy="52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21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42E20-2686-DE6D-08CF-8D731D4B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9BE2D-D5DA-4196-F61E-01D0267BD4B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Podsumowanie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372AE2A-124B-04C6-0E55-9C1CD7EBB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90747"/>
              </p:ext>
            </p:extLst>
          </p:nvPr>
        </p:nvGraphicFramePr>
        <p:xfrm>
          <a:off x="1043608" y="1325880"/>
          <a:ext cx="8064896" cy="420624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56716972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04689434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229801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37444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/>
                        <a:t>Narzędzie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/>
                        <a:t>Analogia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/>
                        <a:t>Przeznaczenie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/>
                        <a:t>Kluczowa Cecha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243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 err="1"/>
                        <a:t>Flow</a:t>
                      </a:r>
                      <a:endParaRPr lang="pl-P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 dirty="0"/>
                        <a:t>Film na YouTube</a:t>
                      </a:r>
                      <a:r>
                        <a:rPr lang="pl-PL" dirty="0"/>
                        <a:t> 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dirty="0"/>
                        <a:t>Jednorazowe operacje, które zwracają sekwencję danych.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b="1"/>
                        <a:t>Zimny</a:t>
                      </a:r>
                      <a:r>
                        <a:rPr lang="pl-PL"/>
                        <a:t> - każdy widz ogląda od nowa.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 err="1"/>
                        <a:t>StateFlow</a:t>
                      </a:r>
                      <a:endParaRPr lang="pl-P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 dirty="0"/>
                        <a:t>Główny ekran transmisji na </a:t>
                      </a:r>
                      <a:r>
                        <a:rPr lang="pl-PL" b="1" dirty="0" err="1"/>
                        <a:t>Twitchu</a:t>
                      </a:r>
                      <a:r>
                        <a:rPr lang="pl-PL" dirty="0"/>
                        <a:t> 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/>
                        <a:t>Reprezentowanie </a:t>
                      </a:r>
                      <a:r>
                        <a:rPr lang="pl-PL" b="1"/>
                        <a:t>stanu</a:t>
                      </a:r>
                      <a:r>
                        <a:rPr lang="pl-PL"/>
                        <a:t> UI, który musi być zawsze dostępny.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b="1"/>
                        <a:t>Gorący</a:t>
                      </a:r>
                      <a:r>
                        <a:rPr lang="pl-PL"/>
                        <a:t> - zawsze ma wartość, nowi widzowie widzą aktualny stan.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158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l-PL" b="1" dirty="0" err="1"/>
                        <a:t>SharedFlow</a:t>
                      </a:r>
                      <a:endParaRPr lang="pl-P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b="1"/>
                        <a:t>Alerty / Czat na Twitchu</a:t>
                      </a:r>
                      <a:r>
                        <a:rPr lang="pl-PL"/>
                        <a:t> 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dirty="0"/>
                        <a:t>Wysyłanie </a:t>
                      </a:r>
                      <a:r>
                        <a:rPr lang="pl-PL" b="1" dirty="0"/>
                        <a:t>jednorazowych zdarzeń</a:t>
                      </a:r>
                      <a:r>
                        <a:rPr lang="pl-PL" dirty="0"/>
                        <a:t>, które nie powinny być odtwarzane.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b="1" dirty="0"/>
                        <a:t>Gorący</a:t>
                      </a:r>
                      <a:r>
                        <a:rPr lang="pl-PL" dirty="0"/>
                        <a:t> - bezstanowy, wysyła "strzał" informacji do obecnych widzów.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87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107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7059B5-7D28-9634-6DC3-581D4E885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DFD42A-3507-B934-8AF5-DA5343208BC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Przykład zastosowania</a:t>
            </a:r>
          </a:p>
        </p:txBody>
      </p:sp>
      <p:pic>
        <p:nvPicPr>
          <p:cNvPr id="4" name="bandicam 2025-08-12 16-39-06-557">
            <a:hlinkClick r:id="" action="ppaction://media"/>
            <a:extLst>
              <a:ext uri="{FF2B5EF4-FFF2-40B4-BE49-F238E27FC236}">
                <a16:creationId xmlns:a16="http://schemas.microsoft.com/office/drawing/2014/main" id="{75E3E680-1CA1-27C8-0EE0-1097FF021D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283968" y="980728"/>
            <a:ext cx="257810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D0FF9-A34D-E576-E976-145C26EED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082BD2-0F14-CCAA-DAC5-37E21F4C25D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B819659-BAFF-1004-0465-A34E6E206612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C45AB810-D8E6-D0A0-1D3D-D94A67DE8E1E}"/>
              </a:ext>
            </a:extLst>
          </p:cNvPr>
          <p:cNvSpPr/>
          <p:nvPr/>
        </p:nvSpPr>
        <p:spPr>
          <a:xfrm>
            <a:off x="2463111" y="1709344"/>
            <a:ext cx="4536504" cy="100704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ABCECB0-5EF8-4124-FE72-F5CA1D73FF1A}"/>
              </a:ext>
            </a:extLst>
          </p:cNvPr>
          <p:cNvSpPr txBox="1"/>
          <p:nvPr/>
        </p:nvSpPr>
        <p:spPr>
          <a:xfrm>
            <a:off x="2467738" y="1728667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film na kanale YouTube o tytule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numberStream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istnieje jako gotowy do odtworzenia materiał. Samo jego istnienie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nic nie robi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– nikt go jeszcze nie ogląda. Jest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"zimny".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846D32E-6FE9-FE21-D81F-09676B6DF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31" y="3006430"/>
            <a:ext cx="6029369" cy="3267099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7A7E4EF-BF16-B54E-84E1-A676F6635D83}"/>
              </a:ext>
            </a:extLst>
          </p:cNvPr>
          <p:cNvSpPr/>
          <p:nvPr/>
        </p:nvSpPr>
        <p:spPr>
          <a:xfrm>
            <a:off x="7251959" y="1977644"/>
            <a:ext cx="1611783" cy="40710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9901458-2E30-5992-DD0B-926B97712231}"/>
              </a:ext>
            </a:extLst>
          </p:cNvPr>
          <p:cNvSpPr txBox="1"/>
          <p:nvPr/>
        </p:nvSpPr>
        <p:spPr>
          <a:xfrm>
            <a:off x="7330049" y="2004041"/>
            <a:ext cx="161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treść filmu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EA00711B-DE43-1C92-192E-DA1B889FE39D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6129316" y="2384744"/>
            <a:ext cx="1928535" cy="6216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Obraz 34">
            <a:extLst>
              <a:ext uri="{FF2B5EF4-FFF2-40B4-BE49-F238E27FC236}">
                <a16:creationId xmlns:a16="http://schemas.microsoft.com/office/drawing/2014/main" id="{14BC7245-E2C0-0DEE-BCED-00BC2D1D1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43" y="1579368"/>
            <a:ext cx="2189196" cy="1321446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86F04D11-0848-9139-C050-3FFCE252574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31363" y="2716392"/>
            <a:ext cx="0" cy="3386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2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59A12-0931-B113-5B45-54F33E8BE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7F366-E6D9-67C9-8A19-88AA2E92C57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A584733-C5E0-3A72-0E72-88712402D2E9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95B86DF-DE37-EEA2-7A9F-F427A137B76C}"/>
              </a:ext>
            </a:extLst>
          </p:cNvPr>
          <p:cNvSpPr/>
          <p:nvPr/>
        </p:nvSpPr>
        <p:spPr>
          <a:xfrm>
            <a:off x="2463111" y="1709344"/>
            <a:ext cx="4536504" cy="100704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A8A3FCA-B868-B36F-0D3D-699569332EA9}"/>
              </a:ext>
            </a:extLst>
          </p:cNvPr>
          <p:cNvSpPr txBox="1"/>
          <p:nvPr/>
        </p:nvSpPr>
        <p:spPr>
          <a:xfrm>
            <a:off x="2467738" y="1728667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film na kanale YouTube o tytule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numberStream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istnieje jako gotowy do odtworzenia materiał. Samo jego istnienie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nic nie robi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– nikt go jeszcze nie ogląda. Jest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"zimny".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93E7156-F6AF-0C98-8BF9-C25213A24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31" y="3006430"/>
            <a:ext cx="6029369" cy="3267099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6998E354-EB8A-2AB4-2F42-A3687DCC8453}"/>
              </a:ext>
            </a:extLst>
          </p:cNvPr>
          <p:cNvSpPr/>
          <p:nvPr/>
        </p:nvSpPr>
        <p:spPr>
          <a:xfrm>
            <a:off x="7251959" y="1977644"/>
            <a:ext cx="1611783" cy="40710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8D7217E-EF18-2822-D348-74DF1ED97D57}"/>
              </a:ext>
            </a:extLst>
          </p:cNvPr>
          <p:cNvSpPr txBox="1"/>
          <p:nvPr/>
        </p:nvSpPr>
        <p:spPr>
          <a:xfrm>
            <a:off x="7330049" y="2004041"/>
            <a:ext cx="161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treść filmu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894AC4DF-A5A5-361A-B395-A78E292008BA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6129316" y="2384744"/>
            <a:ext cx="1928535" cy="6216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E701A96D-D763-24D8-7D01-969D2B693A45}"/>
              </a:ext>
            </a:extLst>
          </p:cNvPr>
          <p:cNvSpPr/>
          <p:nvPr/>
        </p:nvSpPr>
        <p:spPr>
          <a:xfrm>
            <a:off x="315715" y="3054995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CC2F9E25-DA84-CE45-EA6B-6D86575EA503}"/>
              </a:ext>
            </a:extLst>
          </p:cNvPr>
          <p:cNvSpPr txBox="1"/>
          <p:nvPr/>
        </p:nvSpPr>
        <p:spPr>
          <a:xfrm>
            <a:off x="315714" y="3074713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Co sekundę na ekranie pojawia się nowa liczba.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emit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akt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"wyemitowania"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klatki filmu.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A0B2395-8AF2-BE56-4923-F350004D9614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45268" y="3480600"/>
            <a:ext cx="634644" cy="5233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Obraz 34">
            <a:extLst>
              <a:ext uri="{FF2B5EF4-FFF2-40B4-BE49-F238E27FC236}">
                <a16:creationId xmlns:a16="http://schemas.microsoft.com/office/drawing/2014/main" id="{DC4880B1-1D98-84ED-6454-51B279519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43" y="1579368"/>
            <a:ext cx="2189196" cy="1321446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42448EA-D06F-9B87-F909-560D43C88DA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31363" y="2716392"/>
            <a:ext cx="0" cy="3386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FC4DA-3C44-A098-420F-17D1B85F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2A6506-20A8-40BE-6C94-C06D6031B00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00132B7-61E2-BD73-AA3F-F18F6E457389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FA10170-1B37-C064-20F6-2556B34D839B}"/>
              </a:ext>
            </a:extLst>
          </p:cNvPr>
          <p:cNvSpPr/>
          <p:nvPr/>
        </p:nvSpPr>
        <p:spPr>
          <a:xfrm>
            <a:off x="2463111" y="1709344"/>
            <a:ext cx="4536504" cy="100704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F9AC567-5EEB-0046-B4CD-0A6C7FA01062}"/>
              </a:ext>
            </a:extLst>
          </p:cNvPr>
          <p:cNvSpPr txBox="1"/>
          <p:nvPr/>
        </p:nvSpPr>
        <p:spPr>
          <a:xfrm>
            <a:off x="2467738" y="1728667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film na kanale YouTube o tytule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numberStream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istnieje jako gotowy do odtworzenia materiał. Samo jego istnienie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nic nie robi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– nikt go jeszcze nie ogląda. Jest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"zimny".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9BF3CE52-B6EB-B0F7-D7FC-1FDCC19FB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31" y="3006430"/>
            <a:ext cx="6029369" cy="3267099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333FC415-EFEF-3FC8-2362-82BD9459613E}"/>
              </a:ext>
            </a:extLst>
          </p:cNvPr>
          <p:cNvSpPr/>
          <p:nvPr/>
        </p:nvSpPr>
        <p:spPr>
          <a:xfrm>
            <a:off x="7251959" y="1977644"/>
            <a:ext cx="1611783" cy="40710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8729EA4-DA52-855D-6708-C7666EE4BB1E}"/>
              </a:ext>
            </a:extLst>
          </p:cNvPr>
          <p:cNvSpPr txBox="1"/>
          <p:nvPr/>
        </p:nvSpPr>
        <p:spPr>
          <a:xfrm>
            <a:off x="7330049" y="2004041"/>
            <a:ext cx="161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treść filmu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6740B185-55CB-B5E1-FCA1-307CB25F842D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6129316" y="2384744"/>
            <a:ext cx="1928535" cy="6216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002D800E-0C56-C783-ABE8-A4A7DBBE32D8}"/>
              </a:ext>
            </a:extLst>
          </p:cNvPr>
          <p:cNvSpPr/>
          <p:nvPr/>
        </p:nvSpPr>
        <p:spPr>
          <a:xfrm>
            <a:off x="315715" y="3054995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F441141-3972-27A4-25C2-4E5F21581CA1}"/>
              </a:ext>
            </a:extLst>
          </p:cNvPr>
          <p:cNvSpPr txBox="1"/>
          <p:nvPr/>
        </p:nvSpPr>
        <p:spPr>
          <a:xfrm>
            <a:off x="315714" y="3074713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Co sekundę na ekranie pojawia się nowa liczba.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emit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akt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"wyemitowania"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klatki filmu.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ED2D54E9-5D70-5443-9EFD-D9AB9F769B50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45268" y="3480600"/>
            <a:ext cx="634644" cy="5233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Obraz 34">
            <a:extLst>
              <a:ext uri="{FF2B5EF4-FFF2-40B4-BE49-F238E27FC236}">
                <a16:creationId xmlns:a16="http://schemas.microsoft.com/office/drawing/2014/main" id="{32306572-DF39-774B-28D1-CB100A004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43" y="1579368"/>
            <a:ext cx="2189196" cy="1321446"/>
          </a:xfrm>
          <a:prstGeom prst="rect">
            <a:avLst/>
          </a:prstGeom>
        </p:spPr>
      </p:pic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ED5949CB-C0ED-4784-09E2-8C0F0D15F314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336938" y="4672930"/>
            <a:ext cx="808330" cy="24854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2F06642A-312A-01EB-F7CC-2B24C39200AB}"/>
              </a:ext>
            </a:extLst>
          </p:cNvPr>
          <p:cNvSpPr/>
          <p:nvPr/>
        </p:nvSpPr>
        <p:spPr>
          <a:xfrm>
            <a:off x="611559" y="4278426"/>
            <a:ext cx="1725379" cy="78900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C3ACCAE1-ED61-1C2B-6220-6854C464BC60}"/>
              </a:ext>
            </a:extLst>
          </p:cNvPr>
          <p:cNvSpPr txBox="1"/>
          <p:nvPr/>
        </p:nvSpPr>
        <p:spPr>
          <a:xfrm>
            <a:off x="651886" y="4283254"/>
            <a:ext cx="1646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Załadowanie linku z interesującym nas filmem.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25879B60-11FE-BAE2-EE00-C283C7F58A8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31363" y="2716392"/>
            <a:ext cx="0" cy="3386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51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764FB-47E8-37F3-C7AE-9D128D69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B40F4-5814-D57B-0D17-700A9010CD7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050858C-DD7D-9E56-E8EF-4880CCA7C210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3B41EEB-4E75-59B6-5E7F-42CBABD139AD}"/>
              </a:ext>
            </a:extLst>
          </p:cNvPr>
          <p:cNvSpPr/>
          <p:nvPr/>
        </p:nvSpPr>
        <p:spPr>
          <a:xfrm>
            <a:off x="2463111" y="1709344"/>
            <a:ext cx="4536504" cy="100704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0BA3280-D30D-7012-5749-2F522083C877}"/>
              </a:ext>
            </a:extLst>
          </p:cNvPr>
          <p:cNvSpPr txBox="1"/>
          <p:nvPr/>
        </p:nvSpPr>
        <p:spPr>
          <a:xfrm>
            <a:off x="2467738" y="1728667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film na kanale YouTube o tytule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numberStream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istnieje jako gotowy do odtworzenia materiał. Samo jego istnienie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nic nie robi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– nikt go jeszcze nie ogląda. Jest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"zimny".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3D1DA040-3E20-1E63-DFEB-B137A28B2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31" y="3006430"/>
            <a:ext cx="6029369" cy="3267099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F4ECBFDD-0FA9-AEA0-E201-7758D39EFC6C}"/>
              </a:ext>
            </a:extLst>
          </p:cNvPr>
          <p:cNvSpPr/>
          <p:nvPr/>
        </p:nvSpPr>
        <p:spPr>
          <a:xfrm>
            <a:off x="7251959" y="1977644"/>
            <a:ext cx="1611783" cy="40710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00278500-95A1-9DEC-9A40-7FC24ED303AD}"/>
              </a:ext>
            </a:extLst>
          </p:cNvPr>
          <p:cNvSpPr txBox="1"/>
          <p:nvPr/>
        </p:nvSpPr>
        <p:spPr>
          <a:xfrm>
            <a:off x="7330049" y="2004041"/>
            <a:ext cx="161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treść filmu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2A7CD4B4-2149-5789-9D6B-8E7E6D903569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6129316" y="2384744"/>
            <a:ext cx="1928535" cy="6216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7CADE59F-3171-E3DD-6DA0-1ADE4A47D19F}"/>
              </a:ext>
            </a:extLst>
          </p:cNvPr>
          <p:cNvSpPr/>
          <p:nvPr/>
        </p:nvSpPr>
        <p:spPr>
          <a:xfrm>
            <a:off x="315715" y="3054995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1489387-ED4D-C695-0EFA-71B612983E0C}"/>
              </a:ext>
            </a:extLst>
          </p:cNvPr>
          <p:cNvSpPr txBox="1"/>
          <p:nvPr/>
        </p:nvSpPr>
        <p:spPr>
          <a:xfrm>
            <a:off x="315714" y="3074713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Co sekundę na ekranie pojawia się nowa liczba.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emit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akt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"wyemitowania"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klatki filmu.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998A0C9F-AE26-5F86-9D22-8B1EFCAE63C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45268" y="3480600"/>
            <a:ext cx="634644" cy="5233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Obraz 34">
            <a:extLst>
              <a:ext uri="{FF2B5EF4-FFF2-40B4-BE49-F238E27FC236}">
                <a16:creationId xmlns:a16="http://schemas.microsoft.com/office/drawing/2014/main" id="{C6FD1FBD-96C8-641F-C2F7-AFD66CE5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43" y="1579368"/>
            <a:ext cx="2189196" cy="1321446"/>
          </a:xfrm>
          <a:prstGeom prst="rect">
            <a:avLst/>
          </a:prstGeom>
        </p:spPr>
      </p:pic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A758CAA8-CC46-891B-E390-4085DDE103B3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336938" y="4672930"/>
            <a:ext cx="808330" cy="24854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E8CEF6D0-6654-3439-C6E6-1E24BAD4221C}"/>
              </a:ext>
            </a:extLst>
          </p:cNvPr>
          <p:cNvSpPr/>
          <p:nvPr/>
        </p:nvSpPr>
        <p:spPr>
          <a:xfrm>
            <a:off x="611559" y="4278426"/>
            <a:ext cx="1725379" cy="78900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87E60192-499B-DD96-9870-9283292654CE}"/>
              </a:ext>
            </a:extLst>
          </p:cNvPr>
          <p:cNvSpPr txBox="1"/>
          <p:nvPr/>
        </p:nvSpPr>
        <p:spPr>
          <a:xfrm>
            <a:off x="651886" y="4283254"/>
            <a:ext cx="1646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Załadowanie linku z interesującym nas filmem.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E25435CB-C91C-097A-0717-4DF1F5D6E918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699792" y="5324662"/>
            <a:ext cx="816133" cy="29512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8F7DD120-AFB2-4799-8438-84C4FB0E0E9D}"/>
              </a:ext>
            </a:extLst>
          </p:cNvPr>
          <p:cNvSpPr/>
          <p:nvPr/>
        </p:nvSpPr>
        <p:spPr>
          <a:xfrm>
            <a:off x="27879" y="5324662"/>
            <a:ext cx="2671913" cy="5902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5D205957-9C19-8464-C1BE-4E28BE5A1F31}"/>
              </a:ext>
            </a:extLst>
          </p:cNvPr>
          <p:cNvSpPr txBox="1"/>
          <p:nvPr/>
        </p:nvSpPr>
        <p:spPr>
          <a:xfrm>
            <a:off x="27879" y="5334632"/>
            <a:ext cx="267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moment, w którym widz wciska przycisk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"Play„.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FF015AEA-C73D-7A09-8E69-DCED5CF286C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31363" y="2716392"/>
            <a:ext cx="0" cy="3386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20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721359-4650-4EEF-7320-8CC4FEF39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9D31DE-E5D5-2C44-23E2-91344341753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5F8C223-F712-97EB-E0BE-470171ADDAB1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B84E1EA-E160-8AC2-73EA-7F17FB569AC3}"/>
              </a:ext>
            </a:extLst>
          </p:cNvPr>
          <p:cNvSpPr/>
          <p:nvPr/>
        </p:nvSpPr>
        <p:spPr>
          <a:xfrm>
            <a:off x="2463111" y="1709344"/>
            <a:ext cx="4536504" cy="100704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4E86F2-C934-DDAF-AE1F-FD25869680FA}"/>
              </a:ext>
            </a:extLst>
          </p:cNvPr>
          <p:cNvSpPr txBox="1"/>
          <p:nvPr/>
        </p:nvSpPr>
        <p:spPr>
          <a:xfrm>
            <a:off x="2467738" y="1728667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film na kanale YouTube o tytule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numberStream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i istnieje jako gotowy do odtworzenia materiał. Samo jego istnienie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nic nie robi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– nikt go jeszcze nie ogląda. Jest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"zimny".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F2C018D-9B01-F616-7272-0AE961C49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31" y="3006430"/>
            <a:ext cx="6029369" cy="3267099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4495470B-8ED1-895B-993A-4814615B7F26}"/>
              </a:ext>
            </a:extLst>
          </p:cNvPr>
          <p:cNvSpPr/>
          <p:nvPr/>
        </p:nvSpPr>
        <p:spPr>
          <a:xfrm>
            <a:off x="7251959" y="1977644"/>
            <a:ext cx="1611783" cy="40710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F2BC358-5F7B-63B5-0E34-B43C6C575BA6}"/>
              </a:ext>
            </a:extLst>
          </p:cNvPr>
          <p:cNvSpPr txBox="1"/>
          <p:nvPr/>
        </p:nvSpPr>
        <p:spPr>
          <a:xfrm>
            <a:off x="7330049" y="2004041"/>
            <a:ext cx="1611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treść filmu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7AACA88B-5925-2C2A-448C-8FECAD37AFD3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6129316" y="2384744"/>
            <a:ext cx="1928535" cy="6216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2B7B103C-1E03-8B7E-AA22-D0686996E857}"/>
              </a:ext>
            </a:extLst>
          </p:cNvPr>
          <p:cNvSpPr/>
          <p:nvPr/>
        </p:nvSpPr>
        <p:spPr>
          <a:xfrm>
            <a:off x="315715" y="3054995"/>
            <a:ext cx="2829553" cy="85121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494EC52-E8BD-7567-5006-AB65F9A5AF47}"/>
              </a:ext>
            </a:extLst>
          </p:cNvPr>
          <p:cNvSpPr txBox="1"/>
          <p:nvPr/>
        </p:nvSpPr>
        <p:spPr>
          <a:xfrm>
            <a:off x="315714" y="3074713"/>
            <a:ext cx="2829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Co sekundę na ekranie pojawia się nowa liczba.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emit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akt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"wyemitowania"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klatki filmu.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B3656896-A4FB-136F-A49B-ED8E839F3E8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145268" y="3480600"/>
            <a:ext cx="634644" cy="42560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Obraz 34">
            <a:extLst>
              <a:ext uri="{FF2B5EF4-FFF2-40B4-BE49-F238E27FC236}">
                <a16:creationId xmlns:a16="http://schemas.microsoft.com/office/drawing/2014/main" id="{0F7A09F8-C866-91C1-1F64-A464FD606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43" y="1579368"/>
            <a:ext cx="2189196" cy="1321446"/>
          </a:xfrm>
          <a:prstGeom prst="rect">
            <a:avLst/>
          </a:prstGeom>
        </p:spPr>
      </p:pic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2BF81A26-3A0D-BCBE-7093-E4B513E30E2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336938" y="4672930"/>
            <a:ext cx="808330" cy="24854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4916E90A-9B55-67A5-4E28-9EB91D1423BE}"/>
              </a:ext>
            </a:extLst>
          </p:cNvPr>
          <p:cNvSpPr/>
          <p:nvPr/>
        </p:nvSpPr>
        <p:spPr>
          <a:xfrm>
            <a:off x="611559" y="4278426"/>
            <a:ext cx="1725379" cy="78900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49612569-65F5-5DEE-FC93-0CF8ABC0FD4B}"/>
              </a:ext>
            </a:extLst>
          </p:cNvPr>
          <p:cNvSpPr txBox="1"/>
          <p:nvPr/>
        </p:nvSpPr>
        <p:spPr>
          <a:xfrm>
            <a:off x="651886" y="4283254"/>
            <a:ext cx="1646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Załadowanie linku z interesującym nas filmem.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ABCC2BE6-19A5-359B-CA9A-6CFAE6C42625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2699792" y="5324662"/>
            <a:ext cx="816133" cy="29512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B6C5F0E3-1409-21D5-5111-52E337C09CAC}"/>
              </a:ext>
            </a:extLst>
          </p:cNvPr>
          <p:cNvSpPr/>
          <p:nvPr/>
        </p:nvSpPr>
        <p:spPr>
          <a:xfrm>
            <a:off x="27879" y="5324662"/>
            <a:ext cx="2671913" cy="5902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980649EA-AE33-07D3-592A-49B0BA2518F9}"/>
              </a:ext>
            </a:extLst>
          </p:cNvPr>
          <p:cNvSpPr txBox="1"/>
          <p:nvPr/>
        </p:nvSpPr>
        <p:spPr>
          <a:xfrm>
            <a:off x="27879" y="5334632"/>
            <a:ext cx="267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To jest moment, w którym widz wciska przycisk 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"Play„.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29D0DBC-798F-32B4-E3B8-F38DDB0116E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31363" y="2716392"/>
            <a:ext cx="0" cy="3386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AAD261EB-F3D2-BF74-81B2-953B6CD13386}"/>
              </a:ext>
            </a:extLst>
          </p:cNvPr>
          <p:cNvSpPr/>
          <p:nvPr/>
        </p:nvSpPr>
        <p:spPr>
          <a:xfrm>
            <a:off x="184225" y="6074358"/>
            <a:ext cx="8936609" cy="59025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5EDBDC41-6C1D-3912-D16E-3D1760E8E3D3}"/>
              </a:ext>
            </a:extLst>
          </p:cNvPr>
          <p:cNvSpPr txBox="1"/>
          <p:nvPr/>
        </p:nvSpPr>
        <p:spPr>
          <a:xfrm>
            <a:off x="222913" y="6067728"/>
            <a:ext cx="8936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Gdyby inny "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</a:rPr>
              <a:t>widz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" (inna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korutyna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) również wywołał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numberStream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().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collect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obejrzałby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ten sam film od początku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we własnym tempie. To jest esencja "</a:t>
            </a:r>
            <a:r>
              <a:rPr lang="pl-PL" sz="1400" b="1" i="1" dirty="0">
                <a:solidFill>
                  <a:schemeClr val="accent4">
                    <a:lumMod val="50000"/>
                  </a:schemeClr>
                </a:solidFill>
              </a:rPr>
              <a:t>zimnego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" strumienia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8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75A2F-4E3F-CA05-5C6B-E9139D5EC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5E11D9-FAC2-F386-2882-D831E73E3B0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Flow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D774826-DA4D-754B-DC5B-9D2896E12F9F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nasze funkcje </a:t>
            </a:r>
            <a:r>
              <a:rPr lang="pl-PL" sz="1600" dirty="0" err="1">
                <a:latin typeface="Verbatim"/>
              </a:rPr>
              <a:t>suspend</a:t>
            </a:r>
            <a:r>
              <a:rPr lang="pl-PL" sz="1600" dirty="0"/>
              <a:t> zwracały </a:t>
            </a:r>
            <a:r>
              <a:rPr lang="pl-PL" sz="1600" b="1" dirty="0"/>
              <a:t>pojedynczą wartość </a:t>
            </a:r>
            <a:r>
              <a:rPr lang="pl-PL" sz="1600" dirty="0"/>
              <a:t>(np. </a:t>
            </a:r>
            <a:r>
              <a:rPr lang="pl-PL" sz="1600" dirty="0">
                <a:latin typeface="Verbatim"/>
              </a:rPr>
              <a:t>String</a:t>
            </a:r>
            <a:r>
              <a:rPr lang="pl-PL" sz="1600" dirty="0"/>
              <a:t> lub </a:t>
            </a:r>
            <a:r>
              <a:rPr lang="pl-PL" sz="1600" dirty="0">
                <a:latin typeface="Verbatim"/>
              </a:rPr>
              <a:t>List</a:t>
            </a:r>
            <a:r>
              <a:rPr lang="pl-PL" sz="1600" dirty="0"/>
              <a:t>). A co, jeśli chcemy, aby funkcja zwracała </a:t>
            </a:r>
            <a:r>
              <a:rPr lang="pl-PL" sz="1600" b="1" dirty="0"/>
              <a:t>sekwencję wartości </a:t>
            </a:r>
            <a:r>
              <a:rPr lang="pl-PL" sz="1600" dirty="0"/>
              <a:t>w czasie? Do tego właśnie służy 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dirty="0"/>
              <a:t> – </a:t>
            </a:r>
            <a:r>
              <a:rPr lang="pl-PL" sz="1600" b="1" dirty="0"/>
              <a:t>asynchroniczny strumień danych</a:t>
            </a:r>
            <a:r>
              <a:rPr lang="pl-PL" sz="1600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AF053BB-B9CB-8BA1-4752-2BF823C31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844824"/>
            <a:ext cx="5029237" cy="46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3653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80191</TotalTime>
  <Pages>0</Pages>
  <Words>2284</Words>
  <Characters>0</Characters>
  <Application>Microsoft Office PowerPoint</Application>
  <PresentationFormat>Pokaz na ekranie (4:3)</PresentationFormat>
  <Lines>0</Lines>
  <Paragraphs>206</Paragraphs>
  <Slides>37</Slides>
  <Notes>37</Notes>
  <HiddenSlides>0</HiddenSlides>
  <MMClips>6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2" baseType="lpstr">
      <vt:lpstr>Arial</vt:lpstr>
      <vt:lpstr>Calibri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1240</cp:revision>
  <dcterms:modified xsi:type="dcterms:W3CDTF">2025-08-12T14:40:13Z</dcterms:modified>
  <cp:category/>
</cp:coreProperties>
</file>