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346" r:id="rId2"/>
    <p:sldId id="559" r:id="rId3"/>
    <p:sldId id="563" r:id="rId4"/>
    <p:sldId id="560" r:id="rId5"/>
    <p:sldId id="571" r:id="rId6"/>
    <p:sldId id="572" r:id="rId7"/>
    <p:sldId id="565" r:id="rId8"/>
    <p:sldId id="566" r:id="rId9"/>
    <p:sldId id="567" r:id="rId10"/>
    <p:sldId id="568" r:id="rId11"/>
    <p:sldId id="569" r:id="rId12"/>
    <p:sldId id="570" r:id="rId13"/>
    <p:sldId id="564" r:id="rId14"/>
    <p:sldId id="562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4" r:id="rId24"/>
    <p:sldId id="585" r:id="rId25"/>
    <p:sldId id="581" r:id="rId26"/>
    <p:sldId id="590" r:id="rId27"/>
    <p:sldId id="582" r:id="rId28"/>
    <p:sldId id="583" r:id="rId29"/>
    <p:sldId id="586" r:id="rId30"/>
    <p:sldId id="587" r:id="rId31"/>
    <p:sldId id="588" r:id="rId32"/>
    <p:sldId id="589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892" autoAdjust="0"/>
  </p:normalViewPr>
  <p:slideViewPr>
    <p:cSldViewPr>
      <p:cViewPr varScale="1">
        <p:scale>
          <a:sx n="96" d="100"/>
          <a:sy n="96" d="100"/>
        </p:scale>
        <p:origin x="103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3507-2A6A-FAA3-584D-F8D554EE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9394C2-FE96-B51E-E467-097E30E90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C383B-4BC2-51DF-BCF8-33450AE4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4010B-8CD1-3FE0-CCBC-1DBE7DC876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806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7CD89-4D31-CC69-FBBF-36CBA1A2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91EC2-8AA2-6DE0-9FFF-61DD3B40F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8E006-11D0-EACB-AB26-3589CF52F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5D45-9244-02DA-5ABE-001B1EFB8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12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2F8EB-1CDC-EF85-D846-EDAC8F8BF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AED7B-8E01-B1E3-097D-371DB430F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B7964-3DC3-FD00-1B56-DC629A559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80F0B-700C-E6EE-4A90-700060A18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08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A50DA-A64E-612B-4BE1-C899A0714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4D468A-51B6-4422-14C6-A7BFA8834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39DB2-EF5A-C96C-08D7-2F66AAF5B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2BAA-C53F-FA28-F0E3-9A52CBC7A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403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5915-EBEF-35A3-4ECB-6F6E90BAA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5A90C-7A1E-0ED8-1781-DBE0F501B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61F4A-A485-E7ED-D2FD-2723EDA1D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2A7A9-EF4B-181B-DFF1-F6D00756E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99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4D540-C685-3005-7E23-C261E4AC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F85BF-A07F-C36E-8349-99A8D43C0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70D762-77DE-5BC8-8E56-97E334849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6E86C-ED82-F3C4-8966-D74C41678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6861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4D540-C685-3005-7E23-C261E4AC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F85BF-A07F-C36E-8349-99A8D43C0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70D762-77DE-5BC8-8E56-97E334849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6E86C-ED82-F3C4-8966-D74C41678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465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EAB32-3E96-8499-E646-D3FA4DB8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146132-F77A-DEA3-41E4-29B71A102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5D056-5002-61E2-64CD-F11A7187F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23B76-4ECC-848D-F837-778A4157F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2665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87B6F-0BED-B701-68C4-5BF0B5763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FB536-ADE4-571B-846E-E2EAC2B80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E2398-5668-6EC5-04F5-16A635D2B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F966-9A8A-06B1-EBBB-5243BA3F6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248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FBAD-3DE8-B201-AFE9-27550D55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E6374-D598-1352-371F-1A8D1D768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5D38B-481B-3BFB-5358-62D711448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3A817-5FA6-34C2-9456-97E49275A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71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D06D-933F-7632-47E9-BD164702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37BD2-EA30-AD49-405E-463943836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9B14-665C-C1D0-82AB-3788E4D5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A449-FA94-8C8B-4EC5-2A3C0443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57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8566B-3A58-4ABD-D3D9-12508DFF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2AAAE-F6F4-330B-E5A9-362A5F32C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C1B9F-BE88-10B4-23DD-1BA1EA237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DA516-B3BE-3E22-2F99-5FE863858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1208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D3354-340F-AFFF-6251-C4B2F4012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33741C-9685-6301-07ED-90485DFA1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3C51D-751F-5BA4-C69D-82E94A396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F7787-398F-1C95-ACFD-71CE88CBD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9367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72DF-8456-F609-2C67-3125BFA6B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3A581-BB10-0B3C-BEBE-50E6FECFE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90CB-2933-E4DA-90D5-0F8131CC7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3DE6-8FBD-E0C0-0D47-B7DE3756D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270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B1296-2EAD-716B-2EAE-C9097039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76F15-10E4-13E3-25A4-82B062F4C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9BDBA5-50AF-0802-26A1-DEA7AC81D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2F3C-D06F-400B-787E-146322F80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7016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CEC26-BFB1-138B-AF1D-8933BC4E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C7D96-3BDD-FFE7-EA60-8345F75B4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34CEF-50E0-DF3E-226D-15B3A5DE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D3D93-1101-1606-57A6-A3E72ED94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797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73343-C4C0-A6E8-5340-982950B5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93E7B-3808-1E11-DA15-3770F29AE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D7DEB-80E6-72FC-E7A9-89040CCFE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54007-E726-5571-3B49-3C456F14C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645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5325-4E42-EE2E-D8D3-E46124D6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00549-A9EC-EBE5-710F-5C2D43C40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3BBFF-1568-B299-CD9F-F941E256E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C31AD-3EA3-8834-92DF-4F23D447D8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4938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50AB3-9788-ED96-2C53-1DF4066A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D81DF-C336-C2A5-E212-D7C6B642C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0BA5E-683A-FAA0-CB7C-C4BB4A4BF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D719-0DDE-0AEF-CC4B-46B49D53B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364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7DAED-7298-493F-60FA-1E3E830B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34F8A-B3BE-CED0-7C8E-A5DD50362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609EF-0AFE-640E-B5B9-5A22577AC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08656-C566-EA7E-4A33-2D9A9434F6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9498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0FFE-896E-F934-4305-32308D8D1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E9CDC3-ADC1-D755-E5B6-5A73AB64F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B450F-5AB1-DA3D-392C-7554DA19F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0BF2A-A1BE-CD27-4752-9B71953AC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765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D06D-933F-7632-47E9-BD164702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37BD2-EA30-AD49-405E-463943836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9B14-665C-C1D0-82AB-3788E4D5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A449-FA94-8C8B-4EC5-2A3C0443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5472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5F055-473F-851F-2094-CC939B50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A425B-33AE-D630-9CC0-1F80FBA74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81E72-B576-89BC-2D2B-CBEEA9962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6111C-225A-39D0-EF53-5518F05D4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827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D8B3B-6D12-B054-23C1-7B443066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AE5E6-B222-8424-CED5-D38CFD108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C52DF7-7DF8-E165-7875-746A8B85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7750F-E26F-11DA-C05E-43B72F50E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956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0A29-91C6-C67A-009E-3E7AFDF35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8796F7-3BF7-6AB8-2BD9-585C86D02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05AF9-3110-24B6-19D2-3F2C6B57C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848F-2114-5EE1-4CD0-37E144E84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89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FC71C-47CB-E317-E17A-78ACB214C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E0534-C658-4F7F-AD7A-E18F6D52E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E474F-8008-D2DC-DBCE-1CA06CE2A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73E0-0B44-9C89-FFD8-8750F8750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86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EB65-94D7-7D7A-48F9-66BEE9F1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120078-E8C3-A57D-33CE-882EEB0D5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3C7A9-8625-377E-81D2-179E2AF71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F979-D15D-9DC1-79B5-7C6353DC0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753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6481E-3739-107B-DB3F-4E0231ADD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55AED-86E8-F961-71DD-33EA57646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D5DCC-B487-3852-9E29-1AB5CD714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5B440-2F6F-E6B0-2A5B-0B71863E24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9081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F4F-5ACF-6E77-45DD-D4715CFB9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60210-4C7E-2223-B0EE-1A69C1014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665E4-9B8C-E0A9-7E53-DA6C4EB6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21AB-B7A3-B29B-F12F-0D7C17358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67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F4F-5ACF-6E77-45DD-D4715CFB9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60210-4C7E-2223-B0EE-1A69C1014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665E4-9B8C-E0A9-7E53-DA6C4EB6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21AB-B7A3-B29B-F12F-0D7C17358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80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4D82-8A42-558A-1646-CCBD667D7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F26E4-20FC-E807-F0B9-F55851D8F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37904-4389-C790-2B79-A2F53B311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01B0F-EA77-02A3-B0AD-07AF656D9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70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6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Zaawansowane Zarządzanie Stanem: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withContext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StateIn</a:t>
            </a:r>
            <a:r>
              <a:rPr lang="pl-PL" sz="1800" dirty="0">
                <a:solidFill>
                  <a:schemeClr val="bg1"/>
                </a:solidFill>
              </a:rPr>
              <a:t>, </a:t>
            </a:r>
            <a:r>
              <a:rPr lang="pl-PL" sz="1800" dirty="0" err="1">
                <a:solidFill>
                  <a:schemeClr val="bg1"/>
                </a:solidFill>
              </a:rPr>
              <a:t>SharedIn</a:t>
            </a:r>
            <a:endParaRPr lang="pl-PL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FlowOn, </a:t>
            </a:r>
            <a:r>
              <a:rPr lang="pl-PL" sz="1800" dirty="0" err="1">
                <a:solidFill>
                  <a:schemeClr val="bg1"/>
                </a:solidFill>
              </a:rPr>
              <a:t>combine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0AFAC-2586-625F-C5D0-40A96DD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4F0DC-6B16-E527-34E2-F437D7BBDC0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147759A-0630-555E-97AE-480694ED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198" y="836712"/>
            <a:ext cx="6205559" cy="4399146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2A28A68D-25A7-6081-172A-A07699F8EE54}"/>
              </a:ext>
            </a:extLst>
          </p:cNvPr>
          <p:cNvSpPr/>
          <p:nvPr/>
        </p:nvSpPr>
        <p:spPr>
          <a:xfrm>
            <a:off x="10243" y="1124744"/>
            <a:ext cx="2808312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295B4CD-0D8E-F7E2-246F-66EC29321C24}"/>
              </a:ext>
            </a:extLst>
          </p:cNvPr>
          <p:cNvSpPr txBox="1"/>
          <p:nvPr/>
        </p:nvSpPr>
        <p:spPr>
          <a:xfrm>
            <a:off x="107504" y="112859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Model stanu UI - </a:t>
            </a:r>
            <a:r>
              <a:rPr lang="pl-PL" sz="1400" dirty="0"/>
              <a:t>czy jest ładowanie, jaki jest tekst statusu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57626AB9-8F19-4429-122F-6202E127ED04}"/>
              </a:ext>
            </a:extLst>
          </p:cNvPr>
          <p:cNvCxnSpPr>
            <a:cxnSpLocks/>
          </p:cNvCxnSpPr>
          <p:nvPr/>
        </p:nvCxnSpPr>
        <p:spPr>
          <a:xfrm flipV="1">
            <a:off x="2802078" y="1058220"/>
            <a:ext cx="432048" cy="4265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804CAEBD-DAD5-3187-A3D6-0D84608432C9}"/>
              </a:ext>
            </a:extLst>
          </p:cNvPr>
          <p:cNvSpPr/>
          <p:nvPr/>
        </p:nvSpPr>
        <p:spPr>
          <a:xfrm>
            <a:off x="-20941" y="2140723"/>
            <a:ext cx="2808312" cy="10722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A0529D3-C2D8-DAFC-70A6-4C8BDD740B47}"/>
              </a:ext>
            </a:extLst>
          </p:cNvPr>
          <p:cNvSpPr txBox="1"/>
          <p:nvPr/>
        </p:nvSpPr>
        <p:spPr>
          <a:xfrm>
            <a:off x="72412" y="213671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przechowuje cały stan UI w jednym obiekcie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StreamerUiState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zarządzanym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StateFlow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E87089A-EA85-F210-FAAB-647B5921629D}"/>
              </a:ext>
            </a:extLst>
          </p:cNvPr>
          <p:cNvCxnSpPr>
            <a:cxnSpLocks/>
          </p:cNvCxnSpPr>
          <p:nvPr/>
        </p:nvCxnSpPr>
        <p:spPr>
          <a:xfrm>
            <a:off x="2818102" y="2499025"/>
            <a:ext cx="529762" cy="3151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EB59AFB-5779-2850-B216-6F330084200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87371" y="2676850"/>
            <a:ext cx="582758" cy="65200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975F9519-FD66-2853-C341-4EBEF89BA747}"/>
              </a:ext>
            </a:extLst>
          </p:cNvPr>
          <p:cNvSpPr/>
          <p:nvPr/>
        </p:nvSpPr>
        <p:spPr>
          <a:xfrm>
            <a:off x="611560" y="3682001"/>
            <a:ext cx="2160240" cy="6831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A46AD9F-F829-B7F8-BEF9-DC68BBC1249F}"/>
              </a:ext>
            </a:extLst>
          </p:cNvPr>
          <p:cNvSpPr txBox="1"/>
          <p:nvPr/>
        </p:nvSpPr>
        <p:spPr>
          <a:xfrm>
            <a:off x="683568" y="3743454"/>
            <a:ext cx="203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punkt startowy operacji asynchronicznej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8DE1CB23-2485-7426-7C80-4361018675A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771800" y="4005064"/>
            <a:ext cx="598329" cy="1848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5EBF90B2-D9BF-5783-A6B9-6A4AAF87FAD2}"/>
              </a:ext>
            </a:extLst>
          </p:cNvPr>
          <p:cNvSpPr/>
          <p:nvPr/>
        </p:nvSpPr>
        <p:spPr>
          <a:xfrm>
            <a:off x="197722" y="4536377"/>
            <a:ext cx="2376264" cy="6831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B42323B-D23F-1F9D-31AF-33DA43BA647E}"/>
              </a:ext>
            </a:extLst>
          </p:cNvPr>
          <p:cNvSpPr txBox="1"/>
          <p:nvPr/>
        </p:nvSpPr>
        <p:spPr>
          <a:xfrm>
            <a:off x="269729" y="4597830"/>
            <a:ext cx="224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Funkcja symulująca „ciężkie” obliczenia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D7083C6E-C2D3-6944-78F0-7AA49D94E9C8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573986" y="4753130"/>
            <a:ext cx="773878" cy="12479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0267CFCC-E91B-ECC7-1D3F-CCFFF2AE7A39}"/>
              </a:ext>
            </a:extLst>
          </p:cNvPr>
          <p:cNvSpPr/>
          <p:nvPr/>
        </p:nvSpPr>
        <p:spPr>
          <a:xfrm>
            <a:off x="85299" y="5346952"/>
            <a:ext cx="4270678" cy="137557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A6EE1AC-51CC-5188-8A12-23AD180FD32C}"/>
              </a:ext>
            </a:extLst>
          </p:cNvPr>
          <p:cNvSpPr txBox="1"/>
          <p:nvPr/>
        </p:nvSpPr>
        <p:spPr>
          <a:xfrm>
            <a:off x="107505" y="5348738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musi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być oznaczony jako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ponieważ wewnątrz nie wywołuje żadnej innej funkcji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Jednak oznaczenie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dobrą i zalecaną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praktyką: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Sygnalizowanie intencji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oznaczając funkcję jako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zmuszasz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każdego, kto chce jej użyć, do zrobienia tego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wewnątrz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E2C468FC-09E9-7B94-769A-E176251E1CBA}"/>
              </a:ext>
            </a:extLst>
          </p:cNvPr>
          <p:cNvCxnSpPr>
            <a:cxnSpLocks/>
          </p:cNvCxnSpPr>
          <p:nvPr/>
        </p:nvCxnSpPr>
        <p:spPr>
          <a:xfrm flipV="1">
            <a:off x="2539754" y="4815529"/>
            <a:ext cx="1715994" cy="5314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A33AC460-8C95-ACFE-A498-5D29FC6F1924}"/>
              </a:ext>
            </a:extLst>
          </p:cNvPr>
          <p:cNvSpPr/>
          <p:nvPr/>
        </p:nvSpPr>
        <p:spPr>
          <a:xfrm>
            <a:off x="4609960" y="5013176"/>
            <a:ext cx="4426535" cy="183070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33C063B-D1D7-F93E-3E5E-F7F63B846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603" y="5144975"/>
            <a:ext cx="4329757" cy="1553824"/>
          </a:xfrm>
          <a:prstGeom prst="rect">
            <a:avLst/>
          </a:prstGeom>
        </p:spPr>
      </p:pic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62E30B01-B8AF-5F1B-9B9D-280ABC0A29FC}"/>
              </a:ext>
            </a:extLst>
          </p:cNvPr>
          <p:cNvCxnSpPr>
            <a:cxnSpLocks/>
          </p:cNvCxnSpPr>
          <p:nvPr/>
        </p:nvCxnSpPr>
        <p:spPr>
          <a:xfrm flipH="1" flipV="1">
            <a:off x="6030977" y="4815529"/>
            <a:ext cx="566803" cy="18436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21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F526B-50BE-61DA-FB6D-D9D036C9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C4FFEC-10AB-2BB0-4185-11354DA9A46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A6494D01-E312-7D3F-DFE9-0FEA4C6B8511}"/>
              </a:ext>
            </a:extLst>
          </p:cNvPr>
          <p:cNvSpPr/>
          <p:nvPr/>
        </p:nvSpPr>
        <p:spPr>
          <a:xfrm>
            <a:off x="3814394" y="885776"/>
            <a:ext cx="5006078" cy="12128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2F7CD6E-6F7E-EA4A-9750-2338C2CB2F79}"/>
              </a:ext>
            </a:extLst>
          </p:cNvPr>
          <p:cNvSpPr txBox="1"/>
          <p:nvPr/>
        </p:nvSpPr>
        <p:spPr>
          <a:xfrm>
            <a:off x="3814394" y="885776"/>
            <a:ext cx="4934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uruchamia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bezpiecznie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powiązana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 cyklem życia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ViewModelu</a:t>
            </a:r>
            <a:r>
              <a:rPr lang="pl-PL" sz="1400" dirty="0"/>
              <a:t>. Domyślnie startuje na </a:t>
            </a:r>
            <a:r>
              <a:rPr lang="pl-PL" sz="1400" b="1" dirty="0"/>
              <a:t>głównym wątku UI (</a:t>
            </a:r>
            <a:r>
              <a:rPr lang="pl-PL" sz="1400" b="1" dirty="0" err="1">
                <a:latin typeface="Verbatim"/>
              </a:rPr>
              <a:t>Dispatchers.Main</a:t>
            </a:r>
            <a:r>
              <a:rPr lang="pl-PL" sz="1400" b="1" dirty="0"/>
              <a:t>)</a:t>
            </a:r>
            <a:r>
              <a:rPr lang="pl-PL" sz="1400" dirty="0"/>
              <a:t>, co pozwala na natychmiastową zmianę stanu (np. ustawienie </a:t>
            </a:r>
            <a:r>
              <a:rPr lang="pl-PL" sz="1400" dirty="0" err="1">
                <a:latin typeface="Verbatim"/>
              </a:rPr>
              <a:t>isLoading</a:t>
            </a:r>
            <a:r>
              <a:rPr lang="pl-PL" sz="1400" dirty="0">
                <a:latin typeface="Verbatim"/>
              </a:rPr>
              <a:t> = </a:t>
            </a:r>
            <a:r>
              <a:rPr lang="pl-PL" sz="1400" dirty="0" err="1">
                <a:latin typeface="Verbatim"/>
              </a:rPr>
              <a:t>true</a:t>
            </a:r>
            <a:r>
              <a:rPr lang="pl-PL" sz="1400" dirty="0"/>
              <a:t>) przed zleceniem ciężkiej pracy.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0460920-2E74-7AE8-8889-9C9C659D6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48" y="2348880"/>
            <a:ext cx="6901568" cy="3656538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2185A41-4BDE-DAC3-82DF-CDCE34896C8B}"/>
              </a:ext>
            </a:extLst>
          </p:cNvPr>
          <p:cNvCxnSpPr>
            <a:cxnSpLocks/>
          </p:cNvCxnSpPr>
          <p:nvPr/>
        </p:nvCxnSpPr>
        <p:spPr>
          <a:xfrm flipH="1">
            <a:off x="4644008" y="2098579"/>
            <a:ext cx="1368152" cy="46632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9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39F0BC-9E3D-2D09-EEC9-52A78D90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C79892-F15C-D369-080C-1E925FD6712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F52EED2B-B328-E8D7-101A-802575F4EF69}"/>
              </a:ext>
            </a:extLst>
          </p:cNvPr>
          <p:cNvSpPr/>
          <p:nvPr/>
        </p:nvSpPr>
        <p:spPr>
          <a:xfrm>
            <a:off x="3814394" y="885776"/>
            <a:ext cx="5006078" cy="12128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1E559A9-8B7C-2C60-3699-A11415E18F20}"/>
              </a:ext>
            </a:extLst>
          </p:cNvPr>
          <p:cNvSpPr txBox="1"/>
          <p:nvPr/>
        </p:nvSpPr>
        <p:spPr>
          <a:xfrm>
            <a:off x="3814394" y="885776"/>
            <a:ext cx="4934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uruchamia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bezpiecznie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powiązana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 cyklem życia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ViewModelu</a:t>
            </a:r>
            <a:r>
              <a:rPr lang="pl-PL" sz="1400" dirty="0"/>
              <a:t>. Domyślnie startuje na </a:t>
            </a:r>
            <a:r>
              <a:rPr lang="pl-PL" sz="1400" b="1" dirty="0"/>
              <a:t>głównym wątku UI (</a:t>
            </a:r>
            <a:r>
              <a:rPr lang="pl-PL" sz="1400" b="1" dirty="0" err="1">
                <a:latin typeface="Verbatim"/>
              </a:rPr>
              <a:t>Dispatchers.Main</a:t>
            </a:r>
            <a:r>
              <a:rPr lang="pl-PL" sz="1400" b="1" dirty="0"/>
              <a:t>)</a:t>
            </a:r>
            <a:r>
              <a:rPr lang="pl-PL" sz="1400" dirty="0"/>
              <a:t>, co pozwala na natychmiastową zmianę stanu (np. ustawienie </a:t>
            </a:r>
            <a:r>
              <a:rPr lang="pl-PL" sz="1400" dirty="0" err="1">
                <a:latin typeface="Verbatim"/>
              </a:rPr>
              <a:t>isLoading</a:t>
            </a:r>
            <a:r>
              <a:rPr lang="pl-PL" sz="1400" dirty="0">
                <a:latin typeface="Verbatim"/>
              </a:rPr>
              <a:t> = </a:t>
            </a:r>
            <a:r>
              <a:rPr lang="pl-PL" sz="1400" dirty="0" err="1">
                <a:latin typeface="Verbatim"/>
              </a:rPr>
              <a:t>true</a:t>
            </a:r>
            <a:r>
              <a:rPr lang="pl-PL" sz="1400" dirty="0"/>
              <a:t>) przed zleceniem ciężkiej pracy.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A7863EA-4E2F-AAE8-0551-7D4E8A466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48" y="2348880"/>
            <a:ext cx="6901568" cy="3656538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0BB50FEF-6DA3-8F01-82C6-FD44C90D59D8}"/>
              </a:ext>
            </a:extLst>
          </p:cNvPr>
          <p:cNvCxnSpPr>
            <a:cxnSpLocks/>
          </p:cNvCxnSpPr>
          <p:nvPr/>
        </p:nvCxnSpPr>
        <p:spPr>
          <a:xfrm flipH="1">
            <a:off x="4644008" y="2098579"/>
            <a:ext cx="1368152" cy="46632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BB92CD75-0FCC-7F16-154F-DF96C6111314}"/>
              </a:ext>
            </a:extLst>
          </p:cNvPr>
          <p:cNvCxnSpPr>
            <a:cxnSpLocks/>
          </p:cNvCxnSpPr>
          <p:nvPr/>
        </p:nvCxnSpPr>
        <p:spPr>
          <a:xfrm>
            <a:off x="2664296" y="3933056"/>
            <a:ext cx="1573370" cy="1996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468DD34D-D6B2-620F-2D8C-C75A352D4630}"/>
              </a:ext>
            </a:extLst>
          </p:cNvPr>
          <p:cNvSpPr/>
          <p:nvPr/>
        </p:nvSpPr>
        <p:spPr>
          <a:xfrm>
            <a:off x="0" y="3789040"/>
            <a:ext cx="2915816" cy="230425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DC5F47-7063-F3D2-7CCE-4029621A657A}"/>
              </a:ext>
            </a:extLst>
          </p:cNvPr>
          <p:cNvSpPr txBox="1"/>
          <p:nvPr/>
        </p:nvSpPr>
        <p:spPr>
          <a:xfrm>
            <a:off x="0" y="3861048"/>
            <a:ext cx="2915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withContext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Dispatchers.Default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zawiesza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wątku głównym 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przenosi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jej wykonanie na wątek z puli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Dispatchers.Default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przełączenie kontekstu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 zakończeniu bloku kodu,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automatycznie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wznawia działanie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wątku głównym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gotowym wynikiem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result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</p:spTree>
    <p:extLst>
      <p:ext uri="{BB962C8B-B14F-4D97-AF65-F5344CB8AC3E}">
        <p14:creationId xmlns:p14="http://schemas.microsoft.com/office/powerpoint/2010/main" val="70460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223CE-3C40-EC9F-6B58-C3EC923B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C7CF32-ECF3-0CED-905F-59BF7E0D32C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bandicam 2025-09-13 13-27-15-867">
            <a:hlinkClick r:id="" action="ppaction://media"/>
            <a:extLst>
              <a:ext uri="{FF2B5EF4-FFF2-40B4-BE49-F238E27FC236}">
                <a16:creationId xmlns:a16="http://schemas.microsoft.com/office/drawing/2014/main" id="{331DA473-5205-22B1-CF35-0E96912A1E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969" y="859173"/>
            <a:ext cx="2651490" cy="594928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FE04B322-EF7E-F358-4F79-2634E068CD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08" y="891019"/>
            <a:ext cx="6126900" cy="59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6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D0FF9-A34D-E576-E976-145C26EED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82BD2-0F14-CCAA-DAC5-37E21F4C25DF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819659-BAFF-1004-0465-A34E6E206612}"/>
              </a:ext>
            </a:extLst>
          </p:cNvPr>
          <p:cNvSpPr txBox="1"/>
          <p:nvPr/>
        </p:nvSpPr>
        <p:spPr>
          <a:xfrm>
            <a:off x="1033752" y="796886"/>
            <a:ext cx="8002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 err="1">
                <a:latin typeface="Verbatim"/>
              </a:rPr>
              <a:t>stateIn</a:t>
            </a:r>
            <a:r>
              <a:rPr lang="pl-PL" sz="1600" dirty="0"/>
              <a:t> i </a:t>
            </a:r>
            <a:r>
              <a:rPr lang="pl-PL" sz="1600" b="1" dirty="0" err="1">
                <a:latin typeface="Verbatim"/>
              </a:rPr>
              <a:t>shareIn</a:t>
            </a:r>
            <a:r>
              <a:rPr lang="pl-PL" sz="1600" dirty="0"/>
              <a:t> to operatory, które zamieniają </a:t>
            </a:r>
            <a:r>
              <a:rPr lang="pl-PL" sz="1600" b="1" dirty="0"/>
              <a:t>zimny</a:t>
            </a:r>
            <a:r>
              <a:rPr lang="pl-PL" sz="1600" dirty="0"/>
              <a:t> </a:t>
            </a:r>
            <a:r>
              <a:rPr lang="pl-PL" sz="1600" dirty="0" err="1">
                <a:latin typeface="Verbatim"/>
              </a:rPr>
              <a:t>Flow</a:t>
            </a:r>
            <a:r>
              <a:rPr lang="pl-PL" sz="1600" dirty="0"/>
              <a:t> w </a:t>
            </a:r>
            <a:r>
              <a:rPr lang="pl-PL" sz="1600" b="1" dirty="0"/>
              <a:t>gorący</a:t>
            </a:r>
            <a:r>
              <a:rPr lang="pl-PL" sz="1600" dirty="0"/>
              <a:t> </a:t>
            </a:r>
            <a:r>
              <a:rPr lang="pl-PL" sz="1600" b="1" dirty="0"/>
              <a:t>strumień</a:t>
            </a:r>
            <a:r>
              <a:rPr lang="pl-PL" sz="1600" dirty="0"/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Verbatim"/>
              </a:rPr>
              <a:t>stateIn</a:t>
            </a:r>
            <a:r>
              <a:rPr lang="pl-PL" sz="1600" dirty="0"/>
              <a:t> – </a:t>
            </a:r>
            <a:r>
              <a:rPr lang="pl-PL" sz="1600" b="1" dirty="0"/>
              <a:t>wymaga</a:t>
            </a:r>
            <a:r>
              <a:rPr lang="pl-PL" sz="1600" dirty="0"/>
              <a:t> wartości </a:t>
            </a:r>
            <a:r>
              <a:rPr lang="pl-PL" sz="1600" b="1" dirty="0"/>
              <a:t>początkowej</a:t>
            </a:r>
            <a:r>
              <a:rPr lang="pl-PL" sz="1600" dirty="0"/>
              <a:t>, </a:t>
            </a:r>
            <a:r>
              <a:rPr lang="pl-PL" sz="1600" b="1" dirty="0"/>
              <a:t>zawsze</a:t>
            </a:r>
            <a:r>
              <a:rPr lang="pl-PL" sz="1600" dirty="0"/>
              <a:t> trzyma </a:t>
            </a:r>
            <a:r>
              <a:rPr lang="pl-PL" sz="1600" b="1" dirty="0"/>
              <a:t>ostatnią wartość</a:t>
            </a:r>
            <a:r>
              <a:rPr lang="pl-PL" sz="1600" dirty="0"/>
              <a:t>. Nowy subskrybent  </a:t>
            </a:r>
            <a:r>
              <a:rPr lang="pl-PL" sz="1600" b="1" dirty="0"/>
              <a:t>od razu </a:t>
            </a:r>
            <a:r>
              <a:rPr lang="pl-PL" sz="1600" dirty="0"/>
              <a:t>otrzymuje </a:t>
            </a:r>
            <a:r>
              <a:rPr lang="pl-PL" sz="1600" b="1" dirty="0"/>
              <a:t>ostatnią wartość</a:t>
            </a:r>
            <a:r>
              <a:rPr lang="pl-PL" sz="1600" dirty="0"/>
              <a:t>. Zastosowanie do stanu.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Verbatim"/>
              </a:rPr>
              <a:t>shareIn</a:t>
            </a:r>
            <a:r>
              <a:rPr lang="pl-PL" sz="1600" dirty="0"/>
              <a:t> – </a:t>
            </a:r>
            <a:r>
              <a:rPr lang="pl-PL" sz="1600" b="1" dirty="0"/>
              <a:t>nie ma </a:t>
            </a:r>
            <a:r>
              <a:rPr lang="pl-PL" sz="1600" dirty="0"/>
              <a:t>stanu początkowego. </a:t>
            </a:r>
            <a:r>
              <a:rPr lang="pl-PL" sz="1600" b="1" dirty="0"/>
              <a:t>Opcjonalnie</a:t>
            </a:r>
            <a:r>
              <a:rPr lang="pl-PL" sz="1600" dirty="0"/>
              <a:t> buforuje </a:t>
            </a:r>
            <a:r>
              <a:rPr lang="pl-PL" sz="1600" b="1" dirty="0"/>
              <a:t>ostatnią wartość</a:t>
            </a:r>
            <a:r>
              <a:rPr lang="pl-PL" sz="1600" dirty="0"/>
              <a:t>. Zastosowanie: Jednorazowe lub wielokrotne </a:t>
            </a:r>
            <a:r>
              <a:rPr lang="pl-PL" sz="1600" b="1" dirty="0"/>
              <a:t>zdarzenia.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62862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07F297-1841-A5D3-EA29-9E86864B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CCF0E6-37C7-F5D1-7F52-8C6438A06596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9D61AF0-ECD9-3BA3-565A-E8DF7BF9292F}"/>
              </a:ext>
            </a:extLst>
          </p:cNvPr>
          <p:cNvSpPr txBox="1"/>
          <p:nvPr/>
        </p:nvSpPr>
        <p:spPr>
          <a:xfrm>
            <a:off x="1033752" y="796886"/>
            <a:ext cx="800274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Wyobraźmy sobie, że nasz streamer ma na dysku dwa gotowe, zmontowane pliki wideo (</a:t>
            </a:r>
            <a:r>
              <a:rPr lang="pl-PL" sz="1600" b="1" dirty="0"/>
              <a:t>zimny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Nagranie "</a:t>
            </a:r>
            <a:r>
              <a:rPr lang="pl-PL" sz="1600" i="1" dirty="0"/>
              <a:t>Top 5 Klipów Tygodnia</a:t>
            </a:r>
            <a:r>
              <a:rPr lang="pl-PL" sz="1600" dirty="0"/>
              <a:t>". To jest materiał, który </a:t>
            </a:r>
            <a:r>
              <a:rPr lang="pl-PL" sz="1600" b="1" dirty="0"/>
              <a:t>ma stan </a:t>
            </a:r>
            <a:r>
              <a:rPr lang="pl-PL" sz="1600" dirty="0"/>
              <a:t>– </a:t>
            </a:r>
            <a:r>
              <a:rPr lang="pl-PL" sz="1600" b="1" dirty="0"/>
              <a:t>zawsze</a:t>
            </a:r>
            <a:r>
              <a:rPr lang="pl-PL" sz="1600" dirty="0"/>
              <a:t> na ekranie jest </a:t>
            </a:r>
            <a:r>
              <a:rPr lang="pl-PL" sz="1600" b="1" dirty="0"/>
              <a:t>widoczny jakiś klip.</a:t>
            </a:r>
            <a:endParaRPr lang="pl-PL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600" dirty="0"/>
              <a:t>Ścieżka dźwiękowa z alertami (dźwięk subskrypcji, dźwięk donacji), które mają się </a:t>
            </a:r>
            <a:r>
              <a:rPr lang="pl-PL" sz="1600" b="1" dirty="0"/>
              <a:t>pojawić</a:t>
            </a:r>
            <a:r>
              <a:rPr lang="pl-PL" sz="1600" dirty="0"/>
              <a:t> </a:t>
            </a:r>
            <a:r>
              <a:rPr lang="pl-PL" sz="1600" b="1" dirty="0"/>
              <a:t>w określonych momentach</a:t>
            </a:r>
            <a:r>
              <a:rPr lang="pl-PL" sz="1600" dirty="0"/>
              <a:t>. To są </a:t>
            </a:r>
            <a:r>
              <a:rPr lang="pl-PL" sz="1600" b="1" dirty="0"/>
              <a:t>zdarzenia</a:t>
            </a:r>
            <a:r>
              <a:rPr lang="pl-PL" sz="1600" dirty="0"/>
              <a:t>.</a:t>
            </a:r>
          </a:p>
        </p:txBody>
      </p:sp>
      <p:pic>
        <p:nvPicPr>
          <p:cNvPr id="5" name="bandicam 2025-09-13 17-12-49-781">
            <a:hlinkClick r:id="" action="ppaction://media"/>
            <a:extLst>
              <a:ext uri="{FF2B5EF4-FFF2-40B4-BE49-F238E27FC236}">
                <a16:creationId xmlns:a16="http://schemas.microsoft.com/office/drawing/2014/main" id="{93FDD358-9F6F-6791-9CF3-DB8B3754FB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11960" y="2520435"/>
            <a:ext cx="1910549" cy="39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07F297-1841-A5D3-EA29-9E86864B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CCF0E6-37C7-F5D1-7F52-8C6438A06596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0FABC98-D36E-32C0-4C17-498E708C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232" y="980728"/>
            <a:ext cx="6095272" cy="4402718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B9704F4-CE61-C14D-5692-402DD71F57D0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B33DDBB-03A4-A941-4BCF-3208BCB3CDF6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listę, przez którą przechodzi i emituje element co 3 sekundy  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CC83B5B-62C3-BA4E-179A-488923D315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00883" y="1452354"/>
            <a:ext cx="330957" cy="4531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12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E5171-63EE-6BAC-06DB-22E72CE8E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65013D-EEAF-53EC-36D0-1E67DDF2C0EE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928718B-C54F-B5A4-849D-ED0B7926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232" y="980728"/>
            <a:ext cx="6095272" cy="4402718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B6A05D4-D7A6-4F27-FEEA-42608711B50F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2051237-2438-210E-E077-095C08FAA1F1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listę, przez którą przechodzi i emituje element co 3 sekundy  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F49E1F87-9C62-8CF1-6BBB-6E26D56C670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00883" y="1452354"/>
            <a:ext cx="330957" cy="4531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4968E4F0-C4ED-4D06-190F-19A388EBA77C}"/>
              </a:ext>
            </a:extLst>
          </p:cNvPr>
          <p:cNvSpPr/>
          <p:nvPr/>
        </p:nvSpPr>
        <p:spPr>
          <a:xfrm>
            <a:off x="50430" y="2151355"/>
            <a:ext cx="2905728" cy="6893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9FBBCB9-8FDD-703D-4766-6D553A0A66D0}"/>
              </a:ext>
            </a:extLst>
          </p:cNvPr>
          <p:cNvSpPr txBox="1"/>
          <p:nvPr/>
        </p:nvSpPr>
        <p:spPr>
          <a:xfrm>
            <a:off x="86077" y="2201462"/>
            <a:ext cx="28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zasilony przez zimny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topPlaysVideo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A668BCA-3E87-251F-08CE-3461C41F6C8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56158" y="2496055"/>
            <a:ext cx="511329" cy="14362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72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005C7-E1F8-C0CD-4F5C-6C8ABC24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A82A3E-83D7-173D-7AFD-E3078D34AC1C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C38618C-8D5A-8D82-252B-96C8D08E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232" y="980728"/>
            <a:ext cx="6095272" cy="4402718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6ABDA4A-39B5-4A09-0125-7DF23A9D64F1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D8570C7-4B1E-2219-C547-741B311985BC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listę, przez którą przechodzi i emituje element co 3 sekundy  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F3D9C179-EF4D-1892-EF2C-0B57B5F9A9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00883" y="1452354"/>
            <a:ext cx="330957" cy="4531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A17BD151-4000-4597-6C62-91428A1E38A5}"/>
              </a:ext>
            </a:extLst>
          </p:cNvPr>
          <p:cNvSpPr/>
          <p:nvPr/>
        </p:nvSpPr>
        <p:spPr>
          <a:xfrm>
            <a:off x="50430" y="2151355"/>
            <a:ext cx="2905728" cy="6893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1A9F9D5-D163-5882-533E-B9ACFD82E456}"/>
              </a:ext>
            </a:extLst>
          </p:cNvPr>
          <p:cNvSpPr txBox="1"/>
          <p:nvPr/>
        </p:nvSpPr>
        <p:spPr>
          <a:xfrm>
            <a:off x="86077" y="2201462"/>
            <a:ext cx="28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zasilony przez zimny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topPlaysVideo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B19DA4F-5FDA-DE55-8306-3DAFD7AAE66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56158" y="2496055"/>
            <a:ext cx="511329" cy="14362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4BB6364-7C4D-0FD2-2C83-312757497298}"/>
              </a:ext>
            </a:extLst>
          </p:cNvPr>
          <p:cNvSpPr/>
          <p:nvPr/>
        </p:nvSpPr>
        <p:spPr>
          <a:xfrm>
            <a:off x="70786" y="3010629"/>
            <a:ext cx="2769062" cy="8285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74C6EFE-4F3F-0032-5DF6-D7F4566EDF83}"/>
              </a:ext>
            </a:extLst>
          </p:cNvPr>
          <p:cNvSpPr txBox="1"/>
          <p:nvPr/>
        </p:nvSpPr>
        <p:spPr>
          <a:xfrm>
            <a:off x="106789" y="3028617"/>
            <a:ext cx="2697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Zamienia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&lt;String&gt;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&lt;T&gt;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ostatnią znaną wartością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FE8B2551-F909-01D9-3BC5-0F63109764F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839848" y="3424883"/>
            <a:ext cx="580024" cy="91362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7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F92D4-F9B3-0F75-BB2A-B09FD964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7AF04-8E7F-3565-260B-59E429B2889B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EE82E3F-21D6-9D4C-1B55-4C5D91CB5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232" y="980728"/>
            <a:ext cx="6095272" cy="4402718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511DC83-3CE1-C566-D107-EDF260528B0B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6DDC1B0-ABCD-7622-45DF-D4DE06BE16CB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listę, przez którą przechodzi i emituje element co 3 sekundy  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3B3FDA58-9F81-0FC3-46B5-9278434CDDA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00883" y="1452354"/>
            <a:ext cx="330957" cy="4531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44F9C86C-7A5E-798E-2E6E-3C32B3FC86CB}"/>
              </a:ext>
            </a:extLst>
          </p:cNvPr>
          <p:cNvSpPr/>
          <p:nvPr/>
        </p:nvSpPr>
        <p:spPr>
          <a:xfrm>
            <a:off x="50430" y="2151355"/>
            <a:ext cx="2905728" cy="6893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3815DD0-DDC1-AA28-9684-4A49674D0CF3}"/>
              </a:ext>
            </a:extLst>
          </p:cNvPr>
          <p:cNvSpPr txBox="1"/>
          <p:nvPr/>
        </p:nvSpPr>
        <p:spPr>
          <a:xfrm>
            <a:off x="86077" y="2201462"/>
            <a:ext cx="28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zasilony przez zimny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topPlaysVideo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DA5817F-51C4-D583-834C-1DB7E976A5A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56158" y="2496055"/>
            <a:ext cx="511329" cy="14362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49374A8-E639-B6CE-2B30-039D73A72BA1}"/>
              </a:ext>
            </a:extLst>
          </p:cNvPr>
          <p:cNvSpPr/>
          <p:nvPr/>
        </p:nvSpPr>
        <p:spPr>
          <a:xfrm>
            <a:off x="70786" y="3010629"/>
            <a:ext cx="2769062" cy="8285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8DCC7DC5-9706-3A0D-2D6B-8BAC57B2E51C}"/>
              </a:ext>
            </a:extLst>
          </p:cNvPr>
          <p:cNvSpPr txBox="1"/>
          <p:nvPr/>
        </p:nvSpPr>
        <p:spPr>
          <a:xfrm>
            <a:off x="106789" y="3028617"/>
            <a:ext cx="2697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Zamienia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&lt;String&gt;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&lt;T&gt;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ostatnią znaną wartością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2757609F-CF08-91FE-4D91-D4344C071A2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839848" y="3424883"/>
            <a:ext cx="580024" cy="91362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01776490-9A18-38B2-8BE6-111850236221}"/>
              </a:ext>
            </a:extLst>
          </p:cNvPr>
          <p:cNvSpPr/>
          <p:nvPr/>
        </p:nvSpPr>
        <p:spPr>
          <a:xfrm>
            <a:off x="31820" y="3945659"/>
            <a:ext cx="3133061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DA240A38-7831-E372-4DCE-CCE45A458EBF}"/>
              </a:ext>
            </a:extLst>
          </p:cNvPr>
          <p:cNvSpPr txBox="1"/>
          <p:nvPr/>
        </p:nvSpPr>
        <p:spPr>
          <a:xfrm>
            <a:off x="47633" y="3945659"/>
            <a:ext cx="302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Uruchamia zbieranie w podanym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tym przypadku strumień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aktywny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 długo jak 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i zostanie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automatycznie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anulowany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gdy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będzie niszczony.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DBC68B7B-A998-9750-F92C-278A65C91958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64881" y="4516467"/>
            <a:ext cx="514955" cy="12169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9856A-2E80-C096-7DA2-B4951FAE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2CCA4-4A01-8F3F-7B29-9926E00AC6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7A04-C432-628F-00F4-0EB685D5BA5A}"/>
              </a:ext>
            </a:extLst>
          </p:cNvPr>
          <p:cNvSpPr txBox="1"/>
          <p:nvPr/>
        </p:nvSpPr>
        <p:spPr>
          <a:xfrm>
            <a:off x="1033752" y="796886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Głównym narzędziem do </a:t>
            </a:r>
            <a:r>
              <a:rPr lang="pl-PL" sz="1600" b="1" dirty="0"/>
              <a:t>bezpiecznego</a:t>
            </a:r>
            <a:r>
              <a:rPr lang="pl-PL" sz="1600" dirty="0"/>
              <a:t> wykonywania operacji w tle jest </a:t>
            </a:r>
            <a:r>
              <a:rPr lang="pl-PL" sz="1600" b="1" dirty="0" err="1">
                <a:latin typeface="Verbatim"/>
              </a:rPr>
              <a:t>withContext</a:t>
            </a:r>
            <a:r>
              <a:rPr lang="pl-PL" sz="1600" dirty="0"/>
              <a:t>. Pozwala on na </a:t>
            </a:r>
            <a:r>
              <a:rPr lang="pl-PL" sz="1600" b="1" dirty="0"/>
              <a:t>przeniesienie bloku kodu </a:t>
            </a:r>
            <a:r>
              <a:rPr lang="pl-PL" sz="1600" dirty="0"/>
              <a:t>na inny wątek (</a:t>
            </a:r>
            <a:r>
              <a:rPr lang="pl-PL" sz="1600" dirty="0" err="1"/>
              <a:t>dispatcher</a:t>
            </a:r>
            <a:r>
              <a:rPr lang="pl-PL" sz="1600" dirty="0"/>
              <a:t>) bez łamania struktury </a:t>
            </a:r>
            <a:r>
              <a:rPr lang="pl-PL" sz="1600" dirty="0" err="1"/>
              <a:t>korutyny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55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E950B-BF8E-033E-EF34-DD43206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79C31-679C-4259-2CA5-DC8BEA25A44A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254B589-355F-971F-DEFF-F71C6D6CD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232" y="980728"/>
            <a:ext cx="6095272" cy="4402718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44042BE1-B6E9-BD7B-BFF7-12A414E597B9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A6446D1-C870-30AF-F728-2CDB48019D3F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listę, przez którą przechodzi i emituje element co 3 sekundy  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7AE7CCD0-B3FB-449D-47C0-11C4EBABFF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00883" y="1452354"/>
            <a:ext cx="330957" cy="4531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096A831D-BE49-FC79-42B8-5F90FBFE8738}"/>
              </a:ext>
            </a:extLst>
          </p:cNvPr>
          <p:cNvSpPr/>
          <p:nvPr/>
        </p:nvSpPr>
        <p:spPr>
          <a:xfrm>
            <a:off x="50430" y="2151355"/>
            <a:ext cx="2905728" cy="6893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EAD9DB3-04D6-DDA6-B35F-719C7298BD9D}"/>
              </a:ext>
            </a:extLst>
          </p:cNvPr>
          <p:cNvSpPr txBox="1"/>
          <p:nvPr/>
        </p:nvSpPr>
        <p:spPr>
          <a:xfrm>
            <a:off x="86077" y="2201462"/>
            <a:ext cx="28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zasilony przez zimny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topPlaysVideo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AE0E74C4-53A8-F58B-9C4E-FA144C13A40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56158" y="2496055"/>
            <a:ext cx="511329" cy="14362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D05D593D-299E-4AC6-C892-CD5B159C6EEC}"/>
              </a:ext>
            </a:extLst>
          </p:cNvPr>
          <p:cNvSpPr/>
          <p:nvPr/>
        </p:nvSpPr>
        <p:spPr>
          <a:xfrm>
            <a:off x="70786" y="3010629"/>
            <a:ext cx="2769062" cy="8285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9351143-C1FA-584D-C2EF-E9A16E5721C5}"/>
              </a:ext>
            </a:extLst>
          </p:cNvPr>
          <p:cNvSpPr txBox="1"/>
          <p:nvPr/>
        </p:nvSpPr>
        <p:spPr>
          <a:xfrm>
            <a:off x="106789" y="3028617"/>
            <a:ext cx="2697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Zamienia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&lt;String&gt;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&lt;T&gt;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ostatnią znaną wartością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BFF6E37C-0826-7166-0DD4-46F314AE10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839848" y="3424883"/>
            <a:ext cx="580024" cy="91362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9809E38A-D83A-A070-BCF9-8C6772C48CDA}"/>
              </a:ext>
            </a:extLst>
          </p:cNvPr>
          <p:cNvSpPr/>
          <p:nvPr/>
        </p:nvSpPr>
        <p:spPr>
          <a:xfrm>
            <a:off x="31820" y="3945659"/>
            <a:ext cx="3133061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9CACF3BF-7F04-9302-283C-FEE1EC9A5BEC}"/>
              </a:ext>
            </a:extLst>
          </p:cNvPr>
          <p:cNvSpPr txBox="1"/>
          <p:nvPr/>
        </p:nvSpPr>
        <p:spPr>
          <a:xfrm>
            <a:off x="47633" y="3945659"/>
            <a:ext cx="302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Uruchamia zbieranie w podanym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tym przypadku strumień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aktywny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 długo jak 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i zostanie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automatycznie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anulowany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gdy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będzie niszczony.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31E78AC7-EB64-FDDB-E037-FBB23F6A18DE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64881" y="4516467"/>
            <a:ext cx="514955" cy="12169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F7E89CE0-3782-7AD4-B6B0-88CCE4C61156}"/>
              </a:ext>
            </a:extLst>
          </p:cNvPr>
          <p:cNvSpPr/>
          <p:nvPr/>
        </p:nvSpPr>
        <p:spPr>
          <a:xfrm>
            <a:off x="113006" y="5405646"/>
            <a:ext cx="4819033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3B242281-9FAB-C84F-6038-339D233203ED}"/>
              </a:ext>
            </a:extLst>
          </p:cNvPr>
          <p:cNvSpPr txBox="1"/>
          <p:nvPr/>
        </p:nvSpPr>
        <p:spPr>
          <a:xfrm>
            <a:off x="151882" y="5382205"/>
            <a:ext cx="478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Strategia uruchamiania: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Eagerly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 od razu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Lazily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 przy pierwszym subskrybencie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WhileSubscribed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 przy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pierwszym subskrybencie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zatrzymanie po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braku subskrybentów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stopTimeoutMillis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7B9A85AE-26E3-D70B-74BA-F1FE89BAE867}"/>
              </a:ext>
            </a:extLst>
          </p:cNvPr>
          <p:cNvCxnSpPr>
            <a:cxnSpLocks/>
          </p:cNvCxnSpPr>
          <p:nvPr/>
        </p:nvCxnSpPr>
        <p:spPr>
          <a:xfrm flipV="1">
            <a:off x="3285032" y="4781063"/>
            <a:ext cx="488316" cy="6245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6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66800-F4E5-E5F0-A71F-48482677A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E11983-90F7-C704-76FB-65546C08A884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F3C723B-F158-02BF-0E80-D44D30262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232" y="980728"/>
            <a:ext cx="6095272" cy="4402718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FC225795-D9FE-6370-93A2-C6116C41B71E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4087107-46C3-2CE5-0DC8-1D73046F5426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listę, przez którą przechodzi i emituje element co 3 sekundy  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BB88DF1-824D-9BCF-9990-96856A4BC9C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00883" y="1452354"/>
            <a:ext cx="330957" cy="4531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B0DFD0E6-0814-CD7D-B2C9-088C04274026}"/>
              </a:ext>
            </a:extLst>
          </p:cNvPr>
          <p:cNvSpPr/>
          <p:nvPr/>
        </p:nvSpPr>
        <p:spPr>
          <a:xfrm>
            <a:off x="50430" y="2151355"/>
            <a:ext cx="2905728" cy="6893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FF39372-33C0-FC4D-990B-4B5D6A614D5B}"/>
              </a:ext>
            </a:extLst>
          </p:cNvPr>
          <p:cNvSpPr txBox="1"/>
          <p:nvPr/>
        </p:nvSpPr>
        <p:spPr>
          <a:xfrm>
            <a:off x="86077" y="2201462"/>
            <a:ext cx="28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zasilony przez zimny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topPlaysVideo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43CAC6D-1528-1CA0-6785-1E91282A703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56158" y="2496055"/>
            <a:ext cx="511329" cy="14362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2A8E936E-5999-E9D3-B974-35061AFA5D64}"/>
              </a:ext>
            </a:extLst>
          </p:cNvPr>
          <p:cNvSpPr/>
          <p:nvPr/>
        </p:nvSpPr>
        <p:spPr>
          <a:xfrm>
            <a:off x="70786" y="3010629"/>
            <a:ext cx="2769062" cy="8285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50ED9DE-975A-F6DB-EEDB-C26116A060C1}"/>
              </a:ext>
            </a:extLst>
          </p:cNvPr>
          <p:cNvSpPr txBox="1"/>
          <p:nvPr/>
        </p:nvSpPr>
        <p:spPr>
          <a:xfrm>
            <a:off x="106789" y="3028617"/>
            <a:ext cx="2697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Zamienia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&lt;String&gt;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&lt;T&gt;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ostatnią znaną wartością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F2093518-5705-0778-0167-84468653C35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839848" y="3424883"/>
            <a:ext cx="580024" cy="91362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2ABFD899-EB51-4E73-8982-790E24C4A3C9}"/>
              </a:ext>
            </a:extLst>
          </p:cNvPr>
          <p:cNvSpPr/>
          <p:nvPr/>
        </p:nvSpPr>
        <p:spPr>
          <a:xfrm>
            <a:off x="31820" y="3945659"/>
            <a:ext cx="3133061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8E47AF81-B24F-4B7D-2438-5B51642AD052}"/>
              </a:ext>
            </a:extLst>
          </p:cNvPr>
          <p:cNvSpPr txBox="1"/>
          <p:nvPr/>
        </p:nvSpPr>
        <p:spPr>
          <a:xfrm>
            <a:off x="47633" y="3945659"/>
            <a:ext cx="3025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Uruchamia zbieranie w podanym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tym przypadku strumień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aktywny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 długo jak </a:t>
            </a:r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i zostanie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automatycznie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latin typeface="Arial" panose="020B0604020202020204" pitchFamily="34" charset="0"/>
                <a:cs typeface="Arial" panose="020B0604020202020204" pitchFamily="34" charset="0"/>
              </a:rPr>
              <a:t>anulowany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, gdy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będzie niszczony.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F5656D73-8452-E4FB-DE5C-72CCE284294D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164881" y="4516467"/>
            <a:ext cx="514955" cy="12169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4249B343-FFB7-83F6-04AB-65B273FB6C7D}"/>
              </a:ext>
            </a:extLst>
          </p:cNvPr>
          <p:cNvSpPr/>
          <p:nvPr/>
        </p:nvSpPr>
        <p:spPr>
          <a:xfrm>
            <a:off x="113006" y="5405646"/>
            <a:ext cx="4819033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8069AE1C-FD73-27B3-BF56-6A5ADA2ABB87}"/>
              </a:ext>
            </a:extLst>
          </p:cNvPr>
          <p:cNvSpPr txBox="1"/>
          <p:nvPr/>
        </p:nvSpPr>
        <p:spPr>
          <a:xfrm>
            <a:off x="151882" y="5382205"/>
            <a:ext cx="47801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Strategia uruchamiania: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Eagerly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 od razu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Lazily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 przy pierwszym subskrybencie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WhileSubscribed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 przy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pierwszym subskrybencie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zatrzymanie po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braku subskrybentów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stopTimeoutMillis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6B0C4BAD-2822-182C-E8C3-A618631085C5}"/>
              </a:ext>
            </a:extLst>
          </p:cNvPr>
          <p:cNvCxnSpPr>
            <a:cxnSpLocks/>
          </p:cNvCxnSpPr>
          <p:nvPr/>
        </p:nvCxnSpPr>
        <p:spPr>
          <a:xfrm flipV="1">
            <a:off x="3285032" y="4781063"/>
            <a:ext cx="488316" cy="6245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607018DF-633B-3A5D-42B4-36825E21F48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634698" y="5093354"/>
            <a:ext cx="439581" cy="4238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Prostokąt: zaokrąglone rogi 46">
            <a:extLst>
              <a:ext uri="{FF2B5EF4-FFF2-40B4-BE49-F238E27FC236}">
                <a16:creationId xmlns:a16="http://schemas.microsoft.com/office/drawing/2014/main" id="{02F2CE44-ECFC-B6BE-60D7-CF6260FEE01D}"/>
              </a:ext>
            </a:extLst>
          </p:cNvPr>
          <p:cNvSpPr/>
          <p:nvPr/>
        </p:nvSpPr>
        <p:spPr>
          <a:xfrm>
            <a:off x="5052190" y="5517232"/>
            <a:ext cx="4044177" cy="79603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50664C36-9791-FC89-7A85-DFB1D04FAD3C}"/>
              </a:ext>
            </a:extLst>
          </p:cNvPr>
          <p:cNvSpPr txBox="1"/>
          <p:nvPr/>
        </p:nvSpPr>
        <p:spPr>
          <a:xfrm>
            <a:off x="5144298" y="5574603"/>
            <a:ext cx="3886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jest wartość, którą nowi subskrybenci zobaczą,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zanim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zimny strumień wyemituje swój pierwszy element.</a:t>
            </a:r>
          </a:p>
        </p:txBody>
      </p:sp>
    </p:spTree>
    <p:extLst>
      <p:ext uri="{BB962C8B-B14F-4D97-AF65-F5344CB8AC3E}">
        <p14:creationId xmlns:p14="http://schemas.microsoft.com/office/powerpoint/2010/main" val="222906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E995F-34DE-8E63-F6B9-BEF554368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41E6C-221C-AF77-CD1A-F0DC50BA97F0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65B0D95-1712-AA56-BE10-5F33B9E9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889" y="1435721"/>
            <a:ext cx="6379111" cy="3878147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99D411A-CEB1-F8E8-1CE8-F8338146A286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E70FF5F-7418-4143-190C-C982F1AEE0E2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event, która chcemy uruchomić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pewnymi warunkami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254B1BC-C0AA-7286-E7FD-E38678DA2EE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00883" y="1452354"/>
            <a:ext cx="402965" cy="54006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7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5BC30-3331-1EEE-48D5-12D0DDE4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E3AB5-A348-65DB-09D3-C327C7385EFB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A8095F6-6AF8-9D31-F20F-505736475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889" y="1435721"/>
            <a:ext cx="6379111" cy="3878147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348D0B1-DCA8-D0C1-D0D3-6A82FEE28C93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9B40B2B-8DA5-80BA-233A-C12081CEC285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event, która chcemy uruchomić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pewnymi warunkami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F6A913F-6CFC-5D3A-DFB9-1AA7FC9140E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00883" y="1452354"/>
            <a:ext cx="402965" cy="54006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BF9DE35-787D-4746-6646-AEE8B785EEEC}"/>
              </a:ext>
            </a:extLst>
          </p:cNvPr>
          <p:cNvSpPr/>
          <p:nvPr/>
        </p:nvSpPr>
        <p:spPr>
          <a:xfrm>
            <a:off x="50430" y="2151355"/>
            <a:ext cx="2905728" cy="6893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ED9FA36-C960-BCCD-FAE2-EFA0D891BC51}"/>
              </a:ext>
            </a:extLst>
          </p:cNvPr>
          <p:cNvSpPr txBox="1"/>
          <p:nvPr/>
        </p:nvSpPr>
        <p:spPr>
          <a:xfrm>
            <a:off x="86077" y="2201462"/>
            <a:ext cx="28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zasilony przez zimny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alertAudioTrack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390ADD5-D124-FAA3-653E-EC347758EA8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56158" y="2496055"/>
            <a:ext cx="511329" cy="14362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64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FEB8F-9C45-6E82-7F5D-A25CFFFA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496E80-14BD-AA5E-D9F1-C2CD232C6229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172744F-E832-5903-D5C7-98D018B2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889" y="1435721"/>
            <a:ext cx="6379111" cy="3878147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2E4C43D9-47AF-4D6B-648C-67789E76A2E0}"/>
              </a:ext>
            </a:extLst>
          </p:cNvPr>
          <p:cNvSpPr/>
          <p:nvPr/>
        </p:nvSpPr>
        <p:spPr>
          <a:xfrm>
            <a:off x="31820" y="912294"/>
            <a:ext cx="2769063" cy="1080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2E685C9-7FC1-CF08-4210-479D4A7C6C04}"/>
              </a:ext>
            </a:extLst>
          </p:cNvPr>
          <p:cNvSpPr txBox="1"/>
          <p:nvPr/>
        </p:nvSpPr>
        <p:spPr>
          <a:xfrm>
            <a:off x="32022" y="968905"/>
            <a:ext cx="26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gotowy do uruchomienia. Zawiera event, która chcemy uruchomić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 pewnymi warunkami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17306DA-2365-154C-CFF1-32A6FC94CBA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800883" y="1452354"/>
            <a:ext cx="402965" cy="54006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69F54BEC-054D-01B9-3372-7022334FCC06}"/>
              </a:ext>
            </a:extLst>
          </p:cNvPr>
          <p:cNvSpPr/>
          <p:nvPr/>
        </p:nvSpPr>
        <p:spPr>
          <a:xfrm>
            <a:off x="50430" y="2151355"/>
            <a:ext cx="2905728" cy="6893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87406EC-C9A3-2385-5325-DD01F73D8424}"/>
              </a:ext>
            </a:extLst>
          </p:cNvPr>
          <p:cNvSpPr txBox="1"/>
          <p:nvPr/>
        </p:nvSpPr>
        <p:spPr>
          <a:xfrm>
            <a:off x="86077" y="2201462"/>
            <a:ext cx="28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Gorący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zasilony przez zimny strumień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alertAudioTrack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895C2B5-3A20-625A-DE2B-868A47D0744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56158" y="2496055"/>
            <a:ext cx="511329" cy="14362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C860033E-ACEB-F36B-EC60-11176E357F18}"/>
              </a:ext>
            </a:extLst>
          </p:cNvPr>
          <p:cNvSpPr/>
          <p:nvPr/>
        </p:nvSpPr>
        <p:spPr>
          <a:xfrm>
            <a:off x="64779" y="4587983"/>
            <a:ext cx="2855018" cy="201854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8E15861-86EE-CC5D-1454-951D858989A9}"/>
              </a:ext>
            </a:extLst>
          </p:cNvPr>
          <p:cNvSpPr txBox="1"/>
          <p:nvPr/>
        </p:nvSpPr>
        <p:spPr>
          <a:xfrm>
            <a:off x="86077" y="4575204"/>
            <a:ext cx="2833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Pozwala nam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współdzielić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jeden strumień danych pomiędzy wieloma subskrybentami.</a:t>
            </a:r>
          </a:p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Wszyscy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aktywni obserwatorzy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(np. różne części UI) otrzymają powiadomienie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tym samym momencie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 najważniejsze,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domyślnie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odtwarza starych zdarzeń</a:t>
            </a:r>
            <a:endParaRPr lang="pl-PL" sz="1400" b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28893357-62CC-68CB-C583-4DC794EB11C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919797" y="4587984"/>
            <a:ext cx="428067" cy="100927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6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AF8A4-08B4-01C9-D3AD-92C5D202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9D0F7-8CB3-8194-468A-905798D97839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AD4551-42D8-58CA-C6E8-76353D98B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74516"/>
              </p:ext>
            </p:extLst>
          </p:nvPr>
        </p:nvGraphicFramePr>
        <p:xfrm>
          <a:off x="1115616" y="1196752"/>
          <a:ext cx="7920878" cy="4976850"/>
        </p:xfrm>
        <a:graphic>
          <a:graphicData uri="http://schemas.openxmlformats.org/drawingml/2006/table">
            <a:tbl>
              <a:tblPr/>
              <a:tblGrid>
                <a:gridCol w="1827894">
                  <a:extLst>
                    <a:ext uri="{9D8B030D-6E8A-4147-A177-3AD203B41FA5}">
                      <a16:colId xmlns:a16="http://schemas.microsoft.com/office/drawing/2014/main" val="3782897667"/>
                    </a:ext>
                  </a:extLst>
                </a:gridCol>
                <a:gridCol w="3012643">
                  <a:extLst>
                    <a:ext uri="{9D8B030D-6E8A-4147-A177-3AD203B41FA5}">
                      <a16:colId xmlns:a16="http://schemas.microsoft.com/office/drawing/2014/main" val="79538618"/>
                    </a:ext>
                  </a:extLst>
                </a:gridCol>
                <a:gridCol w="3080341">
                  <a:extLst>
                    <a:ext uri="{9D8B030D-6E8A-4147-A177-3AD203B41FA5}">
                      <a16:colId xmlns:a16="http://schemas.microsoft.com/office/drawing/2014/main" val="3657826137"/>
                    </a:ext>
                  </a:extLst>
                </a:gridCol>
              </a:tblGrid>
              <a:tr h="261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Cecha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600" b="1" dirty="0" err="1">
                          <a:latin typeface="Verbatim"/>
                        </a:rPr>
                        <a:t>shareIn</a:t>
                      </a:r>
                      <a:endParaRPr lang="pl-PL" sz="1600" b="1" dirty="0">
                        <a:latin typeface="Verbatim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600" b="1" dirty="0" err="1">
                          <a:latin typeface="Verbatim"/>
                        </a:rPr>
                        <a:t>stateIn</a:t>
                      </a:r>
                      <a:endParaRPr lang="pl-PL" sz="1600" b="1" dirty="0">
                        <a:latin typeface="Verbatim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601624"/>
                  </a:ext>
                </a:extLst>
              </a:tr>
              <a:tr h="10496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Główne Zastosowanie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Wysyłanie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zdarzeń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jednorazowych (eventów), które nie powinny być odtwarzane (np. </a:t>
                      </a:r>
                      <a:r>
                        <a:rPr lang="pl-PL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Snackbar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nawigacja).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Reprezentowanie i udostępnianie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stanu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UI, który zawsze ma aktualną wartość (np. dane profilu, zawartość koszyka).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87987"/>
                  </a:ext>
                </a:extLst>
              </a:tr>
              <a:tr h="10268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Posiadanie Wartości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 musi mieć wartości w momencie subskrypcji. Emituje wartości, gdy pojawią się w źródłowym strumieniu.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Zawsze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 aktualną wartość, którą można w dowolnym momencie odczytać.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383665"/>
                  </a:ext>
                </a:extLst>
              </a:tr>
              <a:tr h="6554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Wartość Początkowa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 wymaga wartości początkowej.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Wymaga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podania wartości początkowej (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initialValue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671700"/>
                  </a:ext>
                </a:extLst>
              </a:tr>
              <a:tr h="83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Odtwarzanie dla Nowych Subskrybentów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Domyślnie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 odtwarza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starych wartości. Nowy subskrybent czeka na nowe emisje.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Zawsze odtwarza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ostatnio zapisaną wartość dla nowego subskrybenta.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980694"/>
                  </a:ext>
                </a:extLst>
              </a:tr>
              <a:tr h="261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 Zwracany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SharedFlow</a:t>
                      </a:r>
                      <a:r>
                        <a:rPr lang="pl-PL" sz="1400" dirty="0">
                          <a:latin typeface="Verbatim"/>
                          <a:cs typeface="Arial" panose="020B0604020202020204" pitchFamily="34" charset="0"/>
                        </a:rPr>
                        <a:t>&lt;T&gt;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StateFlow</a:t>
                      </a:r>
                      <a:r>
                        <a:rPr lang="pl-PL" sz="1400" dirty="0">
                          <a:latin typeface="Verbatim"/>
                          <a:cs typeface="Arial" panose="020B0604020202020204" pitchFamily="34" charset="0"/>
                        </a:rPr>
                        <a:t>&lt;T&gt;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934740"/>
                  </a:ext>
                </a:extLst>
              </a:tr>
              <a:tr h="834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Analogia</a:t>
                      </a:r>
                      <a:endParaRPr lang="pl-PL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l-PL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Dzwonek do drzwi</a:t>
                      </a:r>
                      <a:r>
                        <a:rPr lang="pl-PL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lub </a:t>
                      </a:r>
                      <a:r>
                        <a:rPr lang="pl-PL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alert na Twitchu</a:t>
                      </a:r>
                      <a:r>
                        <a:rPr lang="pl-PL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(zdarzenie jednorazowe).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Telebim giełdowy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lub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główny ekran gry na </a:t>
                      </a:r>
                      <a:r>
                        <a:rPr lang="pl-PL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Twitchu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(zawsze widoczny stan).</a:t>
                      </a:r>
                    </a:p>
                  </a:txBody>
                  <a:tcPr marL="59552" marR="59552" marT="29776" marB="29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49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4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20604-3A56-8620-AD2C-B62DB249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95F16-78FB-23C2-90D2-E9E628646BC7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stateIn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shareIn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Diagram showing how shareIn() launches a coroutine to collect a cold flow, then re-broadcasts everything it receives back to its own subscribers">
            <a:extLst>
              <a:ext uri="{FF2B5EF4-FFF2-40B4-BE49-F238E27FC236}">
                <a16:creationId xmlns:a16="http://schemas.microsoft.com/office/drawing/2014/main" id="{2F7003FB-3D0E-2CC8-6C5A-394B9EC2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65934"/>
            <a:ext cx="7388122" cy="32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6AB6EAB-CBE1-69C9-1B1F-17193E9D0E10}"/>
              </a:ext>
            </a:extLst>
          </p:cNvPr>
          <p:cNvSpPr txBox="1"/>
          <p:nvPr/>
        </p:nvSpPr>
        <p:spPr>
          <a:xfrm>
            <a:off x="2051720" y="6575165"/>
            <a:ext cx="7668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https://proandroiddev.com/seven-recipes-to-understand-flows-and-asynchrony-in-kotlin-1bd7fe041480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2AC80C6-52E7-6617-7D55-74BE2A10218E}"/>
              </a:ext>
            </a:extLst>
          </p:cNvPr>
          <p:cNvSpPr txBox="1"/>
          <p:nvPr/>
        </p:nvSpPr>
        <p:spPr>
          <a:xfrm>
            <a:off x="4790863" y="372091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https://medium.com/@mortitech/sharedflow-vs-stateflow-a-comprehensive-guide-to-kotlin-flows-503576b4de31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694AB9E-7901-E764-C234-C5C07E1C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" y="4188382"/>
            <a:ext cx="9144000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18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824A5-C837-38BA-8082-546959636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BC0B52-719E-A00F-D337-6DCF92CCDCA1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698D000-38A2-F1E5-805E-A68EA92605CB}"/>
              </a:ext>
            </a:extLst>
          </p:cNvPr>
          <p:cNvSpPr txBox="1"/>
          <p:nvPr/>
        </p:nvSpPr>
        <p:spPr>
          <a:xfrm>
            <a:off x="1033753" y="796886"/>
            <a:ext cx="807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Stworzenie </a:t>
            </a:r>
            <a:r>
              <a:rPr lang="pl-PL" sz="1600" b="1" dirty="0"/>
              <a:t>jednego</a:t>
            </a:r>
            <a:r>
              <a:rPr lang="pl-PL" sz="1600" dirty="0"/>
              <a:t> stanu, który zależy od </a:t>
            </a:r>
            <a:r>
              <a:rPr lang="pl-PL" sz="1600" b="1" dirty="0"/>
              <a:t>wielu</a:t>
            </a:r>
            <a:r>
              <a:rPr lang="pl-PL" sz="1600" dirty="0"/>
              <a:t> </a:t>
            </a:r>
            <a:r>
              <a:rPr lang="pl-PL" sz="1600" b="1" dirty="0"/>
              <a:t>niezależnych źródeł danych</a:t>
            </a:r>
            <a:r>
              <a:rPr lang="pl-PL" sz="1600" dirty="0"/>
              <a:t>. 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E3EDAC45-476C-82F4-BF7A-4120340C4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2" y="3356992"/>
            <a:ext cx="8975282" cy="1440160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D633B590-36EC-FF51-B9A0-BED6FB59D8AA}"/>
              </a:ext>
            </a:extLst>
          </p:cNvPr>
          <p:cNvSpPr/>
          <p:nvPr/>
        </p:nvSpPr>
        <p:spPr>
          <a:xfrm>
            <a:off x="611560" y="2060848"/>
            <a:ext cx="6336704" cy="84178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5AF561A-2B0B-3A47-527B-EA57AA343777}"/>
              </a:ext>
            </a:extLst>
          </p:cNvPr>
          <p:cNvSpPr txBox="1"/>
          <p:nvPr/>
        </p:nvSpPr>
        <p:spPr>
          <a:xfrm>
            <a:off x="647206" y="2110955"/>
            <a:ext cx="622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Chcemy wyświetlić dane użytkownika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&lt;User&gt;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oraz jego powiadomienia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&lt;List&lt;Notification&gt;&gt;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combine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pozwala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połączyć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 dwa strumienie w jeden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&lt;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UiState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&gt;. </a:t>
            </a: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83BD2AD4-FE88-EFE4-1664-0262A9E715B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779912" y="2902635"/>
            <a:ext cx="1291216" cy="63102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F3EBC125-F969-734E-6CCC-7EC69DDE371F}"/>
              </a:ext>
            </a:extLst>
          </p:cNvPr>
          <p:cNvSpPr/>
          <p:nvPr/>
        </p:nvSpPr>
        <p:spPr>
          <a:xfrm>
            <a:off x="758040" y="4913423"/>
            <a:ext cx="6336704" cy="6038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7E1618A-671F-5C61-A38A-415F8E8B3C9C}"/>
              </a:ext>
            </a:extLst>
          </p:cNvPr>
          <p:cNvSpPr txBox="1"/>
          <p:nvPr/>
        </p:nvSpPr>
        <p:spPr>
          <a:xfrm>
            <a:off x="793686" y="4963529"/>
            <a:ext cx="622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 każdym razem, gdy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user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lub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settings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się zmienią, blok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combine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wyemituje nowy,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połączony stan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D52F6AAE-E246-BA12-6AEC-E7FAAAF3CC32}"/>
              </a:ext>
            </a:extLst>
          </p:cNvPr>
          <p:cNvCxnSpPr>
            <a:cxnSpLocks/>
          </p:cNvCxnSpPr>
          <p:nvPr/>
        </p:nvCxnSpPr>
        <p:spPr>
          <a:xfrm flipH="1" flipV="1">
            <a:off x="3491880" y="4539776"/>
            <a:ext cx="144016" cy="37073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1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0F4C3-1739-91C0-5147-E53BC9250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F20C25-C1BE-41EC-5007-7985215F6CCC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flowOn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3231D82-CA10-6288-FC45-AF401991ED1D}"/>
              </a:ext>
            </a:extLst>
          </p:cNvPr>
          <p:cNvSpPr txBox="1"/>
          <p:nvPr/>
        </p:nvSpPr>
        <p:spPr>
          <a:xfrm>
            <a:off x="1033753" y="796886"/>
            <a:ext cx="807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Określa na którym </a:t>
            </a:r>
            <a:r>
              <a:rPr lang="pl-PL" sz="1600" dirty="0" err="1"/>
              <a:t>dispatcherze</a:t>
            </a:r>
            <a:r>
              <a:rPr lang="pl-PL" sz="1600" dirty="0"/>
              <a:t> ma być wykonana operacja. </a:t>
            </a:r>
            <a:r>
              <a:rPr lang="pl-PL" sz="1600" b="1" dirty="0"/>
              <a:t>Zmienia </a:t>
            </a:r>
            <a:r>
              <a:rPr lang="pl-PL" sz="1600" b="1" dirty="0" err="1"/>
              <a:t>dispatcher</a:t>
            </a:r>
            <a:r>
              <a:rPr lang="pl-PL" sz="1600" b="1" dirty="0"/>
              <a:t> </a:t>
            </a:r>
            <a:r>
              <a:rPr lang="pl-PL" sz="1600" dirty="0" err="1"/>
              <a:t>korutyn</a:t>
            </a:r>
            <a:r>
              <a:rPr lang="pl-PL" sz="1600" dirty="0"/>
              <a:t> dla </a:t>
            </a:r>
            <a:r>
              <a:rPr lang="pl-PL" sz="1600" b="1" dirty="0" err="1"/>
              <a:t>upstreamu</a:t>
            </a:r>
            <a:r>
              <a:rPr lang="pl-PL" sz="1600" dirty="0"/>
              <a:t> – wszystkiego, co jest </a:t>
            </a:r>
            <a:r>
              <a:rPr lang="pl-PL" sz="1600" b="1" dirty="0"/>
              <a:t>przed nim </a:t>
            </a:r>
            <a:r>
              <a:rPr lang="pl-PL" sz="1600" dirty="0"/>
              <a:t>w łańcuchu. </a:t>
            </a:r>
            <a:r>
              <a:rPr lang="pl-PL" sz="1600" b="1" dirty="0"/>
              <a:t>Nie zmienia </a:t>
            </a:r>
            <a:r>
              <a:rPr lang="pl-PL" sz="1600" dirty="0"/>
              <a:t>kontekstu </a:t>
            </a:r>
            <a:r>
              <a:rPr lang="pl-PL" sz="1600" b="1" dirty="0"/>
              <a:t>kolektora</a:t>
            </a:r>
            <a:r>
              <a:rPr lang="pl-PL" sz="1600" dirty="0"/>
              <a:t> i wprowadza </a:t>
            </a:r>
            <a:r>
              <a:rPr lang="pl-PL" sz="1600" b="1" dirty="0"/>
              <a:t>bufor</a:t>
            </a:r>
            <a:r>
              <a:rPr lang="pl-PL" sz="1600" dirty="0"/>
              <a:t> między segmentami.  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3441BB4-0EF1-6791-41EE-371D1EAE7821}"/>
              </a:ext>
            </a:extLst>
          </p:cNvPr>
          <p:cNvSpPr/>
          <p:nvPr/>
        </p:nvSpPr>
        <p:spPr>
          <a:xfrm>
            <a:off x="1170180" y="1816141"/>
            <a:ext cx="2897763" cy="75076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C0F632F-4C43-694C-B0C3-9C3E4DDC9E00}"/>
              </a:ext>
            </a:extLst>
          </p:cNvPr>
          <p:cNvSpPr txBox="1"/>
          <p:nvPr/>
        </p:nvSpPr>
        <p:spPr>
          <a:xfrm>
            <a:off x="1187624" y="1828243"/>
            <a:ext cx="288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Utworzenie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zimnego strumienia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repozytorium. Rozpoczyna 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Dispatchers.Main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C9D61E7-A761-267D-29C5-63F440CFA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62" y="4548353"/>
            <a:ext cx="5619791" cy="22860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C9F9BD8C-7411-10B7-B578-EF8848516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95" y="1575399"/>
            <a:ext cx="4057680" cy="2933721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D4E80A48-FCEF-0D11-4FFF-7082AFB9063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67943" y="2197575"/>
            <a:ext cx="1584177" cy="72736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2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B0567-7E4F-495C-0EE1-54DAE2DD9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4F24C4-F71B-1149-205E-8D604F058116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flowOn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4D3CF9F-0510-5523-4BCD-2B4B595E8E5C}"/>
              </a:ext>
            </a:extLst>
          </p:cNvPr>
          <p:cNvSpPr txBox="1"/>
          <p:nvPr/>
        </p:nvSpPr>
        <p:spPr>
          <a:xfrm>
            <a:off x="1033753" y="796886"/>
            <a:ext cx="807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Określa na którym </a:t>
            </a:r>
            <a:r>
              <a:rPr lang="pl-PL" sz="1600" dirty="0" err="1"/>
              <a:t>dispatcherze</a:t>
            </a:r>
            <a:r>
              <a:rPr lang="pl-PL" sz="1600" dirty="0"/>
              <a:t> ma być wykonana operacja. </a:t>
            </a:r>
            <a:r>
              <a:rPr lang="pl-PL" sz="1600" b="1" dirty="0"/>
              <a:t>Zmienia </a:t>
            </a:r>
            <a:r>
              <a:rPr lang="pl-PL" sz="1600" b="1" dirty="0" err="1"/>
              <a:t>dispatcher</a:t>
            </a:r>
            <a:r>
              <a:rPr lang="pl-PL" sz="1600" b="1" dirty="0"/>
              <a:t> </a:t>
            </a:r>
            <a:r>
              <a:rPr lang="pl-PL" sz="1600" dirty="0" err="1"/>
              <a:t>korutyn</a:t>
            </a:r>
            <a:r>
              <a:rPr lang="pl-PL" sz="1600" dirty="0"/>
              <a:t> dla </a:t>
            </a:r>
            <a:r>
              <a:rPr lang="pl-PL" sz="1600" b="1" dirty="0" err="1"/>
              <a:t>upstreamu</a:t>
            </a:r>
            <a:r>
              <a:rPr lang="pl-PL" sz="1600" dirty="0"/>
              <a:t> – wszystkiego, co jest </a:t>
            </a:r>
            <a:r>
              <a:rPr lang="pl-PL" sz="1600" b="1" dirty="0"/>
              <a:t>przed nim </a:t>
            </a:r>
            <a:r>
              <a:rPr lang="pl-PL" sz="1600" dirty="0"/>
              <a:t>w łańcuchu. </a:t>
            </a:r>
            <a:r>
              <a:rPr lang="pl-PL" sz="1600" b="1" dirty="0"/>
              <a:t>Nie zmienia </a:t>
            </a:r>
            <a:r>
              <a:rPr lang="pl-PL" sz="1600" dirty="0"/>
              <a:t>kontekstu </a:t>
            </a:r>
            <a:r>
              <a:rPr lang="pl-PL" sz="1600" b="1" dirty="0"/>
              <a:t>kolektora</a:t>
            </a:r>
            <a:r>
              <a:rPr lang="pl-PL" sz="1600" dirty="0"/>
              <a:t> i wprowadza </a:t>
            </a:r>
            <a:r>
              <a:rPr lang="pl-PL" sz="1600" b="1" dirty="0"/>
              <a:t>bufor</a:t>
            </a:r>
            <a:r>
              <a:rPr lang="pl-PL" sz="1600" dirty="0"/>
              <a:t> między segmentami.  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80267F05-0E22-37AA-9D04-DD940C953022}"/>
              </a:ext>
            </a:extLst>
          </p:cNvPr>
          <p:cNvSpPr/>
          <p:nvPr/>
        </p:nvSpPr>
        <p:spPr>
          <a:xfrm>
            <a:off x="1170180" y="1816141"/>
            <a:ext cx="2897763" cy="75076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4763D74-7021-A7FA-0C33-DF874FA388B0}"/>
              </a:ext>
            </a:extLst>
          </p:cNvPr>
          <p:cNvSpPr txBox="1"/>
          <p:nvPr/>
        </p:nvSpPr>
        <p:spPr>
          <a:xfrm>
            <a:off x="1187624" y="1828243"/>
            <a:ext cx="288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Utworzenie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zimnego strumienia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repozytorium. Rozpoczyna 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Dispatchers.Main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963B0838-7C52-507C-CE7D-3ED10877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62" y="4548353"/>
            <a:ext cx="5619791" cy="22860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A64EC660-35E6-5B47-0424-B03C107D3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95" y="1575399"/>
            <a:ext cx="4057680" cy="2933721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0B0BA547-8F03-B9A4-084D-990B13BEA30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67943" y="2197575"/>
            <a:ext cx="1584177" cy="72736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82AF3E29-9987-9CA1-3238-B5E448B6915C}"/>
              </a:ext>
            </a:extLst>
          </p:cNvPr>
          <p:cNvSpPr/>
          <p:nvPr/>
        </p:nvSpPr>
        <p:spPr>
          <a:xfrm>
            <a:off x="1170179" y="3041492"/>
            <a:ext cx="2393709" cy="67554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E41D669C-88F4-3F6D-90A2-A65665DA840A}"/>
              </a:ext>
            </a:extLst>
          </p:cNvPr>
          <p:cNvSpPr txBox="1"/>
          <p:nvPr/>
        </p:nvSpPr>
        <p:spPr>
          <a:xfrm>
            <a:off x="1187625" y="3053594"/>
            <a:ext cx="233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zwrócony z repozytorium. 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F5C2F998-1F46-2634-391F-55C754C98BF0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63888" y="3379262"/>
            <a:ext cx="343167" cy="145666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4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9856A-2E80-C096-7DA2-B4951FAE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2CCA4-4A01-8F3F-7B29-9926E00AC6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7A04-C432-628F-00F4-0EB685D5BA5A}"/>
              </a:ext>
            </a:extLst>
          </p:cNvPr>
          <p:cNvSpPr txBox="1"/>
          <p:nvPr/>
        </p:nvSpPr>
        <p:spPr>
          <a:xfrm>
            <a:off x="1033752" y="796886"/>
            <a:ext cx="811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Głównym narzędziem do </a:t>
            </a:r>
            <a:r>
              <a:rPr lang="pl-PL" sz="1600" b="1" dirty="0"/>
              <a:t>bezpiecznego</a:t>
            </a:r>
            <a:r>
              <a:rPr lang="pl-PL" sz="1600" dirty="0"/>
              <a:t> wykonywania operacji w tle jest </a:t>
            </a:r>
            <a:r>
              <a:rPr lang="pl-PL" sz="1600" b="1" dirty="0" err="1">
                <a:latin typeface="Verbatim"/>
              </a:rPr>
              <a:t>withContext</a:t>
            </a:r>
            <a:r>
              <a:rPr lang="pl-PL" sz="1600" dirty="0"/>
              <a:t>. Pozwala on na </a:t>
            </a:r>
            <a:r>
              <a:rPr lang="pl-PL" sz="1600" b="1" dirty="0"/>
              <a:t>przeniesienie bloku kodu </a:t>
            </a:r>
            <a:r>
              <a:rPr lang="pl-PL" sz="1600" dirty="0"/>
              <a:t>na inny wątek (</a:t>
            </a:r>
            <a:r>
              <a:rPr lang="pl-PL" sz="1600" dirty="0" err="1"/>
              <a:t>dispatcher</a:t>
            </a:r>
            <a:r>
              <a:rPr lang="pl-PL" sz="1600" dirty="0"/>
              <a:t>) bez łamania struktury </a:t>
            </a:r>
            <a:r>
              <a:rPr lang="pl-PL" sz="1600" dirty="0" err="1"/>
              <a:t>korutyny</a:t>
            </a:r>
            <a:r>
              <a:rPr lang="pl-PL" sz="1600" dirty="0"/>
              <a:t>.</a:t>
            </a:r>
          </a:p>
          <a:p>
            <a:pPr algn="just"/>
            <a:r>
              <a:rPr lang="pl-PL" sz="1600" b="1" dirty="0"/>
              <a:t>Zawiesza</a:t>
            </a:r>
            <a:r>
              <a:rPr lang="pl-PL" sz="1600" dirty="0"/>
              <a:t> </a:t>
            </a:r>
            <a:r>
              <a:rPr lang="pl-PL" sz="1600" dirty="0" err="1"/>
              <a:t>korutynę</a:t>
            </a:r>
            <a:r>
              <a:rPr lang="pl-PL" sz="1600" dirty="0"/>
              <a:t> na bieżącym wątku (np. </a:t>
            </a:r>
            <a:r>
              <a:rPr lang="pl-PL" sz="1600" dirty="0" err="1">
                <a:latin typeface="Verbatim"/>
              </a:rPr>
              <a:t>Main</a:t>
            </a:r>
            <a:r>
              <a:rPr lang="pl-PL" sz="1600" dirty="0"/>
              <a:t>), wykonuje pracę na wątku w tle (np. </a:t>
            </a:r>
            <a:r>
              <a:rPr lang="pl-PL" sz="1600" dirty="0" err="1">
                <a:latin typeface="Verbatim"/>
              </a:rPr>
              <a:t>Dispatchers.Default</a:t>
            </a:r>
            <a:r>
              <a:rPr lang="pl-PL" sz="1600" dirty="0">
                <a:latin typeface="Verbatim"/>
              </a:rPr>
              <a:t> </a:t>
            </a:r>
            <a:r>
              <a:rPr lang="pl-PL" sz="1600" dirty="0"/>
              <a:t>dla obliczeń lub </a:t>
            </a:r>
            <a:r>
              <a:rPr lang="pl-PL" sz="1600" dirty="0">
                <a:latin typeface="Verbatim"/>
              </a:rPr>
              <a:t>Dispatchers.IO </a:t>
            </a:r>
            <a:r>
              <a:rPr lang="pl-PL" sz="1600" dirty="0"/>
              <a:t>dla operacji plikowych/sieciowych), a po jej zakończeniu wznawia </a:t>
            </a:r>
            <a:r>
              <a:rPr lang="pl-PL" sz="1600" dirty="0" err="1"/>
              <a:t>korutynę</a:t>
            </a:r>
            <a:r>
              <a:rPr lang="pl-PL" sz="1600" dirty="0"/>
              <a:t> na </a:t>
            </a:r>
            <a:r>
              <a:rPr lang="pl-PL" sz="1600" b="1" dirty="0"/>
              <a:t>pierwotnym wątku </a:t>
            </a:r>
            <a:r>
              <a:rPr lang="pl-PL" sz="1600" dirty="0"/>
              <a:t>z gotowym wynikiem.</a:t>
            </a:r>
          </a:p>
        </p:txBody>
      </p:sp>
      <p:pic>
        <p:nvPicPr>
          <p:cNvPr id="5" name="bandicam 2025-09-12 21-12-23-993">
            <a:hlinkClick r:id="" action="ppaction://media"/>
            <a:extLst>
              <a:ext uri="{FF2B5EF4-FFF2-40B4-BE49-F238E27FC236}">
                <a16:creationId xmlns:a16="http://schemas.microsoft.com/office/drawing/2014/main" id="{36DD02E7-86BB-0510-326F-D27D9564C1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31180" y="2348880"/>
            <a:ext cx="2009635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CE015-167B-9341-DC75-07C93F36F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DD1B43-7D4E-A1A2-382B-33D9E89398F0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flowOn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3BC4C14-B6CC-A1D1-7673-7A8DFF065A09}"/>
              </a:ext>
            </a:extLst>
          </p:cNvPr>
          <p:cNvSpPr txBox="1"/>
          <p:nvPr/>
        </p:nvSpPr>
        <p:spPr>
          <a:xfrm>
            <a:off x="1033753" y="796886"/>
            <a:ext cx="807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Określa na którym </a:t>
            </a:r>
            <a:r>
              <a:rPr lang="pl-PL" sz="1600" dirty="0" err="1"/>
              <a:t>dispatcherze</a:t>
            </a:r>
            <a:r>
              <a:rPr lang="pl-PL" sz="1600" dirty="0"/>
              <a:t> ma być wykonana operacja. </a:t>
            </a:r>
            <a:r>
              <a:rPr lang="pl-PL" sz="1600" b="1" dirty="0"/>
              <a:t>Zmienia </a:t>
            </a:r>
            <a:r>
              <a:rPr lang="pl-PL" sz="1600" b="1" dirty="0" err="1"/>
              <a:t>dispatcher</a:t>
            </a:r>
            <a:r>
              <a:rPr lang="pl-PL" sz="1600" b="1" dirty="0"/>
              <a:t> </a:t>
            </a:r>
            <a:r>
              <a:rPr lang="pl-PL" sz="1600" dirty="0" err="1"/>
              <a:t>korutyn</a:t>
            </a:r>
            <a:r>
              <a:rPr lang="pl-PL" sz="1600" dirty="0"/>
              <a:t> dla </a:t>
            </a:r>
            <a:r>
              <a:rPr lang="pl-PL" sz="1600" b="1" dirty="0" err="1"/>
              <a:t>upstreamu</a:t>
            </a:r>
            <a:r>
              <a:rPr lang="pl-PL" sz="1600" dirty="0"/>
              <a:t> – wszystkiego, co jest </a:t>
            </a:r>
            <a:r>
              <a:rPr lang="pl-PL" sz="1600" b="1" dirty="0"/>
              <a:t>przed nim </a:t>
            </a:r>
            <a:r>
              <a:rPr lang="pl-PL" sz="1600" dirty="0"/>
              <a:t>w łańcuchu. </a:t>
            </a:r>
            <a:r>
              <a:rPr lang="pl-PL" sz="1600" b="1" dirty="0"/>
              <a:t>Nie zmienia </a:t>
            </a:r>
            <a:r>
              <a:rPr lang="pl-PL" sz="1600" dirty="0"/>
              <a:t>kontekstu </a:t>
            </a:r>
            <a:r>
              <a:rPr lang="pl-PL" sz="1600" b="1" dirty="0"/>
              <a:t>kolektora</a:t>
            </a:r>
            <a:r>
              <a:rPr lang="pl-PL" sz="1600" dirty="0"/>
              <a:t> i wprowadza </a:t>
            </a:r>
            <a:r>
              <a:rPr lang="pl-PL" sz="1600" b="1" dirty="0"/>
              <a:t>bufor</a:t>
            </a:r>
            <a:r>
              <a:rPr lang="pl-PL" sz="1600" dirty="0"/>
              <a:t> między segmentami.  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38CC12B-4792-B7EF-18A2-182F339B9BA5}"/>
              </a:ext>
            </a:extLst>
          </p:cNvPr>
          <p:cNvSpPr/>
          <p:nvPr/>
        </p:nvSpPr>
        <p:spPr>
          <a:xfrm>
            <a:off x="1170180" y="1816141"/>
            <a:ext cx="2897763" cy="75076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2D54882B-17BC-A029-E79D-6FBCB3B007C3}"/>
              </a:ext>
            </a:extLst>
          </p:cNvPr>
          <p:cNvSpPr txBox="1"/>
          <p:nvPr/>
        </p:nvSpPr>
        <p:spPr>
          <a:xfrm>
            <a:off x="1187624" y="1828243"/>
            <a:ext cx="288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Utworzenie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zimnego strumienia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repozytorium. Rozpoczyna 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Dispatchers.Main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B4856A2-2583-455B-F19D-D3618E604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62" y="4548353"/>
            <a:ext cx="5619791" cy="22860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0541205C-9F78-8CF2-BC44-A30F21C44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95" y="1575399"/>
            <a:ext cx="4057680" cy="2933721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EEF70AF-FA2A-9F60-D80B-684B51F8CF6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67943" y="2197575"/>
            <a:ext cx="1584177" cy="72736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A8A9592E-4566-250F-C412-E4C21705D19C}"/>
              </a:ext>
            </a:extLst>
          </p:cNvPr>
          <p:cNvSpPr/>
          <p:nvPr/>
        </p:nvSpPr>
        <p:spPr>
          <a:xfrm>
            <a:off x="1170179" y="3041492"/>
            <a:ext cx="2393709" cy="67554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AB8ACBA-738C-85F8-257A-A9F268256AA2}"/>
              </a:ext>
            </a:extLst>
          </p:cNvPr>
          <p:cNvSpPr txBox="1"/>
          <p:nvPr/>
        </p:nvSpPr>
        <p:spPr>
          <a:xfrm>
            <a:off x="1187625" y="3053594"/>
            <a:ext cx="233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zwrócony z repozytorium. 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F43D5065-553A-4C50-4696-570E9B5C701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63888" y="3379262"/>
            <a:ext cx="343167" cy="145666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1E7C4210-32CB-CA3F-9513-F50C465C9938}"/>
              </a:ext>
            </a:extLst>
          </p:cNvPr>
          <p:cNvSpPr/>
          <p:nvPr/>
        </p:nvSpPr>
        <p:spPr>
          <a:xfrm>
            <a:off x="528192" y="3980516"/>
            <a:ext cx="3035698" cy="115012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526859C2-1C0D-1B6F-FF46-1813C51E109A}"/>
              </a:ext>
            </a:extLst>
          </p:cNvPr>
          <p:cNvSpPr txBox="1"/>
          <p:nvPr/>
        </p:nvSpPr>
        <p:spPr>
          <a:xfrm>
            <a:off x="611560" y="4063651"/>
            <a:ext cx="295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flowOn(Dispatchers.IO)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kod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wewnątrz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UserRepository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został wykonany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wątku w tle z puli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A3828E2F-8B40-FB3A-3E84-9AA1E8CFE08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563890" y="4555579"/>
            <a:ext cx="377484" cy="5438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20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1F796-F9A9-836E-7E83-89BE4B87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6BBF74-485E-FC52-C386-2F535A6B07CA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flowOn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2EF2535-E866-B1B4-540A-469550D0F44A}"/>
              </a:ext>
            </a:extLst>
          </p:cNvPr>
          <p:cNvSpPr txBox="1"/>
          <p:nvPr/>
        </p:nvSpPr>
        <p:spPr>
          <a:xfrm>
            <a:off x="1033753" y="796886"/>
            <a:ext cx="807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Określa na którym </a:t>
            </a:r>
            <a:r>
              <a:rPr lang="pl-PL" sz="1600" dirty="0" err="1"/>
              <a:t>dispatcherze</a:t>
            </a:r>
            <a:r>
              <a:rPr lang="pl-PL" sz="1600" dirty="0"/>
              <a:t> ma być wykonana operacja. </a:t>
            </a:r>
            <a:r>
              <a:rPr lang="pl-PL" sz="1600" b="1" dirty="0"/>
              <a:t>Zmienia </a:t>
            </a:r>
            <a:r>
              <a:rPr lang="pl-PL" sz="1600" b="1" dirty="0" err="1"/>
              <a:t>dispatcher</a:t>
            </a:r>
            <a:r>
              <a:rPr lang="pl-PL" sz="1600" b="1" dirty="0"/>
              <a:t> </a:t>
            </a:r>
            <a:r>
              <a:rPr lang="pl-PL" sz="1600" dirty="0" err="1"/>
              <a:t>korutyn</a:t>
            </a:r>
            <a:r>
              <a:rPr lang="pl-PL" sz="1600" dirty="0"/>
              <a:t> dla </a:t>
            </a:r>
            <a:r>
              <a:rPr lang="pl-PL" sz="1600" b="1" dirty="0" err="1"/>
              <a:t>upstreamu</a:t>
            </a:r>
            <a:r>
              <a:rPr lang="pl-PL" sz="1600" dirty="0"/>
              <a:t> – wszystkiego, co jest </a:t>
            </a:r>
            <a:r>
              <a:rPr lang="pl-PL" sz="1600" b="1" dirty="0"/>
              <a:t>przed nim </a:t>
            </a:r>
            <a:r>
              <a:rPr lang="pl-PL" sz="1600" dirty="0"/>
              <a:t>w łańcuchu. </a:t>
            </a:r>
            <a:r>
              <a:rPr lang="pl-PL" sz="1600" b="1" dirty="0"/>
              <a:t>Nie zmienia </a:t>
            </a:r>
            <a:r>
              <a:rPr lang="pl-PL" sz="1600" dirty="0"/>
              <a:t>kontekstu </a:t>
            </a:r>
            <a:r>
              <a:rPr lang="pl-PL" sz="1600" b="1" dirty="0"/>
              <a:t>kolektora</a:t>
            </a:r>
            <a:r>
              <a:rPr lang="pl-PL" sz="1600" dirty="0"/>
              <a:t> i wprowadza </a:t>
            </a:r>
            <a:r>
              <a:rPr lang="pl-PL" sz="1600" b="1" dirty="0"/>
              <a:t>bufor</a:t>
            </a:r>
            <a:r>
              <a:rPr lang="pl-PL" sz="1600" dirty="0"/>
              <a:t> między segmentami.  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C27610E6-B01E-121B-4F49-0CB35C872049}"/>
              </a:ext>
            </a:extLst>
          </p:cNvPr>
          <p:cNvSpPr/>
          <p:nvPr/>
        </p:nvSpPr>
        <p:spPr>
          <a:xfrm>
            <a:off x="1170180" y="1816141"/>
            <a:ext cx="2897763" cy="75076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7B75E91-AC15-9BBC-C1C4-6AC9089B429B}"/>
              </a:ext>
            </a:extLst>
          </p:cNvPr>
          <p:cNvSpPr txBox="1"/>
          <p:nvPr/>
        </p:nvSpPr>
        <p:spPr>
          <a:xfrm>
            <a:off x="1187624" y="1828243"/>
            <a:ext cx="288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Utworzenie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zimnego strumienia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repozytorium. Rozpoczyna 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Dispatchers.Main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15DBB95-E1DC-F654-D48E-4156DA85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862" y="4548353"/>
            <a:ext cx="5619791" cy="2286017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B70FF09C-51AB-171F-066F-770F98ECB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95" y="1575399"/>
            <a:ext cx="4057680" cy="2933721"/>
          </a:xfrm>
          <a:prstGeom prst="rect">
            <a:avLst/>
          </a:prstGeom>
        </p:spPr>
      </p:pic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A0304396-40F8-5861-4F3C-32344665644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067943" y="2197575"/>
            <a:ext cx="1584177" cy="72736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DFEC0C29-A8D7-6086-1DA3-97FD3E2C1AE6}"/>
              </a:ext>
            </a:extLst>
          </p:cNvPr>
          <p:cNvSpPr/>
          <p:nvPr/>
        </p:nvSpPr>
        <p:spPr>
          <a:xfrm>
            <a:off x="1170179" y="3041492"/>
            <a:ext cx="2393709" cy="67554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F1B7AB47-EED6-6CCB-9AD5-C1D5B1872014}"/>
              </a:ext>
            </a:extLst>
          </p:cNvPr>
          <p:cNvSpPr txBox="1"/>
          <p:nvPr/>
        </p:nvSpPr>
        <p:spPr>
          <a:xfrm>
            <a:off x="1187625" y="3053594"/>
            <a:ext cx="2333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Zimny strumień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zwrócony z repozytorium. 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B23ECD7F-CAC5-6EE8-110F-F3FDAEF82752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563888" y="3379262"/>
            <a:ext cx="343167" cy="145666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83B82687-08BE-BEA3-7999-2E3C6AE1F9C0}"/>
              </a:ext>
            </a:extLst>
          </p:cNvPr>
          <p:cNvSpPr/>
          <p:nvPr/>
        </p:nvSpPr>
        <p:spPr>
          <a:xfrm>
            <a:off x="528192" y="3980516"/>
            <a:ext cx="3035698" cy="115012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2BEA13F1-B9F7-A946-BFE2-12766258E9D6}"/>
              </a:ext>
            </a:extLst>
          </p:cNvPr>
          <p:cNvSpPr txBox="1"/>
          <p:nvPr/>
        </p:nvSpPr>
        <p:spPr>
          <a:xfrm>
            <a:off x="611560" y="4063651"/>
            <a:ext cx="295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flowOn(Dispatchers.IO)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kod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wewnątrz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UserRepository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został wykonany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wątku w tle z puli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AAFB2310-8758-E616-E70D-F23D3E29668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563890" y="4555579"/>
            <a:ext cx="377484" cy="5438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90C6A756-14E8-AB62-E67C-2E594A6C8F0D}"/>
              </a:ext>
            </a:extLst>
          </p:cNvPr>
          <p:cNvSpPr/>
          <p:nvPr/>
        </p:nvSpPr>
        <p:spPr>
          <a:xfrm>
            <a:off x="0" y="5240145"/>
            <a:ext cx="3392679" cy="115012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7CA731A6-0B7E-8674-218B-8BC3A321CEE8}"/>
              </a:ext>
            </a:extLst>
          </p:cNvPr>
          <p:cNvSpPr txBox="1"/>
          <p:nvPr/>
        </p:nvSpPr>
        <p:spPr>
          <a:xfrm>
            <a:off x="0" y="5323280"/>
            <a:ext cx="3392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.map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znajduje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poniżej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flowOn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łańcuchu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wywołań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jest on częścią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wykonuje się na wątku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Main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AA28A920-7E4A-B1DC-30F1-7480943E9D1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392679" y="5240145"/>
            <a:ext cx="514376" cy="5750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22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42D60-AB53-BCA5-744E-9A9F58D63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28202A-9710-BDB5-7BDF-B3D8D2671B79}"/>
              </a:ext>
            </a:extLst>
          </p:cNvPr>
          <p:cNvSpPr/>
          <p:nvPr/>
        </p:nvSpPr>
        <p:spPr>
          <a:xfrm>
            <a:off x="1979712" y="188640"/>
            <a:ext cx="71287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flowOn vs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549797B5-6FA2-9706-9C1C-01E447D3D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49694"/>
              </p:ext>
            </p:extLst>
          </p:nvPr>
        </p:nvGraphicFramePr>
        <p:xfrm>
          <a:off x="1187624" y="908720"/>
          <a:ext cx="7704858" cy="5400599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644884199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843139797"/>
                    </a:ext>
                  </a:extLst>
                </a:gridCol>
                <a:gridCol w="3024338">
                  <a:extLst>
                    <a:ext uri="{9D8B030D-6E8A-4147-A177-3AD203B41FA5}">
                      <a16:colId xmlns:a16="http://schemas.microsoft.com/office/drawing/2014/main" val="3696419486"/>
                    </a:ext>
                  </a:extLst>
                </a:gridCol>
              </a:tblGrid>
              <a:tr h="4487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Aspekt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Verbatim"/>
                          <a:cs typeface="Arial" panose="020B0604020202020204" pitchFamily="34" charset="0"/>
                        </a:rPr>
                        <a:t>flowOn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 err="1">
                          <a:latin typeface="Verbatim"/>
                          <a:cs typeface="Arial" panose="020B0604020202020204" pitchFamily="34" charset="0"/>
                        </a:rPr>
                        <a:t>withContext</a:t>
                      </a:r>
                      <a:endParaRPr lang="pl-PL" sz="1400" b="1" dirty="0">
                        <a:latin typeface="Verbatim"/>
                        <a:cs typeface="Arial" panose="020B0604020202020204" pitchFamily="34" charset="0"/>
                      </a:endParaRP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27522"/>
                  </a:ext>
                </a:extLst>
              </a:tr>
              <a:tr h="8188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Zmiana kontekstu </a:t>
                      </a:r>
                      <a:r>
                        <a:rPr lang="pl-PL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upstreamu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 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Flow</a:t>
                      </a:r>
                      <a:endParaRPr lang="pl-PL" sz="1400" dirty="0">
                        <a:latin typeface="Verbatim"/>
                        <a:cs typeface="Arial" panose="020B0604020202020204" pitchFamily="34" charset="0"/>
                      </a:endParaRP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Zmiana kontekstu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bieżącej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korutyny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na czas bloku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278590"/>
                  </a:ext>
                </a:extLst>
              </a:tr>
              <a:tr h="9860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Zakres działania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Tylko funkcje </a:t>
                      </a: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przed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sz="1400" dirty="0">
                          <a:latin typeface="Verbatim"/>
                          <a:cs typeface="Arial" panose="020B0604020202020204" pitchFamily="34" charset="0"/>
                        </a:rPr>
                        <a:t>flowOn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Całe wnętrze bloku 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withContext</a:t>
                      </a:r>
                      <a:r>
                        <a:rPr lang="pl-PL" sz="1400" dirty="0">
                          <a:latin typeface="Verbatim"/>
                          <a:cs typeface="Arial" panose="020B0604020202020204" pitchFamily="34" charset="0"/>
                        </a:rPr>
                        <a:t> { ... }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35635"/>
                  </a:ext>
                </a:extLst>
              </a:tr>
              <a:tr h="8188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Wpływ na operatorów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Upstream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przeniesiony, </a:t>
                      </a:r>
                      <a:r>
                        <a:rPr lang="pl-PL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downstream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bez zmian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Wszystko w bloku przeniesione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502560"/>
                  </a:ext>
                </a:extLst>
              </a:tr>
              <a:tr h="8188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Buforowanie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Tak, dodaje bufor między segmentami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Nie, brak dodatkowego bufora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721321"/>
                  </a:ext>
                </a:extLst>
              </a:tr>
              <a:tr h="6902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 użycia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 w łańcuchu 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Flow</a:t>
                      </a:r>
                      <a:endParaRPr lang="pl-PL" sz="1400" dirty="0">
                        <a:latin typeface="Verbatim"/>
                        <a:cs typeface="Arial" panose="020B0604020202020204" pitchFamily="34" charset="0"/>
                      </a:endParaRP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Każda 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suspend</a:t>
                      </a:r>
                      <a:r>
                        <a:rPr lang="pl-PL" sz="1400" dirty="0">
                          <a:latin typeface="Verbatim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sz="1400" dirty="0" err="1">
                          <a:latin typeface="Verbatim"/>
                          <a:cs typeface="Arial" panose="020B0604020202020204" pitchFamily="34" charset="0"/>
                        </a:rPr>
                        <a:t>fun</a:t>
                      </a:r>
                      <a:r>
                        <a:rPr lang="pl-PL" sz="1400" dirty="0">
                          <a:latin typeface="Verbatim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lub sekcja kodu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573499"/>
                  </a:ext>
                </a:extLst>
              </a:tr>
              <a:tr h="81888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Wielokrotność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Można łańcuchować kilka flowOn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Można zagnieżdżać, ale rzadko potrzebne</a:t>
                      </a:r>
                    </a:p>
                  </a:txBody>
                  <a:tcPr marL="45260" marR="45260" marT="22630" marB="22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70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20710-3F65-9537-B574-FF5084FBE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CA677-DB33-50F1-3ECD-2A1BBE31627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BE45CB2-0096-DBAD-FA89-17F73081D810}"/>
              </a:ext>
            </a:extLst>
          </p:cNvPr>
          <p:cNvSpPr txBox="1"/>
          <p:nvPr/>
        </p:nvSpPr>
        <p:spPr>
          <a:xfrm>
            <a:off x="1033753" y="796886"/>
            <a:ext cx="500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Załóżmy że nasz Streamer prowadzi transmisję na żywo. </a:t>
            </a:r>
          </a:p>
          <a:p>
            <a:pPr algn="just"/>
            <a:r>
              <a:rPr lang="pl-PL" sz="1600" dirty="0"/>
              <a:t>Jego </a:t>
            </a:r>
            <a:r>
              <a:rPr lang="pl-PL" sz="1600" b="1" dirty="0"/>
              <a:t>głównym zadaniem </a:t>
            </a:r>
            <a:r>
              <a:rPr lang="pl-PL" sz="1600" dirty="0"/>
              <a:t>jest interakcja z czatem, granie i komentowanie – wszystko to dzieje się w </a:t>
            </a:r>
            <a:r>
              <a:rPr lang="pl-PL" sz="1600" b="1" dirty="0"/>
              <a:t>czasie rzeczywistym </a:t>
            </a:r>
            <a:r>
              <a:rPr lang="pl-PL" sz="1600" dirty="0"/>
              <a:t>i musi być </a:t>
            </a:r>
            <a:r>
              <a:rPr lang="pl-PL" sz="1600" b="1" dirty="0"/>
              <a:t>płynne</a:t>
            </a:r>
            <a:r>
              <a:rPr lang="pl-PL" sz="1600" dirty="0"/>
              <a:t>. To jest jego praca na </a:t>
            </a:r>
            <a:r>
              <a:rPr lang="pl-PL" sz="1600" b="1" dirty="0" err="1">
                <a:latin typeface="Verbatim"/>
              </a:rPr>
              <a:t>Dispatchers.Main</a:t>
            </a:r>
            <a:r>
              <a:rPr lang="pl-PL" sz="1600" b="1" dirty="0">
                <a:latin typeface="Verbatim"/>
              </a:rPr>
              <a:t> </a:t>
            </a:r>
            <a:r>
              <a:rPr lang="pl-PL" sz="1600" dirty="0"/>
              <a:t>(</a:t>
            </a:r>
            <a:r>
              <a:rPr lang="pl-PL" sz="1600" b="1" dirty="0"/>
              <a:t>wątek UI</a:t>
            </a:r>
            <a:r>
              <a:rPr lang="pl-PL" sz="1600" dirty="0"/>
              <a:t>).</a:t>
            </a:r>
          </a:p>
        </p:txBody>
      </p:sp>
      <p:pic>
        <p:nvPicPr>
          <p:cNvPr id="1026" name="Picture 2" descr="Going Live! Streaming is the new kid on the block – Pat's Blog">
            <a:extLst>
              <a:ext uri="{FF2B5EF4-FFF2-40B4-BE49-F238E27FC236}">
                <a16:creationId xmlns:a16="http://schemas.microsoft.com/office/drawing/2014/main" id="{6136CE3B-D55D-0D60-B9B4-CC99F279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28" y="836712"/>
            <a:ext cx="3131840" cy="17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0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E9711-8DE6-8792-FE7F-8D7287A5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12D2A6-F652-535D-72DF-7F5A5E40179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7262EAB-3FB1-4469-3578-4C1D358A48C9}"/>
              </a:ext>
            </a:extLst>
          </p:cNvPr>
          <p:cNvSpPr txBox="1"/>
          <p:nvPr/>
        </p:nvSpPr>
        <p:spPr>
          <a:xfrm>
            <a:off x="1033753" y="796886"/>
            <a:ext cx="500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Załóżmy że nasz Streamer prowadzi transmisję na żywo. </a:t>
            </a:r>
          </a:p>
          <a:p>
            <a:pPr algn="just"/>
            <a:r>
              <a:rPr lang="pl-PL" sz="1600" dirty="0"/>
              <a:t>Jego </a:t>
            </a:r>
            <a:r>
              <a:rPr lang="pl-PL" sz="1600" b="1" dirty="0"/>
              <a:t>głównym zadaniem </a:t>
            </a:r>
            <a:r>
              <a:rPr lang="pl-PL" sz="1600" dirty="0"/>
              <a:t>jest interakcja z czatem, granie i komentowanie – wszystko to dzieje się w </a:t>
            </a:r>
            <a:r>
              <a:rPr lang="pl-PL" sz="1600" b="1" dirty="0"/>
              <a:t>czasie rzeczywistym </a:t>
            </a:r>
            <a:r>
              <a:rPr lang="pl-PL" sz="1600" dirty="0"/>
              <a:t>i musi być </a:t>
            </a:r>
            <a:r>
              <a:rPr lang="pl-PL" sz="1600" b="1" dirty="0"/>
              <a:t>płynne</a:t>
            </a:r>
            <a:r>
              <a:rPr lang="pl-PL" sz="1600" dirty="0"/>
              <a:t>. To jest jego praca na </a:t>
            </a:r>
            <a:r>
              <a:rPr lang="pl-PL" sz="1600" b="1" dirty="0" err="1">
                <a:latin typeface="Verbatim"/>
              </a:rPr>
              <a:t>Dispatchers.Main</a:t>
            </a:r>
            <a:r>
              <a:rPr lang="pl-PL" sz="1600" b="1" dirty="0">
                <a:latin typeface="Verbatim"/>
              </a:rPr>
              <a:t> </a:t>
            </a:r>
            <a:r>
              <a:rPr lang="pl-PL" sz="1600" dirty="0"/>
              <a:t>(</a:t>
            </a:r>
            <a:r>
              <a:rPr lang="pl-PL" sz="1600" b="1" dirty="0"/>
              <a:t>wątek UI</a:t>
            </a:r>
            <a:r>
              <a:rPr lang="pl-PL" sz="1600" dirty="0"/>
              <a:t>).</a:t>
            </a:r>
          </a:p>
        </p:txBody>
      </p:sp>
      <p:pic>
        <p:nvPicPr>
          <p:cNvPr id="1026" name="Picture 2" descr="Going Live! Streaming is the new kid on the block – Pat's Blog">
            <a:extLst>
              <a:ext uri="{FF2B5EF4-FFF2-40B4-BE49-F238E27FC236}">
                <a16:creationId xmlns:a16="http://schemas.microsoft.com/office/drawing/2014/main" id="{BEE8293D-11C5-3E65-5D52-68FA59975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28" y="836712"/>
            <a:ext cx="3131840" cy="17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E4689B5-1A30-EB36-B721-E3EDA7DA1B41}"/>
              </a:ext>
            </a:extLst>
          </p:cNvPr>
          <p:cNvSpPr txBox="1"/>
          <p:nvPr/>
        </p:nvSpPr>
        <p:spPr>
          <a:xfrm>
            <a:off x="4211960" y="2688754"/>
            <a:ext cx="4955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Streamer decyduje, że chce </a:t>
            </a:r>
            <a:r>
              <a:rPr lang="pl-PL" sz="1600" dirty="0" err="1"/>
              <a:t>wyrenderować</a:t>
            </a:r>
            <a:r>
              <a:rPr lang="pl-PL" sz="1600" dirty="0"/>
              <a:t> film 4K na swój kanał YouTube. Gdyby spróbował to zrobić na tym samym komputerze, na którym prowadzi transmisję, jego </a:t>
            </a:r>
            <a:r>
              <a:rPr lang="pl-PL" sz="1600" b="1" dirty="0" err="1"/>
              <a:t>stream</a:t>
            </a:r>
            <a:r>
              <a:rPr lang="pl-PL" sz="1600" dirty="0"/>
              <a:t> natychmiast by się </a:t>
            </a:r>
            <a:r>
              <a:rPr lang="pl-PL" sz="1600" b="1" dirty="0"/>
              <a:t>zwiesił</a:t>
            </a:r>
            <a:r>
              <a:rPr lang="pl-PL" sz="1600" dirty="0"/>
              <a:t>. Rozwiązaniem tego problemu jest zastosowanie </a:t>
            </a:r>
            <a:r>
              <a:rPr lang="pl-PL" sz="1600" b="1" dirty="0" err="1">
                <a:latin typeface="Verbatim"/>
              </a:rPr>
              <a:t>withContext</a:t>
            </a:r>
            <a:r>
              <a:rPr lang="pl-PL" sz="1600" b="1" dirty="0">
                <a:latin typeface="Verbatim"/>
              </a:rPr>
              <a:t>.</a:t>
            </a:r>
            <a:endParaRPr lang="pl-PL" sz="1600" dirty="0"/>
          </a:p>
          <a:p>
            <a:pPr algn="just"/>
            <a:endParaRPr lang="pl-PL" sz="1600" dirty="0">
              <a:latin typeface="Verbatim"/>
            </a:endParaRPr>
          </a:p>
        </p:txBody>
      </p:sp>
      <p:pic>
        <p:nvPicPr>
          <p:cNvPr id="1028" name="Picture 4" descr="Rendering Videos with JavaScript. Yes! With Remotion, you can now render… |  by Nithish Naidu | JavaScript in Plain English">
            <a:extLst>
              <a:ext uri="{FF2B5EF4-FFF2-40B4-BE49-F238E27FC236}">
                <a16:creationId xmlns:a16="http://schemas.microsoft.com/office/drawing/2014/main" id="{B1EEDA32-03CF-1674-8F0F-3E8837407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3108472" cy="18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75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B073-1AEC-A5AB-C14B-2B5D60158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D29168-CABE-9F8F-E3EF-86659591F37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FAE1E4F-D082-219B-47B7-1899069531F5}"/>
              </a:ext>
            </a:extLst>
          </p:cNvPr>
          <p:cNvSpPr txBox="1"/>
          <p:nvPr/>
        </p:nvSpPr>
        <p:spPr>
          <a:xfrm>
            <a:off x="1033753" y="796886"/>
            <a:ext cx="5001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Załóżmy że nasz Streamer prowadzi transmisję na żywo. </a:t>
            </a:r>
          </a:p>
          <a:p>
            <a:pPr algn="just"/>
            <a:r>
              <a:rPr lang="pl-PL" sz="1600" dirty="0"/>
              <a:t>Jego </a:t>
            </a:r>
            <a:r>
              <a:rPr lang="pl-PL" sz="1600" b="1" dirty="0"/>
              <a:t>głównym zadaniem </a:t>
            </a:r>
            <a:r>
              <a:rPr lang="pl-PL" sz="1600" dirty="0"/>
              <a:t>jest interakcja z czatem, granie i komentowanie – wszystko to dzieje się w </a:t>
            </a:r>
            <a:r>
              <a:rPr lang="pl-PL" sz="1600" b="1" dirty="0"/>
              <a:t>czasie rzeczywistym </a:t>
            </a:r>
            <a:r>
              <a:rPr lang="pl-PL" sz="1600" dirty="0"/>
              <a:t>i musi być </a:t>
            </a:r>
            <a:r>
              <a:rPr lang="pl-PL" sz="1600" b="1" dirty="0"/>
              <a:t>płynne</a:t>
            </a:r>
            <a:r>
              <a:rPr lang="pl-PL" sz="1600" dirty="0"/>
              <a:t>. To jest jego praca na </a:t>
            </a:r>
            <a:r>
              <a:rPr lang="pl-PL" sz="1600" b="1" dirty="0" err="1">
                <a:latin typeface="Verbatim"/>
              </a:rPr>
              <a:t>Dispatchers.Main</a:t>
            </a:r>
            <a:r>
              <a:rPr lang="pl-PL" sz="1600" b="1" dirty="0">
                <a:latin typeface="Verbatim"/>
              </a:rPr>
              <a:t> </a:t>
            </a:r>
            <a:r>
              <a:rPr lang="pl-PL" sz="1600" dirty="0"/>
              <a:t>(</a:t>
            </a:r>
            <a:r>
              <a:rPr lang="pl-PL" sz="1600" b="1" dirty="0"/>
              <a:t>wątek UI</a:t>
            </a:r>
            <a:r>
              <a:rPr lang="pl-PL" sz="1600" dirty="0"/>
              <a:t>).</a:t>
            </a:r>
          </a:p>
        </p:txBody>
      </p:sp>
      <p:pic>
        <p:nvPicPr>
          <p:cNvPr id="1026" name="Picture 2" descr="Going Live! Streaming is the new kid on the block – Pat's Blog">
            <a:extLst>
              <a:ext uri="{FF2B5EF4-FFF2-40B4-BE49-F238E27FC236}">
                <a16:creationId xmlns:a16="http://schemas.microsoft.com/office/drawing/2014/main" id="{FDF47FD2-854C-F07F-C7F5-FD9204FF1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528" y="836712"/>
            <a:ext cx="3131840" cy="176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4C7100BA-61D7-E66A-E30E-811A692B173B}"/>
              </a:ext>
            </a:extLst>
          </p:cNvPr>
          <p:cNvSpPr txBox="1"/>
          <p:nvPr/>
        </p:nvSpPr>
        <p:spPr>
          <a:xfrm>
            <a:off x="4211960" y="2688754"/>
            <a:ext cx="49554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Streamer decyduje, że chce </a:t>
            </a:r>
            <a:r>
              <a:rPr lang="pl-PL" sz="1600" dirty="0" err="1"/>
              <a:t>wyrenderować</a:t>
            </a:r>
            <a:r>
              <a:rPr lang="pl-PL" sz="1600" dirty="0"/>
              <a:t> film 4K na swój kanał YouTube. Gdyby spróbował to zrobić na tym samym komputerze, na którym prowadzi transmisję, jego </a:t>
            </a:r>
            <a:r>
              <a:rPr lang="pl-PL" sz="1600" b="1" dirty="0" err="1"/>
              <a:t>stream</a:t>
            </a:r>
            <a:r>
              <a:rPr lang="pl-PL" sz="1600" dirty="0"/>
              <a:t> natychmiast by się </a:t>
            </a:r>
            <a:r>
              <a:rPr lang="pl-PL" sz="1600" b="1" dirty="0"/>
              <a:t>zwiesił</a:t>
            </a:r>
            <a:r>
              <a:rPr lang="pl-PL" sz="1600" dirty="0"/>
              <a:t>. Rozwiązaniem tego problemu jest zastosowanie </a:t>
            </a:r>
            <a:r>
              <a:rPr lang="pl-PL" sz="1600" b="1" dirty="0" err="1">
                <a:latin typeface="Verbatim"/>
              </a:rPr>
              <a:t>withContext</a:t>
            </a:r>
            <a:r>
              <a:rPr lang="pl-PL" sz="1600" b="1" dirty="0">
                <a:latin typeface="Verbatim"/>
              </a:rPr>
              <a:t>.</a:t>
            </a:r>
            <a:endParaRPr lang="pl-PL" sz="1600" dirty="0"/>
          </a:p>
          <a:p>
            <a:pPr algn="just"/>
            <a:endParaRPr lang="pl-PL" sz="1600" dirty="0">
              <a:latin typeface="Verbatim"/>
            </a:endParaRPr>
          </a:p>
        </p:txBody>
      </p:sp>
      <p:pic>
        <p:nvPicPr>
          <p:cNvPr id="1028" name="Picture 4" descr="Rendering Videos with JavaScript. Yes! With Remotion, you can now render… |  by Nithish Naidu | JavaScript in Plain English">
            <a:extLst>
              <a:ext uri="{FF2B5EF4-FFF2-40B4-BE49-F238E27FC236}">
                <a16:creationId xmlns:a16="http://schemas.microsoft.com/office/drawing/2014/main" id="{811CE7EF-A403-F5A0-1B44-8DEA405D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3108472" cy="18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B645928-C85E-5AB8-0B83-184ABACFF3D0}"/>
              </a:ext>
            </a:extLst>
          </p:cNvPr>
          <p:cNvSpPr txBox="1"/>
          <p:nvPr/>
        </p:nvSpPr>
        <p:spPr>
          <a:xfrm>
            <a:off x="998069" y="4685151"/>
            <a:ext cx="8129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Używa </a:t>
            </a:r>
            <a:r>
              <a:rPr lang="pl-PL" sz="1600" dirty="0" err="1">
                <a:latin typeface="Verbatim"/>
              </a:rPr>
              <a:t>withContext</a:t>
            </a:r>
            <a:r>
              <a:rPr lang="pl-PL" sz="1600" dirty="0"/>
              <a:t>, co jest jak wysłanie wszystkich plików na inny komputer, który jest zoptymalizowany pod intensywne obliczenia. Streamer może dalej bez problemu prowadzić transmisję na żywo (</a:t>
            </a:r>
            <a:r>
              <a:rPr lang="pl-PL" sz="1600" b="1" dirty="0"/>
              <a:t>UI jest responsywne</a:t>
            </a:r>
            <a:r>
              <a:rPr lang="pl-PL" sz="1600" dirty="0"/>
              <a:t>).Gdy komputer skończy </a:t>
            </a:r>
            <a:r>
              <a:rPr lang="pl-PL" sz="1600" dirty="0" err="1"/>
              <a:t>renderować</a:t>
            </a:r>
            <a:r>
              <a:rPr lang="pl-PL" sz="1600" dirty="0"/>
              <a:t> film, odsyła gotowy plik z powrotem. </a:t>
            </a:r>
            <a:r>
              <a:rPr lang="pl-PL" sz="1600" dirty="0" err="1"/>
              <a:t>Korutyna</a:t>
            </a:r>
            <a:r>
              <a:rPr lang="pl-PL" sz="1600" dirty="0"/>
              <a:t> jest wznawiana na </a:t>
            </a:r>
            <a:r>
              <a:rPr lang="pl-PL" sz="1600" b="1" dirty="0" err="1">
                <a:latin typeface="Verbatim"/>
              </a:rPr>
              <a:t>Dispatchers.Main</a:t>
            </a:r>
            <a:r>
              <a:rPr lang="pl-PL" sz="1600" b="1" dirty="0">
                <a:latin typeface="Verbatim"/>
              </a:rPr>
              <a:t> </a:t>
            </a:r>
            <a:r>
              <a:rPr lang="pl-PL" sz="1600" dirty="0"/>
              <a:t>z gotowym wynikiem.</a:t>
            </a:r>
          </a:p>
        </p:txBody>
      </p:sp>
    </p:spTree>
    <p:extLst>
      <p:ext uri="{BB962C8B-B14F-4D97-AF65-F5344CB8AC3E}">
        <p14:creationId xmlns:p14="http://schemas.microsoft.com/office/powerpoint/2010/main" val="24306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7A0EE-BA30-5BAB-C8D5-6F95EEA6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8177A-E186-8CC1-5ED4-6B9A0F5E4D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7D368B4-9DE7-6555-D072-7FA0D4875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00" y="836712"/>
            <a:ext cx="6408712" cy="4543162"/>
          </a:xfrm>
          <a:prstGeom prst="rect">
            <a:avLst/>
          </a:prstGeom>
        </p:spPr>
      </p:pic>
      <p:pic>
        <p:nvPicPr>
          <p:cNvPr id="8" name="bandicam 2025-09-12 21-12-23-993">
            <a:hlinkClick r:id="" action="ppaction://media"/>
            <a:extLst>
              <a:ext uri="{FF2B5EF4-FFF2-40B4-BE49-F238E27FC236}">
                <a16:creationId xmlns:a16="http://schemas.microsoft.com/office/drawing/2014/main" id="{62D9CF57-372B-D354-7B10-7CB9D20F98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07504" y="836712"/>
            <a:ext cx="2627784" cy="58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7A0EE-BA30-5BAB-C8D5-6F95EEA6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98177A-E186-8CC1-5ED4-6B9A0F5E4D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7D368B4-9DE7-6555-D072-7FA0D4875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198" y="836712"/>
            <a:ext cx="6205559" cy="4399146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A3CC6E2-F7C9-05D1-6F76-0FCC352F7274}"/>
              </a:ext>
            </a:extLst>
          </p:cNvPr>
          <p:cNvSpPr/>
          <p:nvPr/>
        </p:nvSpPr>
        <p:spPr>
          <a:xfrm>
            <a:off x="10243" y="1124744"/>
            <a:ext cx="2808312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DC38792-1E7B-A1AC-1AC7-59BD5C0E90A6}"/>
              </a:ext>
            </a:extLst>
          </p:cNvPr>
          <p:cNvSpPr txBox="1"/>
          <p:nvPr/>
        </p:nvSpPr>
        <p:spPr>
          <a:xfrm>
            <a:off x="107504" y="112859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Model stanu UI - </a:t>
            </a:r>
            <a:r>
              <a:rPr lang="pl-PL" sz="1400" dirty="0"/>
              <a:t>czy jest ładowanie, jaki jest tekst statusu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41AC2E0D-F0DD-CAE6-7BF3-3BD81535B880}"/>
              </a:ext>
            </a:extLst>
          </p:cNvPr>
          <p:cNvCxnSpPr>
            <a:cxnSpLocks/>
          </p:cNvCxnSpPr>
          <p:nvPr/>
        </p:nvCxnSpPr>
        <p:spPr>
          <a:xfrm flipV="1">
            <a:off x="2802078" y="1058220"/>
            <a:ext cx="432048" cy="4265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D3BAB985-B040-4E88-A3BA-2020C2F0FE2F}"/>
              </a:ext>
            </a:extLst>
          </p:cNvPr>
          <p:cNvSpPr/>
          <p:nvPr/>
        </p:nvSpPr>
        <p:spPr>
          <a:xfrm>
            <a:off x="-20941" y="2140723"/>
            <a:ext cx="2808312" cy="10722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DE8C11F-9B62-37E1-5349-D243F03F90C6}"/>
              </a:ext>
            </a:extLst>
          </p:cNvPr>
          <p:cNvSpPr txBox="1"/>
          <p:nvPr/>
        </p:nvSpPr>
        <p:spPr>
          <a:xfrm>
            <a:off x="72412" y="213671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przechowuje cały stan UI w jednym obiekcie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StreamerUiState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zarządzanym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StateFlow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3C35C0C0-4B7F-0E15-F6C5-5592A05C3A82}"/>
              </a:ext>
            </a:extLst>
          </p:cNvPr>
          <p:cNvCxnSpPr>
            <a:cxnSpLocks/>
          </p:cNvCxnSpPr>
          <p:nvPr/>
        </p:nvCxnSpPr>
        <p:spPr>
          <a:xfrm>
            <a:off x="2818102" y="2499025"/>
            <a:ext cx="529762" cy="3151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C0039E1-A151-E95C-AB80-F610BC19AEA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87371" y="2676850"/>
            <a:ext cx="582758" cy="65200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4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AD5FEC-2421-5D2C-2374-7AA6EE1BE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1116A8-6C49-4F45-6423-5A44134F9C7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withContext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FA30356-58C5-37B5-11D1-758FFFD3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198" y="836712"/>
            <a:ext cx="6205559" cy="4399146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2A294171-BE4A-A819-850B-A918E3A98C48}"/>
              </a:ext>
            </a:extLst>
          </p:cNvPr>
          <p:cNvSpPr/>
          <p:nvPr/>
        </p:nvSpPr>
        <p:spPr>
          <a:xfrm>
            <a:off x="10243" y="1124744"/>
            <a:ext cx="2808312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6290E5-5BDE-B1AB-C721-D60F2752361F}"/>
              </a:ext>
            </a:extLst>
          </p:cNvPr>
          <p:cNvSpPr txBox="1"/>
          <p:nvPr/>
        </p:nvSpPr>
        <p:spPr>
          <a:xfrm>
            <a:off x="107504" y="112859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Model stanu UI - </a:t>
            </a:r>
            <a:r>
              <a:rPr lang="pl-PL" sz="1400" dirty="0"/>
              <a:t>czy jest ładowanie, jaki jest tekst statusu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DA79F11-283D-88B0-0569-5550BA9BC264}"/>
              </a:ext>
            </a:extLst>
          </p:cNvPr>
          <p:cNvCxnSpPr>
            <a:cxnSpLocks/>
          </p:cNvCxnSpPr>
          <p:nvPr/>
        </p:nvCxnSpPr>
        <p:spPr>
          <a:xfrm flipV="1">
            <a:off x="2802078" y="1058220"/>
            <a:ext cx="432048" cy="42656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AFE03C98-DC83-F035-D06C-4DC8332272D2}"/>
              </a:ext>
            </a:extLst>
          </p:cNvPr>
          <p:cNvSpPr/>
          <p:nvPr/>
        </p:nvSpPr>
        <p:spPr>
          <a:xfrm>
            <a:off x="-20941" y="2140723"/>
            <a:ext cx="2808312" cy="10722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95BA8B3-F55F-BEF9-FE53-07E0FC2DF534}"/>
              </a:ext>
            </a:extLst>
          </p:cNvPr>
          <p:cNvSpPr txBox="1"/>
          <p:nvPr/>
        </p:nvSpPr>
        <p:spPr>
          <a:xfrm>
            <a:off x="72412" y="213671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przechowuje cały stan UI w jednym obiekcie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StreamerUiState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zarządzanym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StateFlow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4A7460E-9ABB-81B2-ED9E-75835A3DB019}"/>
              </a:ext>
            </a:extLst>
          </p:cNvPr>
          <p:cNvCxnSpPr>
            <a:cxnSpLocks/>
          </p:cNvCxnSpPr>
          <p:nvPr/>
        </p:nvCxnSpPr>
        <p:spPr>
          <a:xfrm>
            <a:off x="2818102" y="2499025"/>
            <a:ext cx="529762" cy="31510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3E8E60E0-D40C-EC65-58E6-4B32C3B4068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87371" y="2676850"/>
            <a:ext cx="582758" cy="65200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5A10812E-80FA-2AAC-7EBD-BE7ADCC9BBA8}"/>
              </a:ext>
            </a:extLst>
          </p:cNvPr>
          <p:cNvSpPr/>
          <p:nvPr/>
        </p:nvSpPr>
        <p:spPr>
          <a:xfrm>
            <a:off x="611560" y="3682001"/>
            <a:ext cx="2160240" cy="6831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3BC85D1-B62F-DABB-B2A9-B7304C84E098}"/>
              </a:ext>
            </a:extLst>
          </p:cNvPr>
          <p:cNvSpPr txBox="1"/>
          <p:nvPr/>
        </p:nvSpPr>
        <p:spPr>
          <a:xfrm>
            <a:off x="683568" y="3743454"/>
            <a:ext cx="203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punkt startowy operacji asynchronicznej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F4DCF3B6-1C32-C25D-9878-CBF0A5C7D05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771800" y="4005064"/>
            <a:ext cx="598329" cy="1848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F1CBFCF-37AA-56B8-FFD9-9BA7EDD6B85B}"/>
              </a:ext>
            </a:extLst>
          </p:cNvPr>
          <p:cNvSpPr/>
          <p:nvPr/>
        </p:nvSpPr>
        <p:spPr>
          <a:xfrm>
            <a:off x="197722" y="4536377"/>
            <a:ext cx="2376264" cy="68310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ED30B44-1907-222C-EFDE-C3C651B15ECA}"/>
              </a:ext>
            </a:extLst>
          </p:cNvPr>
          <p:cNvSpPr txBox="1"/>
          <p:nvPr/>
        </p:nvSpPr>
        <p:spPr>
          <a:xfrm>
            <a:off x="269729" y="4597830"/>
            <a:ext cx="2247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Funkcja symulująca „ciężkie” obliczenia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B30C5996-993E-295A-553F-0D589E845302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573986" y="4753130"/>
            <a:ext cx="773878" cy="12479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33309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82077</TotalTime>
  <Pages>0</Pages>
  <Words>1912</Words>
  <Characters>0</Characters>
  <Application>Microsoft Office PowerPoint</Application>
  <PresentationFormat>Pokaz na ekranie (4:3)</PresentationFormat>
  <Lines>0</Lines>
  <Paragraphs>197</Paragraphs>
  <Slides>32</Slides>
  <Notes>32</Notes>
  <HiddenSlides>0</HiddenSlides>
  <MMClips>4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7" baseType="lpstr">
      <vt:lpstr>Arial</vt:lpstr>
      <vt:lpstr>Calibri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1280</cp:revision>
  <dcterms:modified xsi:type="dcterms:W3CDTF">2025-09-15T09:52:58Z</dcterms:modified>
  <cp:category/>
</cp:coreProperties>
</file>