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346" r:id="rId2"/>
    <p:sldId id="559" r:id="rId3"/>
    <p:sldId id="569" r:id="rId4"/>
    <p:sldId id="570" r:id="rId5"/>
    <p:sldId id="571" r:id="rId6"/>
    <p:sldId id="572" r:id="rId7"/>
    <p:sldId id="573" r:id="rId8"/>
    <p:sldId id="574" r:id="rId9"/>
    <p:sldId id="575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3" r:id="rId18"/>
    <p:sldId id="584" r:id="rId19"/>
    <p:sldId id="585" r:id="rId20"/>
    <p:sldId id="586" r:id="rId21"/>
    <p:sldId id="587" r:id="rId22"/>
    <p:sldId id="588" r:id="rId23"/>
    <p:sldId id="589" r:id="rId24"/>
    <p:sldId id="59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892" autoAdjust="0"/>
  </p:normalViewPr>
  <p:slideViewPr>
    <p:cSldViewPr>
      <p:cViewPr varScale="1">
        <p:scale>
          <a:sx n="96" d="100"/>
          <a:sy n="96" d="100"/>
        </p:scale>
        <p:origin x="103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28A91-4C71-CA22-A314-4DD6AFAC0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01896D-17AC-CBA6-2887-5B32844B5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1348CD-77DD-FCCE-8484-C03635337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7476D-222E-E001-B417-9CE782623B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14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D6261-2175-1448-FE2A-5C7B056D5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57DF6-F995-20C7-76A7-04A2C83D5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0F9FA6-5188-38CB-0D54-0523EA1BD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D5FE1-6DA5-0DA2-E141-A753298DF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621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784E-6735-B573-0C84-7DD008354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F550B5-A465-6FC4-2FDE-0C3153CDE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2C96B-6793-C15E-ABBD-C6882DD4D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9DFA-3CF4-46E1-A396-EA2CF1B1D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5545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784E-6735-B573-0C84-7DD008354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F550B5-A465-6FC4-2FDE-0C3153CDE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2C96B-6793-C15E-ABBD-C6882DD4D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9DFA-3CF4-46E1-A396-EA2CF1B1D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3646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952FF-3B2B-F1F3-6F5E-5225B2CD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F6ED70-B824-7BB9-C313-904C7C972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CD530-709D-3B9A-E588-C68510720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6B0D4-E5D8-9764-2305-C7C367792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37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F0748-8ED5-DB7B-ABDE-366D8D0B2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B8B65-6869-FB24-CF33-53AC6F363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DDB6D9-39EB-264B-24F4-A9DF7EF63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52D53-6F37-96EC-6EB1-FA69E9E7A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805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BF07B-2982-A323-2585-5111658C9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91F914-2DD9-204A-6227-EBED839009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CDBD4-8834-42F2-5C45-207C11E13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A9F86-E000-A76B-BFF6-25F2F4A80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217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F88ED-855F-0BA5-4673-8DBC54983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27F62D-035E-FDAC-6701-81F99BBE1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573616-0053-3055-A440-D79F65D02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2646-9EFC-60D1-4306-1B8A2EAA6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94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F3E31-5487-D254-89AE-64BA5D5CB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0C628C-B352-4BB7-1CF4-975766BF3F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6BAF3-19AC-7DA5-3B29-75D564F80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245E1-F92A-3188-C40D-D3713C8419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772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3BB01-FF9E-9D69-8FE0-4FD8F9286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260ED9-22DA-BB83-9D4F-3250C113A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15BA00-069B-C2B2-23E6-601A5E73A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0021-9350-7EAB-9238-71D865182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94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D06D-933F-7632-47E9-BD164702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37BD2-EA30-AD49-405E-463943836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C9B14-665C-C1D0-82AB-3788E4D5D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9A449-FA94-8C8B-4EC5-2A3C0443C7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257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B0CB4-595D-A44F-8E6C-332F0C1A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AD4D0E-FC5F-00C0-BC59-A3B65D2DC4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AEC60-DC3A-38EC-1850-25EB82F73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2DBD-3830-21F3-C85F-9220A13447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9515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5A5CA-83C1-D153-51F5-E22810FFD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3AAEDA-12DC-D20A-765A-373723B60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3A9BA-FEFD-E630-2FA8-CCCE5EA5B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6AE37-C9B4-C0EB-11E0-C4F2B0891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43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93DCD-935F-ABE3-5848-1494D9061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5982E2-D2FB-B822-5D29-5367981FDD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3AAAB-398D-5C76-C358-C249E4497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903AD-F108-5DCB-E3FD-A95232753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992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7E8E-7496-12A8-3322-FB66E7EA9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F04502-927D-6B32-D8DA-8B6D57BAE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FC5127-CBCA-0699-B4F7-EDC73CAAE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C4586-4BBF-5431-3140-DAFC9540E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633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3C0DA-B857-31FB-C749-B567B8A2F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24D3ED-CA24-8C44-BDC8-DC8576B82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AE895C-AEA3-A3C0-7F1B-0C564E43F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2289D-10AF-B7B7-42D1-11B3673D9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976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A81F5-0BC7-8503-8F4C-02E17F3B7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4CDAD2-0E17-BE7A-FED3-10A95A2A2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BD6C0-A27F-541C-BE97-B09BDC3C5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B1C54-8AB3-1BCC-9BDA-1223AC6050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128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D4DB7-6CCA-C034-182A-E00F46E8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10D1B-696A-3F23-43F8-A99F02C7B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21561-E975-D64E-0EF1-5110D88B1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AD52E-B384-64F7-22DC-9623408F10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651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B2182-4CDA-F318-1FDB-35565C312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366D25-4D0A-F35C-1126-0ECA970F94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B11C80-9C7A-E605-1BAB-832976CAB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C575-939A-CDD5-A3CF-756AD7892E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7774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93507-2A6A-FAA3-584D-F8D554EE7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9394C2-FE96-B51E-E467-097E30E90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FC383B-4BC2-51DF-BCF8-33450AE44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4010B-8CD1-3FE0-CCBC-1DBE7DC876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441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93507-2A6A-FAA3-584D-F8D554EE7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9394C2-FE96-B51E-E467-097E30E90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FC383B-4BC2-51DF-BCF8-33450AE44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4010B-8CD1-3FE0-CCBC-1DBE7DC876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86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4B875-FEB7-F5B3-635B-77B7EC50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BB8AD5-49D0-187D-CBC3-00FE0BA37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9EE27-8F70-37C0-3577-A02B6DD9B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D4AF4-2734-A6C2-0DED-F0DA49C756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916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BABF9-332B-80E2-CAA3-D0D883876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F53FA1-BC7D-0205-5461-8972461F9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E2E02C-AE6A-9B5D-ACF3-A07DF9FBD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7A937-09DD-67C2-E110-A94C062AC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296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>
                <a:solidFill>
                  <a:schemeClr val="bg1"/>
                </a:solidFill>
              </a:rPr>
              <a:t>WYKŁAD 7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31840" y="44371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 err="1">
                <a:solidFill>
                  <a:schemeClr val="bg1"/>
                </a:solidFill>
              </a:rPr>
              <a:t>Coroutines</a:t>
            </a:r>
            <a:r>
              <a:rPr lang="pl-PL" sz="1800" dirty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Kanały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EE93A6-CFD8-AF26-5D92-7C39FCFA1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481F5-AABD-8FF3-B5C8-EF1F889291D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Buforowanie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51AB232-9FDE-02D2-545C-5053454930AC}"/>
              </a:ext>
            </a:extLst>
          </p:cNvPr>
          <p:cNvSpPr txBox="1"/>
          <p:nvPr/>
        </p:nvSpPr>
        <p:spPr>
          <a:xfrm>
            <a:off x="1043608" y="908720"/>
            <a:ext cx="7992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/>
              <a:t>Bufor</a:t>
            </a:r>
            <a:r>
              <a:rPr lang="pl-PL" sz="1400" dirty="0"/>
              <a:t> to </a:t>
            </a:r>
            <a:r>
              <a:rPr lang="pl-PL" sz="1400" b="1" dirty="0"/>
              <a:t>pamięć pośrednia</a:t>
            </a:r>
            <a:r>
              <a:rPr lang="pl-PL" sz="1400" dirty="0"/>
              <a:t> na elementy, które już zostały wyprodukowane, ale jeszcze nie zostały odebrane/przetworzone. 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CD27677-04C8-1E52-05EE-13B255E78D12}"/>
              </a:ext>
            </a:extLst>
          </p:cNvPr>
          <p:cNvSpPr txBox="1"/>
          <p:nvPr/>
        </p:nvSpPr>
        <p:spPr>
          <a:xfrm>
            <a:off x="1187624" y="2060848"/>
            <a:ext cx="7776864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pl-PL" sz="1400" b="1" dirty="0">
                <a:latin typeface="Verbatim"/>
                <a:cs typeface="Arial" panose="020B0604020202020204" pitchFamily="34" charset="0"/>
              </a:rPr>
              <a:t>Channel(</a:t>
            </a:r>
            <a:r>
              <a:rPr lang="pl-PL" sz="1400" b="1" dirty="0" err="1">
                <a:latin typeface="Verbatim"/>
                <a:cs typeface="Arial" panose="020B0604020202020204" pitchFamily="34" charset="0"/>
              </a:rPr>
              <a:t>capacity</a:t>
            </a:r>
            <a:r>
              <a:rPr lang="pl-PL" sz="1400" b="1" dirty="0">
                <a:latin typeface="Verbatim"/>
                <a:cs typeface="Arial" panose="020B0604020202020204" pitchFamily="34" charset="0"/>
              </a:rPr>
              <a:t> = N)</a:t>
            </a:r>
            <a:endParaRPr lang="pl-PL" sz="1400" dirty="0">
              <a:latin typeface="Verbatim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Gdy </a:t>
            </a:r>
            <a:r>
              <a:rPr lang="pl-PL" sz="1400" dirty="0">
                <a:latin typeface="Verbatim"/>
                <a:cs typeface="Arial" panose="020B0604020202020204" pitchFamily="34" charset="0"/>
              </a:rPr>
              <a:t>N = 0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400" dirty="0">
                <a:latin typeface="Verbatim"/>
                <a:cs typeface="Arial" panose="020B0604020202020204" pitchFamily="34" charset="0"/>
              </a:rPr>
              <a:t>RENDEZVOUS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): brak bufora →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send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receive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muszą się „zgrać” w czasie.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Gdy </a:t>
            </a:r>
            <a:r>
              <a:rPr lang="pl-PL" sz="1400" dirty="0">
                <a:latin typeface="Verbatim"/>
                <a:cs typeface="Arial" panose="020B0604020202020204" pitchFamily="34" charset="0"/>
              </a:rPr>
              <a:t>N &gt; 0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kanał może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przechować do N elementów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send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nie wstrzyma się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dopóki bufor się nie zapełni.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Gdy bufor pełny: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domyślnie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send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zawiesza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korutynę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back-pressure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możesz zmienić zachowanie:</a:t>
            </a:r>
            <a:b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1400" b="1" dirty="0">
                <a:latin typeface="Verbatim"/>
                <a:cs typeface="Arial" panose="020B0604020202020204" pitchFamily="34" charset="0"/>
              </a:rPr>
              <a:t>Channel(</a:t>
            </a:r>
            <a:r>
              <a:rPr lang="pl-PL" sz="1400" b="1" dirty="0" err="1">
                <a:latin typeface="Verbatim"/>
                <a:cs typeface="Arial" panose="020B0604020202020204" pitchFamily="34" charset="0"/>
              </a:rPr>
              <a:t>capacity</a:t>
            </a:r>
            <a:r>
              <a:rPr lang="pl-PL" sz="1400" b="1" dirty="0">
                <a:latin typeface="Verbatim"/>
                <a:cs typeface="Arial" panose="020B0604020202020204" pitchFamily="34" charset="0"/>
              </a:rPr>
              <a:t> = N, </a:t>
            </a:r>
            <a:r>
              <a:rPr lang="pl-PL" sz="1400" b="1" dirty="0" err="1">
                <a:latin typeface="Verbatim"/>
                <a:cs typeface="Arial" panose="020B0604020202020204" pitchFamily="34" charset="0"/>
              </a:rPr>
              <a:t>onBufferOverflow</a:t>
            </a:r>
            <a:r>
              <a:rPr lang="pl-PL" sz="1400" b="1" dirty="0">
                <a:latin typeface="Verbatim"/>
                <a:cs typeface="Arial" panose="020B0604020202020204" pitchFamily="34" charset="0"/>
              </a:rPr>
              <a:t> = DROP_OLDEST | DROP_LATEST | SUSPEND)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Specjalne warianty: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latin typeface="Verbatim"/>
                <a:cs typeface="Arial" panose="020B0604020202020204" pitchFamily="34" charset="0"/>
              </a:rPr>
              <a:t>BUFFERED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– domyślny „rozsądny” rozmiar (zwykle kilkadziesiąt elementów),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latin typeface="Verbatim"/>
                <a:cs typeface="Arial" panose="020B0604020202020204" pitchFamily="34" charset="0"/>
              </a:rPr>
              <a:t>CONFLATED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– trzyma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tylko najnowszą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wartość, starsze nadpisuje,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latin typeface="Verbatim"/>
                <a:cs typeface="Arial" panose="020B0604020202020204" pitchFamily="34" charset="0"/>
              </a:rPr>
              <a:t>UNLIMITED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– bez górnego limitu.</a:t>
            </a:r>
          </a:p>
        </p:txBody>
      </p:sp>
    </p:spTree>
    <p:extLst>
      <p:ext uri="{BB962C8B-B14F-4D97-AF65-F5344CB8AC3E}">
        <p14:creationId xmlns:p14="http://schemas.microsoft.com/office/powerpoint/2010/main" val="70888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87C880-CE7E-73F9-AF5F-EE64A7E6D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9E660-60C5-0255-ABA6-FDDA6373B1C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Zamykanie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DE34478-8473-2047-E2B5-E9DE0727E6B7}"/>
              </a:ext>
            </a:extLst>
          </p:cNvPr>
          <p:cNvSpPr txBox="1"/>
          <p:nvPr/>
        </p:nvSpPr>
        <p:spPr>
          <a:xfrm>
            <a:off x="1043608" y="908720"/>
            <a:ext cx="79928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400" b="1" dirty="0"/>
              <a:t>Zamknięcie kanału </a:t>
            </a:r>
            <a:r>
              <a:rPr lang="pl-PL" sz="1400" dirty="0"/>
              <a:t>(</a:t>
            </a:r>
            <a:r>
              <a:rPr lang="pl-PL" sz="1400" dirty="0" err="1">
                <a:latin typeface="Verbatim"/>
              </a:rPr>
              <a:t>channel.close</a:t>
            </a:r>
            <a:r>
              <a:rPr lang="pl-PL" sz="1400" dirty="0">
                <a:latin typeface="Verbatim"/>
              </a:rPr>
              <a:t>()</a:t>
            </a:r>
            <a:r>
              <a:rPr lang="pl-PL" sz="1400" dirty="0"/>
              <a:t>) to </a:t>
            </a:r>
            <a:r>
              <a:rPr lang="pl-PL" sz="1400" b="1" dirty="0"/>
              <a:t>sygnał</a:t>
            </a:r>
            <a:r>
              <a:rPr lang="pl-PL" sz="1400" dirty="0"/>
              <a:t> dla odbiorników o zakończeniu działania. </a:t>
            </a:r>
            <a:r>
              <a:rPr lang="pl-PL" sz="1400" b="1" dirty="0"/>
              <a:t>Buforowane</a:t>
            </a:r>
            <a:r>
              <a:rPr lang="pl-PL" sz="1400" dirty="0"/>
              <a:t> elementy nadal </a:t>
            </a:r>
            <a:r>
              <a:rPr lang="pl-PL" sz="1400" b="1" dirty="0"/>
              <a:t>można</a:t>
            </a:r>
            <a:r>
              <a:rPr lang="pl-PL" sz="1400" dirty="0"/>
              <a:t> </a:t>
            </a:r>
            <a:r>
              <a:rPr lang="pl-PL" sz="1400" b="1" dirty="0"/>
              <a:t>odebrać</a:t>
            </a:r>
            <a:r>
              <a:rPr lang="pl-PL" sz="1400" dirty="0"/>
              <a:t>. Gdy </a:t>
            </a:r>
            <a:r>
              <a:rPr lang="pl-PL" sz="1400" b="1" dirty="0"/>
              <a:t>ostatni</a:t>
            </a:r>
            <a:r>
              <a:rPr lang="pl-PL" sz="1400" dirty="0"/>
              <a:t> zostanie odczytany, kanał jest też </a:t>
            </a:r>
            <a:r>
              <a:rPr lang="pl-PL" sz="1400" b="1" dirty="0"/>
              <a:t>zamknięty dla odbioru</a:t>
            </a:r>
            <a:r>
              <a:rPr lang="pl-PL" sz="1400" dirty="0"/>
              <a:t>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BAE4ED3-81E9-8760-C1DC-53B7024D8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72820"/>
              </p:ext>
            </p:extLst>
          </p:nvPr>
        </p:nvGraphicFramePr>
        <p:xfrm>
          <a:off x="1187624" y="2132856"/>
          <a:ext cx="7704856" cy="1371600"/>
        </p:xfrm>
        <a:graphic>
          <a:graphicData uri="http://schemas.openxmlformats.org/drawingml/2006/table">
            <a:tbl>
              <a:tblPr/>
              <a:tblGrid>
                <a:gridCol w="1598021">
                  <a:extLst>
                    <a:ext uri="{9D8B030D-6E8A-4147-A177-3AD203B41FA5}">
                      <a16:colId xmlns:a16="http://schemas.microsoft.com/office/drawing/2014/main" val="2589446215"/>
                    </a:ext>
                  </a:extLst>
                </a:gridCol>
                <a:gridCol w="3102041">
                  <a:extLst>
                    <a:ext uri="{9D8B030D-6E8A-4147-A177-3AD203B41FA5}">
                      <a16:colId xmlns:a16="http://schemas.microsoft.com/office/drawing/2014/main" val="1381950458"/>
                    </a:ext>
                  </a:extLst>
                </a:gridCol>
                <a:gridCol w="3004794">
                  <a:extLst>
                    <a:ext uri="{9D8B030D-6E8A-4147-A177-3AD203B41FA5}">
                      <a16:colId xmlns:a16="http://schemas.microsoft.com/office/drawing/2014/main" val="1868400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b="1" dirty="0"/>
                        <a:t>Operacja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b="1" dirty="0"/>
                        <a:t>Co robi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b="1" dirty="0"/>
                        <a:t>Co z buforem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265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b="1" dirty="0" err="1">
                          <a:latin typeface="Verbatim"/>
                        </a:rPr>
                        <a:t>close</a:t>
                      </a:r>
                      <a:endParaRPr lang="pl-PL" b="1" dirty="0">
                        <a:latin typeface="Verbatim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/>
                        <a:t>Kończy przyjmowanie nowych elementów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b="1"/>
                        <a:t>Dostarcza</a:t>
                      </a:r>
                      <a:r>
                        <a:rPr lang="pl-PL"/>
                        <a:t> wszystko, co już w buforze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28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b="1" dirty="0" err="1">
                          <a:latin typeface="Verbatim"/>
                        </a:rPr>
                        <a:t>cancel</a:t>
                      </a:r>
                      <a:endParaRPr lang="pl-PL" b="1" dirty="0">
                        <a:latin typeface="Verbatim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/>
                        <a:t>Natychmiastowa anulacja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b="1" dirty="0"/>
                        <a:t>Porzuca</a:t>
                      </a:r>
                      <a:r>
                        <a:rPr lang="pl-PL" dirty="0"/>
                        <a:t> pozostałe elementy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066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12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06DDB-DD5E-737D-5291-F5A9EE18F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E5A78B-C793-276D-1A0B-3AE27C9F2D8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A65153E-CC52-FDF2-BF0F-6B47E092B498}"/>
              </a:ext>
            </a:extLst>
          </p:cNvPr>
          <p:cNvSpPr txBox="1"/>
          <p:nvPr/>
        </p:nvSpPr>
        <p:spPr>
          <a:xfrm>
            <a:off x="1043608" y="908720"/>
            <a:ext cx="7992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 err="1">
                <a:latin typeface="Verbatim"/>
              </a:rPr>
              <a:t>select</a:t>
            </a:r>
            <a:r>
              <a:rPr lang="pl-PL" sz="1400" dirty="0"/>
              <a:t> to wyrażenie, które pozwala </a:t>
            </a:r>
            <a:r>
              <a:rPr lang="pl-PL" sz="1400" dirty="0" err="1"/>
              <a:t>korutynie</a:t>
            </a:r>
            <a:r>
              <a:rPr lang="pl-PL" sz="1400" dirty="0"/>
              <a:t> </a:t>
            </a:r>
            <a:r>
              <a:rPr lang="pl-PL" sz="1400" b="1" dirty="0"/>
              <a:t>czekać</a:t>
            </a:r>
            <a:r>
              <a:rPr lang="pl-PL" sz="1400" dirty="0"/>
              <a:t> na </a:t>
            </a:r>
            <a:r>
              <a:rPr lang="pl-PL" sz="1400" b="1" dirty="0"/>
              <a:t>wiele operacji jednocześnie </a:t>
            </a:r>
            <a:r>
              <a:rPr lang="pl-PL" sz="1400" dirty="0"/>
              <a:t>i </a:t>
            </a:r>
            <a:r>
              <a:rPr lang="pl-PL" sz="1400" b="1" dirty="0"/>
              <a:t>wybrać</a:t>
            </a:r>
            <a:r>
              <a:rPr lang="pl-PL" sz="1400" dirty="0"/>
              <a:t> tę, która </a:t>
            </a:r>
            <a:r>
              <a:rPr lang="pl-PL" sz="1400" b="1" dirty="0"/>
              <a:t>zakończy</a:t>
            </a:r>
            <a:r>
              <a:rPr lang="pl-PL" sz="1400" dirty="0"/>
              <a:t> się jako </a:t>
            </a:r>
            <a:r>
              <a:rPr lang="pl-PL" sz="1400" b="1" dirty="0"/>
              <a:t>pierwsza</a:t>
            </a:r>
            <a:r>
              <a:rPr lang="pl-PL" sz="1400" dirty="0"/>
              <a:t>. </a:t>
            </a:r>
          </a:p>
        </p:txBody>
      </p:sp>
      <p:pic>
        <p:nvPicPr>
          <p:cNvPr id="5" name="bandicam 2025-09-16 14-56-49-714">
            <a:hlinkClick r:id="" action="ppaction://media"/>
            <a:extLst>
              <a:ext uri="{FF2B5EF4-FFF2-40B4-BE49-F238E27FC236}">
                <a16:creationId xmlns:a16="http://schemas.microsoft.com/office/drawing/2014/main" id="{FEB50542-8C06-17B8-BBD6-464C39F98C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79912" y="1640511"/>
            <a:ext cx="2310938" cy="48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4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3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06DDB-DD5E-737D-5291-F5A9EE18F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E5A78B-C793-276D-1A0B-3AE27C9F2D8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EFEED10-1E7F-F451-0845-DE3F74111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087" y="1366148"/>
            <a:ext cx="5647477" cy="3757157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7A86C1BD-C5A1-C1E8-21C7-C463D155F74F}"/>
              </a:ext>
            </a:extLst>
          </p:cNvPr>
          <p:cNvSpPr/>
          <p:nvPr/>
        </p:nvSpPr>
        <p:spPr>
          <a:xfrm>
            <a:off x="328238" y="1772243"/>
            <a:ext cx="2856265" cy="49244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2CE86F7-016F-34C8-AFC4-6D8050F7B5A0}"/>
              </a:ext>
            </a:extLst>
          </p:cNvPr>
          <p:cNvSpPr txBox="1"/>
          <p:nvPr/>
        </p:nvSpPr>
        <p:spPr>
          <a:xfrm>
            <a:off x="388178" y="1850629"/>
            <a:ext cx="294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Kanał na oferty od użytkowników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3A723F1-0247-A3B2-4189-B3F7EB803135}"/>
              </a:ext>
            </a:extLst>
          </p:cNvPr>
          <p:cNvCxnSpPr>
            <a:cxnSpLocks/>
          </p:cNvCxnSpPr>
          <p:nvPr/>
        </p:nvCxnSpPr>
        <p:spPr>
          <a:xfrm>
            <a:off x="3184503" y="2044024"/>
            <a:ext cx="811433" cy="102909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B2462DE-E8A9-2873-2802-1966144309C9}"/>
              </a:ext>
            </a:extLst>
          </p:cNvPr>
          <p:cNvSpPr/>
          <p:nvPr/>
        </p:nvSpPr>
        <p:spPr>
          <a:xfrm>
            <a:off x="328238" y="2369650"/>
            <a:ext cx="2947701" cy="76336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22F4DCD8-93A3-2640-82C5-24D051DDA168}"/>
              </a:ext>
            </a:extLst>
          </p:cNvPr>
          <p:cNvSpPr txBox="1"/>
          <p:nvPr/>
        </p:nvSpPr>
        <p:spPr>
          <a:xfrm>
            <a:off x="328238" y="2475931"/>
            <a:ext cx="294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Kanał, który wyśle sygnał, gdy czas się skończy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1B87CC84-31EF-88BF-307E-7C3D6C91A2A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75939" y="2737541"/>
            <a:ext cx="719997" cy="87108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4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A796FD-931D-4DDB-1FF1-6C68F794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F81904-83E9-6055-22B2-C27643E2BF2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280ABCE-75C5-491B-8154-CDBA9E56E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087" y="1366148"/>
            <a:ext cx="5647477" cy="3757157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9AC14453-F52E-A481-973F-17B63D8B90CF}"/>
              </a:ext>
            </a:extLst>
          </p:cNvPr>
          <p:cNvSpPr/>
          <p:nvPr/>
        </p:nvSpPr>
        <p:spPr>
          <a:xfrm>
            <a:off x="328238" y="1772243"/>
            <a:ext cx="2856265" cy="49244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4C6EE3C-9FA5-2477-7028-8195A695A048}"/>
              </a:ext>
            </a:extLst>
          </p:cNvPr>
          <p:cNvSpPr txBox="1"/>
          <p:nvPr/>
        </p:nvSpPr>
        <p:spPr>
          <a:xfrm>
            <a:off x="388178" y="1850629"/>
            <a:ext cx="294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Kanał na oferty od użytkowników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CD3433F-ABAA-DCC9-D864-AE13DE7FDF09}"/>
              </a:ext>
            </a:extLst>
          </p:cNvPr>
          <p:cNvCxnSpPr>
            <a:cxnSpLocks/>
          </p:cNvCxnSpPr>
          <p:nvPr/>
        </p:nvCxnSpPr>
        <p:spPr>
          <a:xfrm>
            <a:off x="3184503" y="2044024"/>
            <a:ext cx="811433" cy="102909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C7C94A30-D845-0045-F52E-83F66A6CCAAB}"/>
              </a:ext>
            </a:extLst>
          </p:cNvPr>
          <p:cNvSpPr/>
          <p:nvPr/>
        </p:nvSpPr>
        <p:spPr>
          <a:xfrm>
            <a:off x="328238" y="2369650"/>
            <a:ext cx="2947701" cy="76336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3DEB0FBF-DC43-1414-F545-D3AE7BF366D1}"/>
              </a:ext>
            </a:extLst>
          </p:cNvPr>
          <p:cNvSpPr txBox="1"/>
          <p:nvPr/>
        </p:nvSpPr>
        <p:spPr>
          <a:xfrm>
            <a:off x="328238" y="2475931"/>
            <a:ext cx="294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Kanał, który wyśle sygnał, gdy czas się skończy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E40AC593-37AA-9AC1-E5E3-A9F56A1C034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75939" y="2737541"/>
            <a:ext cx="719997" cy="87108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86B8DF4C-BF6A-D397-4953-C74F317E8899}"/>
              </a:ext>
            </a:extLst>
          </p:cNvPr>
          <p:cNvSpPr/>
          <p:nvPr/>
        </p:nvSpPr>
        <p:spPr>
          <a:xfrm>
            <a:off x="184139" y="3420027"/>
            <a:ext cx="2947701" cy="93989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0D174B22-9FEA-6311-9E23-F7FE3EBB2CC6}"/>
              </a:ext>
            </a:extLst>
          </p:cNvPr>
          <p:cNvSpPr txBox="1"/>
          <p:nvPr/>
        </p:nvSpPr>
        <p:spPr>
          <a:xfrm>
            <a:off x="184139" y="3526308"/>
            <a:ext cx="2947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Uruchamia w tle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timer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który po 5 sekundach wyśle sygnał o końcu czasu.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B4F35E98-8559-25CA-CA57-4022E1D860B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31840" y="3895640"/>
            <a:ext cx="936104" cy="2288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58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19050-065E-241D-498A-425CC42E3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2776C4-4227-9919-C83A-D48523FCCF8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40CF5B3-4D60-D11A-35C3-E64578BF2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087" y="1366148"/>
            <a:ext cx="5647477" cy="3757157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1224B56A-A915-2990-E6D5-DFAA6446FA1F}"/>
              </a:ext>
            </a:extLst>
          </p:cNvPr>
          <p:cNvSpPr/>
          <p:nvPr/>
        </p:nvSpPr>
        <p:spPr>
          <a:xfrm>
            <a:off x="328238" y="1772243"/>
            <a:ext cx="2856265" cy="49244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C76F5F9-332C-D592-4092-3AC615100FC3}"/>
              </a:ext>
            </a:extLst>
          </p:cNvPr>
          <p:cNvSpPr txBox="1"/>
          <p:nvPr/>
        </p:nvSpPr>
        <p:spPr>
          <a:xfrm>
            <a:off x="388178" y="1850629"/>
            <a:ext cx="294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Kanał na oferty od użytkowników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A3E00F1-F735-EF4B-EFB6-51F47AA2E613}"/>
              </a:ext>
            </a:extLst>
          </p:cNvPr>
          <p:cNvCxnSpPr>
            <a:cxnSpLocks/>
          </p:cNvCxnSpPr>
          <p:nvPr/>
        </p:nvCxnSpPr>
        <p:spPr>
          <a:xfrm>
            <a:off x="3184503" y="2044024"/>
            <a:ext cx="811433" cy="102909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E6C670E1-E00C-ACE8-83D6-EC2CC7D245C7}"/>
              </a:ext>
            </a:extLst>
          </p:cNvPr>
          <p:cNvSpPr/>
          <p:nvPr/>
        </p:nvSpPr>
        <p:spPr>
          <a:xfrm>
            <a:off x="328238" y="2369650"/>
            <a:ext cx="2947701" cy="76336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25AA2D25-C951-606F-0D35-F5954E39B84A}"/>
              </a:ext>
            </a:extLst>
          </p:cNvPr>
          <p:cNvSpPr txBox="1"/>
          <p:nvPr/>
        </p:nvSpPr>
        <p:spPr>
          <a:xfrm>
            <a:off x="328238" y="2475931"/>
            <a:ext cx="294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Kanał, który wyśle sygnał, gdy czas się skończy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E909453-4EDA-7C6C-65F8-EA1E42FF71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75939" y="2737541"/>
            <a:ext cx="719997" cy="87108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48D11A4E-8C29-2691-8278-88607C2A240F}"/>
              </a:ext>
            </a:extLst>
          </p:cNvPr>
          <p:cNvSpPr/>
          <p:nvPr/>
        </p:nvSpPr>
        <p:spPr>
          <a:xfrm>
            <a:off x="184139" y="3420027"/>
            <a:ext cx="2947701" cy="93989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F75AA7C-97C0-EBEC-6621-D7E905458488}"/>
              </a:ext>
            </a:extLst>
          </p:cNvPr>
          <p:cNvSpPr txBox="1"/>
          <p:nvPr/>
        </p:nvSpPr>
        <p:spPr>
          <a:xfrm>
            <a:off x="184139" y="3526308"/>
            <a:ext cx="2947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Uruchamia w tle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timer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który po 5 sekundach wyśle sygnał o końcu czasu.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11CBDB92-1141-584D-5AE3-CA55A05901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31840" y="3895640"/>
            <a:ext cx="936104" cy="2288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C535A126-9BE7-48C8-6E8D-05C07C0356D3}"/>
              </a:ext>
            </a:extLst>
          </p:cNvPr>
          <p:cNvSpPr/>
          <p:nvPr/>
        </p:nvSpPr>
        <p:spPr>
          <a:xfrm>
            <a:off x="180931" y="5054189"/>
            <a:ext cx="3693323" cy="170978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88D5A626-B6B1-AF2E-7A65-32BDBE4B0973}"/>
              </a:ext>
            </a:extLst>
          </p:cNvPr>
          <p:cNvSpPr txBox="1"/>
          <p:nvPr/>
        </p:nvSpPr>
        <p:spPr>
          <a:xfrm>
            <a:off x="206473" y="5061269"/>
            <a:ext cx="36677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Ta funkcja pozwala na złożenie oferty. Jej jedynym zadaniem jest próba wysłania wiadomości (oferty) do kanału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highBidChannel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Jeśli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w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startAuction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wciąż nasłuchuje w bloku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select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odbierze tę wiadomość, co natychmiast zakończy aukcję wygraną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423AF7FA-C64F-A5CC-CE58-6132E5BAE7B0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874254" y="4769107"/>
            <a:ext cx="697746" cy="113997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80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FB6510-E61F-F82F-78E2-D65C879AF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020141-577C-1873-7B18-0C9DCE95D74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49C1174-F476-D289-A913-A09046576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836711"/>
            <a:ext cx="4632604" cy="6008729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2FA871F3-5CBD-38B9-361B-AE3519442054}"/>
              </a:ext>
            </a:extLst>
          </p:cNvPr>
          <p:cNvSpPr/>
          <p:nvPr/>
        </p:nvSpPr>
        <p:spPr>
          <a:xfrm>
            <a:off x="107504" y="836711"/>
            <a:ext cx="3528392" cy="79208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DDF96F1-B5BE-FB3D-CC8A-6B4D4FD1D910}"/>
              </a:ext>
            </a:extLst>
          </p:cNvPr>
          <p:cNvSpPr txBox="1"/>
          <p:nvPr/>
        </p:nvSpPr>
        <p:spPr>
          <a:xfrm>
            <a:off x="155420" y="838763"/>
            <a:ext cx="3480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która zarządza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całą logiką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aukcji. Jest ona naszym "głównym pracownikiem"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5E6AD6C0-27E6-B2BE-A4D5-5BCFC6A2963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635896" y="1208095"/>
            <a:ext cx="1125307" cy="32625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D734E9-F162-A13A-0F9E-252BD40EF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F8C4F1-8945-1F86-BDF5-B150BA50443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D00B76B-E272-2614-E11A-4A5E50900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836711"/>
            <a:ext cx="4632604" cy="6008729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7567B04E-D745-1AC7-0A4B-7376E10CA238}"/>
              </a:ext>
            </a:extLst>
          </p:cNvPr>
          <p:cNvSpPr/>
          <p:nvPr/>
        </p:nvSpPr>
        <p:spPr>
          <a:xfrm>
            <a:off x="107504" y="836711"/>
            <a:ext cx="3528392" cy="79208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4B06347-997A-477E-E570-E27F28F63305}"/>
              </a:ext>
            </a:extLst>
          </p:cNvPr>
          <p:cNvSpPr txBox="1"/>
          <p:nvPr/>
        </p:nvSpPr>
        <p:spPr>
          <a:xfrm>
            <a:off x="155420" y="838763"/>
            <a:ext cx="3480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która zarządza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całą logiką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aukcji. Jest ona naszym "głównym pracownikiem"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F9371B3A-89F9-75AD-0B2F-220C6441F3B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635896" y="1208095"/>
            <a:ext cx="1125307" cy="32625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5411E778-EEA2-11A9-B749-FFE297535089}"/>
              </a:ext>
            </a:extLst>
          </p:cNvPr>
          <p:cNvSpPr/>
          <p:nvPr/>
        </p:nvSpPr>
        <p:spPr>
          <a:xfrm>
            <a:off x="85391" y="1741079"/>
            <a:ext cx="4379258" cy="96049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3C15018-8B20-CC2F-7DFC-821FDC34C646}"/>
              </a:ext>
            </a:extLst>
          </p:cNvPr>
          <p:cNvSpPr txBox="1"/>
          <p:nvPr/>
        </p:nvSpPr>
        <p:spPr>
          <a:xfrm>
            <a:off x="112727" y="1747465"/>
            <a:ext cx="434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Wewnątrz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możesz uruchamiać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kolejne,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zagnieżdżone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One </a:t>
            </a:r>
            <a:r>
              <a:rPr lang="pl-PL" sz="1400" dirty="0"/>
              <a:t>Wewnątrz </a:t>
            </a:r>
            <a:r>
              <a:rPr lang="pl-PL" sz="1400" dirty="0" err="1"/>
              <a:t>korutyny</a:t>
            </a:r>
            <a:r>
              <a:rPr lang="pl-PL" sz="1400" dirty="0"/>
              <a:t> możesz uruchamiać kolejne, zagnieżdżone </a:t>
            </a:r>
            <a:r>
              <a:rPr lang="pl-PL" sz="1400" dirty="0" err="1"/>
              <a:t>korutyny</a:t>
            </a:r>
            <a:r>
              <a:rPr lang="pl-PL" sz="1400" dirty="0"/>
              <a:t>. A</a:t>
            </a:r>
            <a:r>
              <a:rPr lang="pl-PL" sz="1400" b="1" dirty="0"/>
              <a:t>utomatycznie dziedziczą </a:t>
            </a:r>
            <a:r>
              <a:rPr lang="pl-PL" sz="1400" dirty="0" err="1">
                <a:latin typeface="Verbatim"/>
              </a:rPr>
              <a:t>scope</a:t>
            </a:r>
            <a:r>
              <a:rPr lang="pl-PL" sz="1400" dirty="0"/>
              <a:t> po swoim rodzicu. 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A2B1FDE0-3750-6522-8832-6C1D70636389}"/>
              </a:ext>
            </a:extLst>
          </p:cNvPr>
          <p:cNvCxnSpPr>
            <a:cxnSpLocks/>
          </p:cNvCxnSpPr>
          <p:nvPr/>
        </p:nvCxnSpPr>
        <p:spPr>
          <a:xfrm flipV="1">
            <a:off x="4518358" y="1920308"/>
            <a:ext cx="485690" cy="47705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91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15A80-4610-646F-94C2-1E03F86BE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782442-523C-DA9F-A544-EDBAF06E7E3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125CC67-5734-2B1C-ED2E-CA47A1BF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836711"/>
            <a:ext cx="4632604" cy="6008729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9FAFFEEF-D919-C035-927E-B6B2D4D6E272}"/>
              </a:ext>
            </a:extLst>
          </p:cNvPr>
          <p:cNvSpPr/>
          <p:nvPr/>
        </p:nvSpPr>
        <p:spPr>
          <a:xfrm>
            <a:off x="107504" y="836711"/>
            <a:ext cx="3528392" cy="79208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6A1E1A8-D264-588E-A468-29B763DE79FF}"/>
              </a:ext>
            </a:extLst>
          </p:cNvPr>
          <p:cNvSpPr txBox="1"/>
          <p:nvPr/>
        </p:nvSpPr>
        <p:spPr>
          <a:xfrm>
            <a:off x="155420" y="838763"/>
            <a:ext cx="3480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która zarządza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całą logiką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aukcji. Jest ona naszym "głównym pracownikiem"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04D2DF78-4184-D2E8-F593-803C63E495E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635896" y="1208095"/>
            <a:ext cx="1125307" cy="32625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7A9FC9CD-E394-F36D-43A7-F9B814B5446D}"/>
              </a:ext>
            </a:extLst>
          </p:cNvPr>
          <p:cNvSpPr/>
          <p:nvPr/>
        </p:nvSpPr>
        <p:spPr>
          <a:xfrm>
            <a:off x="85391" y="1741079"/>
            <a:ext cx="4379258" cy="96049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28D14CD-B102-F843-A2F3-5FD5607FAA4A}"/>
              </a:ext>
            </a:extLst>
          </p:cNvPr>
          <p:cNvSpPr txBox="1"/>
          <p:nvPr/>
        </p:nvSpPr>
        <p:spPr>
          <a:xfrm>
            <a:off x="112727" y="1747465"/>
            <a:ext cx="434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Wewnątrz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możesz uruchamiać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kolejne,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zagnieżdżone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One </a:t>
            </a:r>
            <a:r>
              <a:rPr lang="pl-PL" sz="1400" dirty="0"/>
              <a:t>Wewnątrz </a:t>
            </a:r>
            <a:r>
              <a:rPr lang="pl-PL" sz="1400" dirty="0" err="1"/>
              <a:t>korutyny</a:t>
            </a:r>
            <a:r>
              <a:rPr lang="pl-PL" sz="1400" dirty="0"/>
              <a:t> możesz uruchamiać kolejne, zagnieżdżone </a:t>
            </a:r>
            <a:r>
              <a:rPr lang="pl-PL" sz="1400" dirty="0" err="1"/>
              <a:t>korutyny</a:t>
            </a:r>
            <a:r>
              <a:rPr lang="pl-PL" sz="1400" dirty="0"/>
              <a:t>. A</a:t>
            </a:r>
            <a:r>
              <a:rPr lang="pl-PL" sz="1400" b="1" dirty="0"/>
              <a:t>utomatycznie dziedziczą </a:t>
            </a:r>
            <a:r>
              <a:rPr lang="pl-PL" sz="1400" dirty="0" err="1">
                <a:latin typeface="Verbatim"/>
              </a:rPr>
              <a:t>scope</a:t>
            </a:r>
            <a:r>
              <a:rPr lang="pl-PL" sz="1400" dirty="0"/>
              <a:t> po swoim rodzicu. 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69406CC8-2660-B12C-CE91-5FFE0BFF58A8}"/>
              </a:ext>
            </a:extLst>
          </p:cNvPr>
          <p:cNvCxnSpPr>
            <a:cxnSpLocks/>
          </p:cNvCxnSpPr>
          <p:nvPr/>
        </p:nvCxnSpPr>
        <p:spPr>
          <a:xfrm flipV="1">
            <a:off x="4518358" y="1920308"/>
            <a:ext cx="485690" cy="47705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1991AA80-5AF0-AC7C-704C-BD6C2B7E98A0}"/>
              </a:ext>
            </a:extLst>
          </p:cNvPr>
          <p:cNvSpPr/>
          <p:nvPr/>
        </p:nvSpPr>
        <p:spPr>
          <a:xfrm>
            <a:off x="85086" y="2830777"/>
            <a:ext cx="4379258" cy="90570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3F385CBC-4DC5-3763-4675-27041798E7A6}"/>
              </a:ext>
            </a:extLst>
          </p:cNvPr>
          <p:cNvSpPr txBox="1"/>
          <p:nvPr/>
        </p:nvSpPr>
        <p:spPr>
          <a:xfrm>
            <a:off x="85086" y="2817418"/>
            <a:ext cx="434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Używamy dwóch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aby osiągnąć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współbieżność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Chcemy, aby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dwie rzeczy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działy się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naraz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: Odliczanie czasu w tle, Czekanie na ofertę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lub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na koniec czasu</a:t>
            </a:r>
            <a:endParaRPr lang="pl-PL" sz="14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11504F80-DD6F-4865-9FE1-FC63AB1AE3CE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464344" y="2526566"/>
            <a:ext cx="539704" cy="75706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0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72E65-3C51-6C90-690D-4CDF34E1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B29C3E-929C-26B1-E28E-6A4E076486B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FA699EA-7319-26DF-90EC-354049FFA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836711"/>
            <a:ext cx="4632604" cy="6008729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D67834AD-978B-BD67-4C65-3A18B4B14FEA}"/>
              </a:ext>
            </a:extLst>
          </p:cNvPr>
          <p:cNvSpPr/>
          <p:nvPr/>
        </p:nvSpPr>
        <p:spPr>
          <a:xfrm>
            <a:off x="107504" y="836711"/>
            <a:ext cx="3528392" cy="79208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2360135-C43B-C776-D2F9-FDF9FD3748F9}"/>
              </a:ext>
            </a:extLst>
          </p:cNvPr>
          <p:cNvSpPr txBox="1"/>
          <p:nvPr/>
        </p:nvSpPr>
        <p:spPr>
          <a:xfrm>
            <a:off x="155420" y="838763"/>
            <a:ext cx="3480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która zarządza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całą logiką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aukcji. Jest ona naszym "głównym pracownikiem"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1A0E3355-9EE5-A3C1-5F27-2B8A7BEDCA6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635896" y="1208095"/>
            <a:ext cx="1125307" cy="32625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9F5AE550-7563-D936-920A-9043E63FDC62}"/>
              </a:ext>
            </a:extLst>
          </p:cNvPr>
          <p:cNvSpPr/>
          <p:nvPr/>
        </p:nvSpPr>
        <p:spPr>
          <a:xfrm>
            <a:off x="85391" y="1741079"/>
            <a:ext cx="4379258" cy="96049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6D82F8C-D70F-8164-8108-9E809A0D199C}"/>
              </a:ext>
            </a:extLst>
          </p:cNvPr>
          <p:cNvSpPr txBox="1"/>
          <p:nvPr/>
        </p:nvSpPr>
        <p:spPr>
          <a:xfrm>
            <a:off x="112727" y="1747465"/>
            <a:ext cx="434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Wewnątrz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możesz uruchamiać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kolejne,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zagnieżdżone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One </a:t>
            </a:r>
            <a:r>
              <a:rPr lang="pl-PL" sz="1400" dirty="0"/>
              <a:t>Wewnątrz </a:t>
            </a:r>
            <a:r>
              <a:rPr lang="pl-PL" sz="1400" dirty="0" err="1"/>
              <a:t>korutyny</a:t>
            </a:r>
            <a:r>
              <a:rPr lang="pl-PL" sz="1400" dirty="0"/>
              <a:t> możesz uruchamiać kolejne, zagnieżdżone </a:t>
            </a:r>
            <a:r>
              <a:rPr lang="pl-PL" sz="1400" dirty="0" err="1"/>
              <a:t>korutyny</a:t>
            </a:r>
            <a:r>
              <a:rPr lang="pl-PL" sz="1400" dirty="0"/>
              <a:t>. A</a:t>
            </a:r>
            <a:r>
              <a:rPr lang="pl-PL" sz="1400" b="1" dirty="0"/>
              <a:t>utomatycznie dziedziczą </a:t>
            </a:r>
            <a:r>
              <a:rPr lang="pl-PL" sz="1400" dirty="0" err="1">
                <a:latin typeface="Verbatim"/>
              </a:rPr>
              <a:t>scope</a:t>
            </a:r>
            <a:r>
              <a:rPr lang="pl-PL" sz="1400" dirty="0"/>
              <a:t> po swoim rodzicu. 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F31D71DC-17AC-1526-5C78-F9AB5EFD1121}"/>
              </a:ext>
            </a:extLst>
          </p:cNvPr>
          <p:cNvCxnSpPr>
            <a:cxnSpLocks/>
          </p:cNvCxnSpPr>
          <p:nvPr/>
        </p:nvCxnSpPr>
        <p:spPr>
          <a:xfrm flipV="1">
            <a:off x="4518358" y="1920308"/>
            <a:ext cx="485690" cy="47705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4F4E8D0D-EDD9-D168-A862-6225E270465C}"/>
              </a:ext>
            </a:extLst>
          </p:cNvPr>
          <p:cNvSpPr/>
          <p:nvPr/>
        </p:nvSpPr>
        <p:spPr>
          <a:xfrm>
            <a:off x="85086" y="2830777"/>
            <a:ext cx="4379258" cy="90570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55E871FD-F266-C2AC-B866-9E1C40C40AA2}"/>
              </a:ext>
            </a:extLst>
          </p:cNvPr>
          <p:cNvSpPr txBox="1"/>
          <p:nvPr/>
        </p:nvSpPr>
        <p:spPr>
          <a:xfrm>
            <a:off x="85086" y="2817418"/>
            <a:ext cx="434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Używamy dwóch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aby osiągnąć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współbieżność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Chcemy, aby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dwie rzeczy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działy się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naraz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: Odliczanie czasu w tle, Czekanie na ofertę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lub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na koniec czasu</a:t>
            </a:r>
            <a:endParaRPr lang="pl-PL" sz="14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5FE78C1C-86EC-5159-CB9C-17222C23917B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464344" y="2526566"/>
            <a:ext cx="539704" cy="75706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8D435516-1CA6-A344-FAA2-79F64280859B}"/>
              </a:ext>
            </a:extLst>
          </p:cNvPr>
          <p:cNvSpPr/>
          <p:nvPr/>
        </p:nvSpPr>
        <p:spPr>
          <a:xfrm>
            <a:off x="85086" y="3848784"/>
            <a:ext cx="4218245" cy="100064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566102F8-1F43-6DE2-495D-B001EF3E20D7}"/>
              </a:ext>
            </a:extLst>
          </p:cNvPr>
          <p:cNvSpPr txBox="1"/>
          <p:nvPr/>
        </p:nvSpPr>
        <p:spPr>
          <a:xfrm>
            <a:off x="103412" y="3865685"/>
            <a:ext cx="4175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Funkcja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Jeśli kanał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nie może natychmiast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przyjąć elementu (np. w kanale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Rendezvous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nie ma odbiorcy),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zawiesza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czeka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aż zwolni się miejsce.</a:t>
            </a:r>
            <a:endParaRPr lang="pl-PL" sz="14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FAAD60C9-E16E-7569-F742-B339D0F738E8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303331" y="2420102"/>
            <a:ext cx="2296939" cy="192900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5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9856A-2E80-C096-7DA2-B4951FAE6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2CCA4-4A01-8F3F-7B29-9926E00AC62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Kanały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E937A04-C432-628F-00F4-0EB685D5BA5A}"/>
              </a:ext>
            </a:extLst>
          </p:cNvPr>
          <p:cNvSpPr txBox="1"/>
          <p:nvPr/>
        </p:nvSpPr>
        <p:spPr>
          <a:xfrm>
            <a:off x="1033752" y="796886"/>
            <a:ext cx="811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Do tej pory nasze </a:t>
            </a:r>
            <a:r>
              <a:rPr lang="pl-PL" sz="1600" dirty="0" err="1"/>
              <a:t>korutyny</a:t>
            </a:r>
            <a:r>
              <a:rPr lang="pl-PL" sz="1600" dirty="0"/>
              <a:t> działały głównie </a:t>
            </a:r>
            <a:r>
              <a:rPr lang="pl-PL" sz="1600" b="1" dirty="0"/>
              <a:t>niezależnie</a:t>
            </a:r>
            <a:r>
              <a:rPr lang="pl-PL" sz="1600" dirty="0"/>
              <a:t>. Co się dzieje w momencie gdy jedna </a:t>
            </a:r>
            <a:r>
              <a:rPr lang="pl-PL" sz="1600" dirty="0" err="1"/>
              <a:t>korutyna</a:t>
            </a:r>
            <a:r>
              <a:rPr lang="pl-PL" sz="1600" dirty="0"/>
              <a:t> musi </a:t>
            </a:r>
            <a:r>
              <a:rPr lang="pl-PL" sz="1600" b="1" dirty="0"/>
              <a:t>wysłać dane </a:t>
            </a:r>
            <a:r>
              <a:rPr lang="pl-PL" sz="1600" dirty="0"/>
              <a:t>do drugiej? Na przykład, jedna </a:t>
            </a:r>
            <a:r>
              <a:rPr lang="pl-PL" sz="1600" dirty="0" err="1"/>
              <a:t>korutyna</a:t>
            </a:r>
            <a:r>
              <a:rPr lang="pl-PL" sz="1600" dirty="0"/>
              <a:t> produkuje dane (np. z sensora), a druga je konsumuje (np. zapisuje do pliku).</a:t>
            </a:r>
          </a:p>
        </p:txBody>
      </p:sp>
    </p:spTree>
    <p:extLst>
      <p:ext uri="{BB962C8B-B14F-4D97-AF65-F5344CB8AC3E}">
        <p14:creationId xmlns:p14="http://schemas.microsoft.com/office/powerpoint/2010/main" val="355255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360E32-4845-4259-31F0-4B4115387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5F2604-88D2-5A34-4775-3ACC54EB623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2D19AB8-3B9E-42C6-3CAC-F857C6EF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836711"/>
            <a:ext cx="4632604" cy="6008729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8E56959-C326-30BB-3016-696BEFB12C1B}"/>
              </a:ext>
            </a:extLst>
          </p:cNvPr>
          <p:cNvSpPr/>
          <p:nvPr/>
        </p:nvSpPr>
        <p:spPr>
          <a:xfrm>
            <a:off x="107504" y="836711"/>
            <a:ext cx="3528392" cy="79208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066230C-72C5-A20C-02F6-750A4A201C56}"/>
              </a:ext>
            </a:extLst>
          </p:cNvPr>
          <p:cNvSpPr txBox="1"/>
          <p:nvPr/>
        </p:nvSpPr>
        <p:spPr>
          <a:xfrm>
            <a:off x="155420" y="838763"/>
            <a:ext cx="3480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która zarządza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całą logiką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aukcji. Jest ona naszym "głównym pracownikiem"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2A171E32-113B-8CA1-7541-A9DE80B5188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635896" y="1208095"/>
            <a:ext cx="1125307" cy="32625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3CBC8ACA-D30D-8BAE-047F-4D1EEEEE035A}"/>
              </a:ext>
            </a:extLst>
          </p:cNvPr>
          <p:cNvSpPr/>
          <p:nvPr/>
        </p:nvSpPr>
        <p:spPr>
          <a:xfrm>
            <a:off x="85391" y="1741079"/>
            <a:ext cx="4379258" cy="96049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5BE8F679-B335-ECFA-A3C3-ED594F27400C}"/>
              </a:ext>
            </a:extLst>
          </p:cNvPr>
          <p:cNvSpPr txBox="1"/>
          <p:nvPr/>
        </p:nvSpPr>
        <p:spPr>
          <a:xfrm>
            <a:off x="112727" y="1747465"/>
            <a:ext cx="434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Wewnątrz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możesz uruchamiać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kolejne,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zagnieżdżone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One </a:t>
            </a:r>
            <a:r>
              <a:rPr lang="pl-PL" sz="1400" dirty="0"/>
              <a:t>Wewnątrz </a:t>
            </a:r>
            <a:r>
              <a:rPr lang="pl-PL" sz="1400" dirty="0" err="1"/>
              <a:t>korutyny</a:t>
            </a:r>
            <a:r>
              <a:rPr lang="pl-PL" sz="1400" dirty="0"/>
              <a:t> możesz uruchamiać kolejne, zagnieżdżone </a:t>
            </a:r>
            <a:r>
              <a:rPr lang="pl-PL" sz="1400" dirty="0" err="1"/>
              <a:t>korutyny</a:t>
            </a:r>
            <a:r>
              <a:rPr lang="pl-PL" sz="1400" dirty="0"/>
              <a:t>. A</a:t>
            </a:r>
            <a:r>
              <a:rPr lang="pl-PL" sz="1400" b="1" dirty="0"/>
              <a:t>utomatycznie dziedziczą </a:t>
            </a:r>
            <a:r>
              <a:rPr lang="pl-PL" sz="1400" dirty="0" err="1">
                <a:latin typeface="Verbatim"/>
              </a:rPr>
              <a:t>scope</a:t>
            </a:r>
            <a:r>
              <a:rPr lang="pl-PL" sz="1400" dirty="0"/>
              <a:t> po swoim rodzicu. 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5EE89849-9B10-75AA-CDA1-DFCA42309F8E}"/>
              </a:ext>
            </a:extLst>
          </p:cNvPr>
          <p:cNvCxnSpPr>
            <a:cxnSpLocks/>
          </p:cNvCxnSpPr>
          <p:nvPr/>
        </p:nvCxnSpPr>
        <p:spPr>
          <a:xfrm flipV="1">
            <a:off x="4518358" y="1920308"/>
            <a:ext cx="485690" cy="47705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102D41CA-86A3-AB50-1145-17EEB6D57C7E}"/>
              </a:ext>
            </a:extLst>
          </p:cNvPr>
          <p:cNvSpPr/>
          <p:nvPr/>
        </p:nvSpPr>
        <p:spPr>
          <a:xfrm>
            <a:off x="85086" y="2830777"/>
            <a:ext cx="4379258" cy="90570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C782A48C-99A5-0E9C-59CB-9FDCFB768CDF}"/>
              </a:ext>
            </a:extLst>
          </p:cNvPr>
          <p:cNvSpPr txBox="1"/>
          <p:nvPr/>
        </p:nvSpPr>
        <p:spPr>
          <a:xfrm>
            <a:off x="85086" y="2817418"/>
            <a:ext cx="434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Używamy dwóch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aby osiągnąć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współbieżność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Chcemy, aby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dwie rzeczy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działy się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naraz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: Odliczanie czasu w tle, Czekanie na ofertę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lub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na koniec czasu</a:t>
            </a:r>
            <a:endParaRPr lang="pl-PL" sz="14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53C90698-E39C-A04A-0C3B-8AD969D1D9F2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464344" y="2526566"/>
            <a:ext cx="539704" cy="75706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C103BCA9-ABF3-789C-AA04-3008FEE7D534}"/>
              </a:ext>
            </a:extLst>
          </p:cNvPr>
          <p:cNvSpPr/>
          <p:nvPr/>
        </p:nvSpPr>
        <p:spPr>
          <a:xfrm>
            <a:off x="85086" y="3848784"/>
            <a:ext cx="4218245" cy="100064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C6742B69-DCF0-4A95-162A-D38FC5497899}"/>
              </a:ext>
            </a:extLst>
          </p:cNvPr>
          <p:cNvSpPr txBox="1"/>
          <p:nvPr/>
        </p:nvSpPr>
        <p:spPr>
          <a:xfrm>
            <a:off x="103412" y="3865685"/>
            <a:ext cx="4175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Funkcja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Jeśli kanał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nie może natychmiast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przyjąć elementu (np. w kanale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Rendezvous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nie ma odbiorcy),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zawiesza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czeka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aż zwolni się miejsce.</a:t>
            </a:r>
            <a:endParaRPr lang="pl-PL" sz="14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9134AC9D-5101-39CB-0FB2-A0FA4C36553E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303331" y="2420102"/>
            <a:ext cx="2296939" cy="192900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Prostokąt: zaokrąglone rogi 59">
            <a:extLst>
              <a:ext uri="{FF2B5EF4-FFF2-40B4-BE49-F238E27FC236}">
                <a16:creationId xmlns:a16="http://schemas.microsoft.com/office/drawing/2014/main" id="{B71CF0B2-EE89-6AD6-F2A7-AA5772E1CDB4}"/>
              </a:ext>
            </a:extLst>
          </p:cNvPr>
          <p:cNvSpPr/>
          <p:nvPr/>
        </p:nvSpPr>
        <p:spPr>
          <a:xfrm>
            <a:off x="52737" y="4954859"/>
            <a:ext cx="4183684" cy="7386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35280227-868F-81D0-3744-86328AA3749C}"/>
              </a:ext>
            </a:extLst>
          </p:cNvPr>
          <p:cNvSpPr txBox="1"/>
          <p:nvPr/>
        </p:nvSpPr>
        <p:spPr>
          <a:xfrm>
            <a:off x="58903" y="4930739"/>
            <a:ext cx="4134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pozwala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czekać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wiele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operacji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jednocześnie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kontynuować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pracę 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wynikiem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tej, która zakończy się jako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pierwsza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3" name="Łącznik prosty ze strzałką 62">
            <a:extLst>
              <a:ext uri="{FF2B5EF4-FFF2-40B4-BE49-F238E27FC236}">
                <a16:creationId xmlns:a16="http://schemas.microsoft.com/office/drawing/2014/main" id="{9CE7DE67-3329-635F-5B48-34F09A2A5E78}"/>
              </a:ext>
            </a:extLst>
          </p:cNvPr>
          <p:cNvCxnSpPr>
            <a:cxnSpLocks/>
          </p:cNvCxnSpPr>
          <p:nvPr/>
        </p:nvCxnSpPr>
        <p:spPr>
          <a:xfrm flipV="1">
            <a:off x="4279368" y="3073297"/>
            <a:ext cx="1869939" cy="208389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38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3C6ED3-327B-1854-C23C-2EB18FFC7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9CE06-D232-2770-3706-3920386708C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304301-74AD-C9B3-F864-D85F8690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836711"/>
            <a:ext cx="4632604" cy="6008729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A93EE3EF-47FD-B489-559A-4E0F0D0658CC}"/>
              </a:ext>
            </a:extLst>
          </p:cNvPr>
          <p:cNvSpPr/>
          <p:nvPr/>
        </p:nvSpPr>
        <p:spPr>
          <a:xfrm>
            <a:off x="107504" y="836711"/>
            <a:ext cx="3528392" cy="79208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C588CED-DB31-72E0-F56A-A35E2A9D3CC4}"/>
              </a:ext>
            </a:extLst>
          </p:cNvPr>
          <p:cNvSpPr txBox="1"/>
          <p:nvPr/>
        </p:nvSpPr>
        <p:spPr>
          <a:xfrm>
            <a:off x="155420" y="838763"/>
            <a:ext cx="3480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która zarządza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całą logiką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aukcji. Jest ona naszym "głównym pracownikiem"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96B4E055-FA01-B545-0F8A-45F4F4F235D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635896" y="1208095"/>
            <a:ext cx="1125307" cy="32625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8F01BA52-3391-205C-D8BE-58DF879A7419}"/>
              </a:ext>
            </a:extLst>
          </p:cNvPr>
          <p:cNvSpPr/>
          <p:nvPr/>
        </p:nvSpPr>
        <p:spPr>
          <a:xfrm>
            <a:off x="85391" y="1741079"/>
            <a:ext cx="4379258" cy="96049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24E48093-DB0E-6510-3BC2-EABE6C9D452E}"/>
              </a:ext>
            </a:extLst>
          </p:cNvPr>
          <p:cNvSpPr txBox="1"/>
          <p:nvPr/>
        </p:nvSpPr>
        <p:spPr>
          <a:xfrm>
            <a:off x="112727" y="1747465"/>
            <a:ext cx="434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Wewnątrz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możesz uruchamiać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kolejne,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zagnieżdżone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One </a:t>
            </a:r>
            <a:r>
              <a:rPr lang="pl-PL" sz="1400" dirty="0"/>
              <a:t>Wewnątrz </a:t>
            </a:r>
            <a:r>
              <a:rPr lang="pl-PL" sz="1400" dirty="0" err="1"/>
              <a:t>korutyny</a:t>
            </a:r>
            <a:r>
              <a:rPr lang="pl-PL" sz="1400" dirty="0"/>
              <a:t> możesz uruchamiać kolejne, zagnieżdżone </a:t>
            </a:r>
            <a:r>
              <a:rPr lang="pl-PL" sz="1400" dirty="0" err="1"/>
              <a:t>korutyny</a:t>
            </a:r>
            <a:r>
              <a:rPr lang="pl-PL" sz="1400" dirty="0"/>
              <a:t>. A</a:t>
            </a:r>
            <a:r>
              <a:rPr lang="pl-PL" sz="1400" b="1" dirty="0"/>
              <a:t>utomatycznie dziedziczą </a:t>
            </a:r>
            <a:r>
              <a:rPr lang="pl-PL" sz="1400" dirty="0" err="1">
                <a:latin typeface="Verbatim"/>
              </a:rPr>
              <a:t>scope</a:t>
            </a:r>
            <a:r>
              <a:rPr lang="pl-PL" sz="1400" dirty="0"/>
              <a:t> po swoim rodzicu. 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5BF697B8-AD74-6B1F-FA64-6BE7E040E26F}"/>
              </a:ext>
            </a:extLst>
          </p:cNvPr>
          <p:cNvCxnSpPr>
            <a:cxnSpLocks/>
          </p:cNvCxnSpPr>
          <p:nvPr/>
        </p:nvCxnSpPr>
        <p:spPr>
          <a:xfrm flipV="1">
            <a:off x="4518358" y="1920308"/>
            <a:ext cx="485690" cy="47705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3170F215-F3C6-522C-FE21-EAC6BAC073C1}"/>
              </a:ext>
            </a:extLst>
          </p:cNvPr>
          <p:cNvSpPr/>
          <p:nvPr/>
        </p:nvSpPr>
        <p:spPr>
          <a:xfrm>
            <a:off x="85086" y="2830777"/>
            <a:ext cx="4379258" cy="90570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102294C-7F04-DC28-B852-F8FDDBFD80F6}"/>
              </a:ext>
            </a:extLst>
          </p:cNvPr>
          <p:cNvSpPr txBox="1"/>
          <p:nvPr/>
        </p:nvSpPr>
        <p:spPr>
          <a:xfrm>
            <a:off x="85086" y="2817418"/>
            <a:ext cx="434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Używamy dwóch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aby osiągnąć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współbieżność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Chcemy, aby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dwie rzeczy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działy się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naraz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: Odliczanie czasu w tle, Czekanie na ofertę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lub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na koniec czasu</a:t>
            </a:r>
            <a:endParaRPr lang="pl-PL" sz="14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933135AC-9467-B039-B873-E1D684B5F8AE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464344" y="2526566"/>
            <a:ext cx="539704" cy="75706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75DE363F-7B2D-27DA-CA74-DAF240753C7F}"/>
              </a:ext>
            </a:extLst>
          </p:cNvPr>
          <p:cNvSpPr/>
          <p:nvPr/>
        </p:nvSpPr>
        <p:spPr>
          <a:xfrm>
            <a:off x="85086" y="3848784"/>
            <a:ext cx="4218245" cy="100064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FBE83EDF-C91D-4748-38E1-85BEE28FCDF3}"/>
              </a:ext>
            </a:extLst>
          </p:cNvPr>
          <p:cNvSpPr txBox="1"/>
          <p:nvPr/>
        </p:nvSpPr>
        <p:spPr>
          <a:xfrm>
            <a:off x="103412" y="3865685"/>
            <a:ext cx="4175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Funkcja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Jeśli kanał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nie może natychmiast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przyjąć elementu (np. w kanale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Rendezvous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nie ma odbiorcy),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zawiesza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czeka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aż zwolni się miejsce.</a:t>
            </a:r>
            <a:endParaRPr lang="pl-PL" sz="14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AFACA630-1483-A241-6F6B-094E803CEDFA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303331" y="2420102"/>
            <a:ext cx="2296939" cy="192900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rostokąt: zaokrąglone rogi 43">
            <a:extLst>
              <a:ext uri="{FF2B5EF4-FFF2-40B4-BE49-F238E27FC236}">
                <a16:creationId xmlns:a16="http://schemas.microsoft.com/office/drawing/2014/main" id="{9B46AE7E-222B-D2F1-FC84-875CB0E5B1C8}"/>
              </a:ext>
            </a:extLst>
          </p:cNvPr>
          <p:cNvSpPr/>
          <p:nvPr/>
        </p:nvSpPr>
        <p:spPr>
          <a:xfrm>
            <a:off x="6565912" y="4498292"/>
            <a:ext cx="2546243" cy="78758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6E1AD6FD-C884-D362-8C2E-2F13F54DE1D3}"/>
              </a:ext>
            </a:extLst>
          </p:cNvPr>
          <p:cNvSpPr txBox="1"/>
          <p:nvPr/>
        </p:nvSpPr>
        <p:spPr>
          <a:xfrm>
            <a:off x="6548147" y="4522752"/>
            <a:ext cx="2493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Służy do zdefiniowania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jednej z możliwych 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</a:rPr>
              <a:t>gałęzi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na którą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select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ma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czekać.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9116BF56-B18E-7FF8-2905-068BAD2A25ED}"/>
              </a:ext>
            </a:extLst>
          </p:cNvPr>
          <p:cNvCxnSpPr>
            <a:cxnSpLocks/>
          </p:cNvCxnSpPr>
          <p:nvPr/>
        </p:nvCxnSpPr>
        <p:spPr>
          <a:xfrm flipH="1" flipV="1">
            <a:off x="7455822" y="3977352"/>
            <a:ext cx="788586" cy="47565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BDCA95FB-6E8E-0DF8-BB81-82FB687453C0}"/>
              </a:ext>
            </a:extLst>
          </p:cNvPr>
          <p:cNvCxnSpPr>
            <a:cxnSpLocks/>
          </p:cNvCxnSpPr>
          <p:nvPr/>
        </p:nvCxnSpPr>
        <p:spPr>
          <a:xfrm flipH="1" flipV="1">
            <a:off x="7313400" y="3356992"/>
            <a:ext cx="931008" cy="109601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Prostokąt: zaokrąglone rogi 59">
            <a:extLst>
              <a:ext uri="{FF2B5EF4-FFF2-40B4-BE49-F238E27FC236}">
                <a16:creationId xmlns:a16="http://schemas.microsoft.com/office/drawing/2014/main" id="{95C1B758-79CE-5EA3-14E8-56984B5B0CD9}"/>
              </a:ext>
            </a:extLst>
          </p:cNvPr>
          <p:cNvSpPr/>
          <p:nvPr/>
        </p:nvSpPr>
        <p:spPr>
          <a:xfrm>
            <a:off x="52737" y="4954859"/>
            <a:ext cx="4183684" cy="7386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DD6EB553-8C20-4CFE-F6E0-10A136D92BFD}"/>
              </a:ext>
            </a:extLst>
          </p:cNvPr>
          <p:cNvSpPr txBox="1"/>
          <p:nvPr/>
        </p:nvSpPr>
        <p:spPr>
          <a:xfrm>
            <a:off x="58903" y="4930739"/>
            <a:ext cx="4134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pozwala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czekać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wiele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operacji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jednocześnie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kontynuować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pracę 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wynikiem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tej, która zakończy się jako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pierwsza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3" name="Łącznik prosty ze strzałką 62">
            <a:extLst>
              <a:ext uri="{FF2B5EF4-FFF2-40B4-BE49-F238E27FC236}">
                <a16:creationId xmlns:a16="http://schemas.microsoft.com/office/drawing/2014/main" id="{4FBE32CF-C013-8A2A-D715-0EF6A2B37217}"/>
              </a:ext>
            </a:extLst>
          </p:cNvPr>
          <p:cNvCxnSpPr>
            <a:cxnSpLocks/>
          </p:cNvCxnSpPr>
          <p:nvPr/>
        </p:nvCxnSpPr>
        <p:spPr>
          <a:xfrm flipV="1">
            <a:off x="4279368" y="3073297"/>
            <a:ext cx="1869939" cy="208389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33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C26B96-FCBF-57E9-E850-74F88DADB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75BC4D-AAC2-03A1-C670-95055C19672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4A6E969-E183-DAB8-A221-65264DB0D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836711"/>
            <a:ext cx="4632604" cy="6008729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799F5B9-0186-2AD8-9EB6-5B819CFFA391}"/>
              </a:ext>
            </a:extLst>
          </p:cNvPr>
          <p:cNvSpPr/>
          <p:nvPr/>
        </p:nvSpPr>
        <p:spPr>
          <a:xfrm>
            <a:off x="107504" y="836711"/>
            <a:ext cx="3528392" cy="79208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FB28972-48DD-6606-74D2-0A42A000C5D4}"/>
              </a:ext>
            </a:extLst>
          </p:cNvPr>
          <p:cNvSpPr txBox="1"/>
          <p:nvPr/>
        </p:nvSpPr>
        <p:spPr>
          <a:xfrm>
            <a:off x="155420" y="838763"/>
            <a:ext cx="3480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Uruchamia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główną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która zarządza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całą logiką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aukcji. Jest ona naszym "głównym pracownikiem"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48136C1-0780-0B6A-6C12-2D13E6369DB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635896" y="1208095"/>
            <a:ext cx="1125307" cy="32625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06529F3B-5626-CA00-7D00-D16B13D9AE93}"/>
              </a:ext>
            </a:extLst>
          </p:cNvPr>
          <p:cNvSpPr/>
          <p:nvPr/>
        </p:nvSpPr>
        <p:spPr>
          <a:xfrm>
            <a:off x="85391" y="1741079"/>
            <a:ext cx="4379258" cy="96049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9EC8E45-F48C-587E-F6DC-5EBC0A82EBFC}"/>
              </a:ext>
            </a:extLst>
          </p:cNvPr>
          <p:cNvSpPr txBox="1"/>
          <p:nvPr/>
        </p:nvSpPr>
        <p:spPr>
          <a:xfrm>
            <a:off x="112727" y="1747465"/>
            <a:ext cx="434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Wewnątrz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możesz uruchamiać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kolejne,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zagnieżdżone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One </a:t>
            </a:r>
            <a:r>
              <a:rPr lang="pl-PL" sz="1400" dirty="0"/>
              <a:t>Wewnątrz </a:t>
            </a:r>
            <a:r>
              <a:rPr lang="pl-PL" sz="1400" dirty="0" err="1"/>
              <a:t>korutyny</a:t>
            </a:r>
            <a:r>
              <a:rPr lang="pl-PL" sz="1400" dirty="0"/>
              <a:t> możesz uruchamiać kolejne, zagnieżdżone </a:t>
            </a:r>
            <a:r>
              <a:rPr lang="pl-PL" sz="1400" dirty="0" err="1"/>
              <a:t>korutyny</a:t>
            </a:r>
            <a:r>
              <a:rPr lang="pl-PL" sz="1400" dirty="0"/>
              <a:t>. A</a:t>
            </a:r>
            <a:r>
              <a:rPr lang="pl-PL" sz="1400" b="1" dirty="0"/>
              <a:t>utomatycznie dziedziczą </a:t>
            </a:r>
            <a:r>
              <a:rPr lang="pl-PL" sz="1400" dirty="0" err="1">
                <a:latin typeface="Verbatim"/>
              </a:rPr>
              <a:t>scope</a:t>
            </a:r>
            <a:r>
              <a:rPr lang="pl-PL" sz="1400" dirty="0"/>
              <a:t> po swoim rodzicu. 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1C0E73F5-56CB-8DC8-17FF-D45B5982E9F8}"/>
              </a:ext>
            </a:extLst>
          </p:cNvPr>
          <p:cNvCxnSpPr>
            <a:cxnSpLocks/>
          </p:cNvCxnSpPr>
          <p:nvPr/>
        </p:nvCxnSpPr>
        <p:spPr>
          <a:xfrm flipV="1">
            <a:off x="4518358" y="1920308"/>
            <a:ext cx="485690" cy="47705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88D0F261-05BA-93C3-5100-0E7C41F968B9}"/>
              </a:ext>
            </a:extLst>
          </p:cNvPr>
          <p:cNvSpPr/>
          <p:nvPr/>
        </p:nvSpPr>
        <p:spPr>
          <a:xfrm>
            <a:off x="85086" y="2830777"/>
            <a:ext cx="4379258" cy="90570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2E2DB20B-B887-9C2E-C489-32049C42DBC8}"/>
              </a:ext>
            </a:extLst>
          </p:cNvPr>
          <p:cNvSpPr txBox="1"/>
          <p:nvPr/>
        </p:nvSpPr>
        <p:spPr>
          <a:xfrm>
            <a:off x="85086" y="2817418"/>
            <a:ext cx="434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Używamy dwóch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aby osiągnąć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współbieżność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Chcemy, aby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dwie rzeczy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działy się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naraz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: Odliczanie czasu w tle, Czekanie na ofertę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lub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na koniec czasu</a:t>
            </a:r>
            <a:endParaRPr lang="pl-PL" sz="14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26D17CC0-7391-E1E4-BB47-6D2CBC966327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464344" y="2526566"/>
            <a:ext cx="539704" cy="75706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A813AC36-1216-0292-9F39-64318B53F970}"/>
              </a:ext>
            </a:extLst>
          </p:cNvPr>
          <p:cNvSpPr/>
          <p:nvPr/>
        </p:nvSpPr>
        <p:spPr>
          <a:xfrm>
            <a:off x="85086" y="3848784"/>
            <a:ext cx="4218245" cy="100064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8E312953-8DE4-F035-FC85-0423F84FA700}"/>
              </a:ext>
            </a:extLst>
          </p:cNvPr>
          <p:cNvSpPr txBox="1"/>
          <p:nvPr/>
        </p:nvSpPr>
        <p:spPr>
          <a:xfrm>
            <a:off x="103412" y="3865685"/>
            <a:ext cx="4175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Funkcja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Jeśli kanał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nie może natychmiast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przyjąć elementu (np. w kanale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Rendezvous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nie ma odbiorcy),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zawiesza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czeka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aż zwolni się miejsce.</a:t>
            </a:r>
            <a:endParaRPr lang="pl-PL" sz="14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200AD4EF-D06B-403D-53A5-31C1764E5269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303331" y="2420102"/>
            <a:ext cx="2296939" cy="192900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rostokąt: zaokrąglone rogi 43">
            <a:extLst>
              <a:ext uri="{FF2B5EF4-FFF2-40B4-BE49-F238E27FC236}">
                <a16:creationId xmlns:a16="http://schemas.microsoft.com/office/drawing/2014/main" id="{B71FD0DE-CB40-33E6-3CB4-4BEB29358D78}"/>
              </a:ext>
            </a:extLst>
          </p:cNvPr>
          <p:cNvSpPr/>
          <p:nvPr/>
        </p:nvSpPr>
        <p:spPr>
          <a:xfrm>
            <a:off x="6565912" y="4498292"/>
            <a:ext cx="2546243" cy="78758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E7C7F14B-D467-665C-4A11-2CD165AB16AB}"/>
              </a:ext>
            </a:extLst>
          </p:cNvPr>
          <p:cNvSpPr txBox="1"/>
          <p:nvPr/>
        </p:nvSpPr>
        <p:spPr>
          <a:xfrm>
            <a:off x="6548147" y="4522752"/>
            <a:ext cx="2493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Służy do zdefiniowania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jednej z możliwych 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</a:rPr>
              <a:t>gałęzi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na którą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select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ma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czekać.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178D5589-A966-B349-5789-931DE74AF35D}"/>
              </a:ext>
            </a:extLst>
          </p:cNvPr>
          <p:cNvCxnSpPr>
            <a:cxnSpLocks/>
          </p:cNvCxnSpPr>
          <p:nvPr/>
        </p:nvCxnSpPr>
        <p:spPr>
          <a:xfrm flipH="1" flipV="1">
            <a:off x="7455822" y="3977352"/>
            <a:ext cx="788586" cy="47565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7F41907A-1F2B-6E4C-D6CA-E02993EE6CEA}"/>
              </a:ext>
            </a:extLst>
          </p:cNvPr>
          <p:cNvCxnSpPr>
            <a:cxnSpLocks/>
          </p:cNvCxnSpPr>
          <p:nvPr/>
        </p:nvCxnSpPr>
        <p:spPr>
          <a:xfrm flipH="1" flipV="1">
            <a:off x="7313400" y="3356992"/>
            <a:ext cx="931008" cy="109601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Prostokąt: zaokrąglone rogi 51">
            <a:extLst>
              <a:ext uri="{FF2B5EF4-FFF2-40B4-BE49-F238E27FC236}">
                <a16:creationId xmlns:a16="http://schemas.microsoft.com/office/drawing/2014/main" id="{E4925F23-C7EF-0C32-7017-CD4B58E0F2CB}"/>
              </a:ext>
            </a:extLst>
          </p:cNvPr>
          <p:cNvSpPr/>
          <p:nvPr/>
        </p:nvSpPr>
        <p:spPr>
          <a:xfrm>
            <a:off x="41949" y="5877272"/>
            <a:ext cx="4218245" cy="89836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E7E9BAF5-FBBC-F990-EA05-75B66228F7D9}"/>
              </a:ext>
            </a:extLst>
          </p:cNvPr>
          <p:cNvSpPr txBox="1"/>
          <p:nvPr/>
        </p:nvSpPr>
        <p:spPr>
          <a:xfrm>
            <a:off x="0" y="5849402"/>
            <a:ext cx="4175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Jeśli w kanale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jest miejsce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(lub czeka na niego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odbiorca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w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select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),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trySend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wysyła element i zwraca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true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.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 czeka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jeżeli nie ma odbiorcy – zwraca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false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56" name="Łącznik prosty ze strzałką 55">
            <a:extLst>
              <a:ext uri="{FF2B5EF4-FFF2-40B4-BE49-F238E27FC236}">
                <a16:creationId xmlns:a16="http://schemas.microsoft.com/office/drawing/2014/main" id="{BBB965EB-E833-092A-32CB-0A146545DCD3}"/>
              </a:ext>
            </a:extLst>
          </p:cNvPr>
          <p:cNvCxnSpPr>
            <a:cxnSpLocks/>
          </p:cNvCxnSpPr>
          <p:nvPr/>
        </p:nvCxnSpPr>
        <p:spPr>
          <a:xfrm>
            <a:off x="4303331" y="6082672"/>
            <a:ext cx="409060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Prostokąt: zaokrąglone rogi 59">
            <a:extLst>
              <a:ext uri="{FF2B5EF4-FFF2-40B4-BE49-F238E27FC236}">
                <a16:creationId xmlns:a16="http://schemas.microsoft.com/office/drawing/2014/main" id="{E91688E3-AF1B-EC9E-6BA6-AB56AF2CAE14}"/>
              </a:ext>
            </a:extLst>
          </p:cNvPr>
          <p:cNvSpPr/>
          <p:nvPr/>
        </p:nvSpPr>
        <p:spPr>
          <a:xfrm>
            <a:off x="52737" y="4954859"/>
            <a:ext cx="4183684" cy="7386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94B4C392-45F3-9AAF-5624-CB2B0464486C}"/>
              </a:ext>
            </a:extLst>
          </p:cNvPr>
          <p:cNvSpPr txBox="1"/>
          <p:nvPr/>
        </p:nvSpPr>
        <p:spPr>
          <a:xfrm>
            <a:off x="58903" y="4930739"/>
            <a:ext cx="4134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pozwala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czekać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wiele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operacji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jednocześnie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kontynuować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pracę 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wynikiem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tej, która zakończy się jako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pierwsza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3" name="Łącznik prosty ze strzałką 62">
            <a:extLst>
              <a:ext uri="{FF2B5EF4-FFF2-40B4-BE49-F238E27FC236}">
                <a16:creationId xmlns:a16="http://schemas.microsoft.com/office/drawing/2014/main" id="{8E890123-9CD6-097C-9728-D472F2E19EE5}"/>
              </a:ext>
            </a:extLst>
          </p:cNvPr>
          <p:cNvCxnSpPr>
            <a:cxnSpLocks/>
          </p:cNvCxnSpPr>
          <p:nvPr/>
        </p:nvCxnSpPr>
        <p:spPr>
          <a:xfrm flipV="1">
            <a:off x="4279368" y="3073297"/>
            <a:ext cx="1869939" cy="208389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45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BC7C6-A6EC-9906-6BF1-42A2E7CAB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B4ED87-E3AC-70A3-40F4-355762EB8CD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A1E0D33-C7BB-1B9B-BDAE-FC3D03825626}"/>
              </a:ext>
            </a:extLst>
          </p:cNvPr>
          <p:cNvSpPr txBox="1"/>
          <p:nvPr/>
        </p:nvSpPr>
        <p:spPr>
          <a:xfrm>
            <a:off x="1187624" y="1556792"/>
            <a:ext cx="7632848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l-PL" sz="1400" dirty="0" err="1">
                <a:latin typeface="Verbatim"/>
                <a:cs typeface="Arial" panose="020B0604020202020204" pitchFamily="34" charset="0"/>
              </a:rPr>
              <a:t>select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to wyrażenie w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korutynach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– pozwala jednej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korutynie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czekać na wiele różnych operacji asynchronicznych jednocześnie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i kontynuuje działanie z wynikiem tej, która zakończy się jako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pierwsza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None/>
            </a:pP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Współbieżne Oczekiwanie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select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nasłuchuje na wielu operacjach naraz (np. na kilku kanałach lub zadaniach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async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) bez potrzeby tworzenia wielu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korutyn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Wykonanie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Gdy tylko jedna z monitorowanych operacji jest gotowa,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select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wykonuje jej gałąź kodu.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Automatyczne Anulowanie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Po wybraniu </a:t>
            </a:r>
            <a:r>
              <a:rPr lang="pl-PL" sz="1400" i="1" dirty="0">
                <a:latin typeface="Arial" panose="020B0604020202020204" pitchFamily="34" charset="0"/>
                <a:cs typeface="Arial" panose="020B0604020202020204" pitchFamily="34" charset="0"/>
              </a:rPr>
              <a:t>zwycięzcy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wszystkie pozostałe, konkurujące operacje w bloku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select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są natychmiast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anulowane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Gwarantuje to, że tylko jeden blok kodu zostanie wykonany.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Zwraca Wartość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Jest to wyrażenie, co oznacza, że zwraca wartość, która jest wynikiem wykonania bloku.</a:t>
            </a:r>
          </a:p>
        </p:txBody>
      </p:sp>
    </p:spTree>
    <p:extLst>
      <p:ext uri="{BB962C8B-B14F-4D97-AF65-F5344CB8AC3E}">
        <p14:creationId xmlns:p14="http://schemas.microsoft.com/office/powerpoint/2010/main" val="64406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332405-102D-F69C-E7A4-E182FDF8B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04D9B-7DA0-4C62-633E-1B8D4A00DE6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Podsumowanie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C636F71-8BED-2DAE-1B93-DBC304DE963B}"/>
              </a:ext>
            </a:extLst>
          </p:cNvPr>
          <p:cNvSpPr txBox="1"/>
          <p:nvPr/>
        </p:nvSpPr>
        <p:spPr>
          <a:xfrm>
            <a:off x="1187624" y="913938"/>
            <a:ext cx="784887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None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Kanały (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Channels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) to element, służący do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bezpiecznej komunikacji i przesyłania danych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między współbieżnymi zadaniami.</a:t>
            </a:r>
          </a:p>
          <a:p>
            <a:pPr algn="just">
              <a:spcAft>
                <a:spcPts val="600"/>
              </a:spcAft>
              <a:buNone/>
            </a:pPr>
            <a:endParaRPr lang="pl-PL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Komunikacja Między 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Korutynami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Umożliwiają jednej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korutynie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wysyłanie (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send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) danych, a innej ich odbieranie (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receive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Synchronizacja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Operacje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send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receive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są funkcjami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suspend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Oznacza to, że: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Nadawca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czeka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jeśli kanał jest pełny.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Odbiorca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czeka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jeśli kanał jest pusty. To w naturalny sposób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synchronizuje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pracę obu stron.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Buforowanie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Zachowanie kanału zależy od jego bufora: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Rendezvous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(domyślny, bufor 0): Pełna synchronizacja. Nadawca i odbiorca muszą się </a:t>
            </a:r>
            <a:r>
              <a:rPr lang="pl-PL" sz="1400" i="1" dirty="0">
                <a:latin typeface="Arial" panose="020B0604020202020204" pitchFamily="34" charset="0"/>
                <a:cs typeface="Arial" panose="020B0604020202020204" pitchFamily="34" charset="0"/>
              </a:rPr>
              <a:t>spotkać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aby przekazać dane.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Buffered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Posiada bufor o określonej pojemności. Pozwala producentowi </a:t>
            </a:r>
            <a:r>
              <a:rPr lang="pl-PL" sz="1400" i="1" dirty="0">
                <a:latin typeface="Arial" panose="020B0604020202020204" pitchFamily="34" charset="0"/>
                <a:cs typeface="Arial" panose="020B0604020202020204" pitchFamily="34" charset="0"/>
              </a:rPr>
              <a:t>wyprzedzić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konsumenta, dopóki bufor się nie zapełni.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Conflated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Bufor na jeden element, gdzie nowa wartość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zastępuje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starą, jeśli nie została jeszcze odebrana.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Zamykanie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: Producent może zamknąć kanał za pomocą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channel.close</a:t>
            </a:r>
            <a:r>
              <a:rPr lang="pl-PL" sz="1400" dirty="0">
                <a:latin typeface="Verbatim"/>
                <a:cs typeface="Arial" panose="020B0604020202020204" pitchFamily="34" charset="0"/>
              </a:rPr>
              <a:t>(),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aby zasygnalizować, że nie będzie już więcej wysyłał danych. Pozwala to konsumentowi na zakończenie pracy, np. poprzez pętlę </a:t>
            </a:r>
            <a:r>
              <a:rPr lang="pl-PL" sz="1400" dirty="0">
                <a:latin typeface="Verbatim"/>
                <a:cs typeface="Arial" panose="020B0604020202020204" pitchFamily="34" charset="0"/>
              </a:rPr>
              <a:t>for (element in channel).</a:t>
            </a:r>
          </a:p>
        </p:txBody>
      </p:sp>
    </p:spTree>
    <p:extLst>
      <p:ext uri="{BB962C8B-B14F-4D97-AF65-F5344CB8AC3E}">
        <p14:creationId xmlns:p14="http://schemas.microsoft.com/office/powerpoint/2010/main" val="24281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404123-2BE1-1B52-F62C-A29229B06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A4F091-B4F7-E2DE-B0D7-0412C0E2F2D1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Kanały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CE0AB77-371F-2128-EEE9-C1D780BF9CA1}"/>
              </a:ext>
            </a:extLst>
          </p:cNvPr>
          <p:cNvSpPr txBox="1"/>
          <p:nvPr/>
        </p:nvSpPr>
        <p:spPr>
          <a:xfrm>
            <a:off x="1033752" y="796886"/>
            <a:ext cx="811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Do tej pory nasze </a:t>
            </a:r>
            <a:r>
              <a:rPr lang="pl-PL" sz="1600" dirty="0" err="1"/>
              <a:t>korutyny</a:t>
            </a:r>
            <a:r>
              <a:rPr lang="pl-PL" sz="1600" dirty="0"/>
              <a:t> działały głównie </a:t>
            </a:r>
            <a:r>
              <a:rPr lang="pl-PL" sz="1600" b="1" dirty="0"/>
              <a:t>niezależnie</a:t>
            </a:r>
            <a:r>
              <a:rPr lang="pl-PL" sz="1600" dirty="0"/>
              <a:t>. Co się dzieje w momencie gdy jedna </a:t>
            </a:r>
            <a:r>
              <a:rPr lang="pl-PL" sz="1600" dirty="0" err="1"/>
              <a:t>korutyna</a:t>
            </a:r>
            <a:r>
              <a:rPr lang="pl-PL" sz="1600" dirty="0"/>
              <a:t> musi </a:t>
            </a:r>
            <a:r>
              <a:rPr lang="pl-PL" sz="1600" b="1" dirty="0"/>
              <a:t>wysłać dane </a:t>
            </a:r>
            <a:r>
              <a:rPr lang="pl-PL" sz="1600" dirty="0"/>
              <a:t>do drugiej? Na przykład, jedna </a:t>
            </a:r>
            <a:r>
              <a:rPr lang="pl-PL" sz="1600" dirty="0" err="1"/>
              <a:t>korutyna</a:t>
            </a:r>
            <a:r>
              <a:rPr lang="pl-PL" sz="1600" dirty="0"/>
              <a:t> produkuje dane (np. z sensora), a druga je konsumuje (np. zapisuje do pliku).</a:t>
            </a:r>
          </a:p>
          <a:p>
            <a:pPr algn="just"/>
            <a:endParaRPr lang="pl-PL" sz="1600" dirty="0"/>
          </a:p>
          <a:p>
            <a:pPr algn="just"/>
            <a:r>
              <a:rPr lang="pl-PL" sz="1600" b="1" dirty="0">
                <a:latin typeface="Verbatim"/>
              </a:rPr>
              <a:t>Channel</a:t>
            </a:r>
            <a:r>
              <a:rPr lang="pl-PL" sz="1600" dirty="0"/>
              <a:t> pozwala </a:t>
            </a:r>
            <a:r>
              <a:rPr lang="pl-PL" sz="1600" dirty="0" err="1"/>
              <a:t>korutynom</a:t>
            </a:r>
            <a:r>
              <a:rPr lang="pl-PL" sz="1600" dirty="0"/>
              <a:t> na bezpieczne </a:t>
            </a:r>
            <a:r>
              <a:rPr lang="pl-PL" sz="1600" b="1" dirty="0"/>
              <a:t>przesyłanie między sobą danych</a:t>
            </a:r>
            <a:r>
              <a:rPr lang="pl-PL" sz="1600" dirty="0"/>
              <a:t>. Działa jak </a:t>
            </a:r>
            <a:r>
              <a:rPr lang="pl-PL" sz="1600" b="1" dirty="0"/>
              <a:t>kolejka</a:t>
            </a:r>
            <a:r>
              <a:rPr lang="pl-PL" sz="1600" dirty="0"/>
              <a:t>, do której jedne </a:t>
            </a:r>
            <a:r>
              <a:rPr lang="pl-PL" sz="1600" dirty="0" err="1"/>
              <a:t>korutyny</a:t>
            </a:r>
            <a:r>
              <a:rPr lang="pl-PL" sz="1600" dirty="0"/>
              <a:t> mogą wysyłać elementy, a inne je odbierać.</a:t>
            </a:r>
          </a:p>
        </p:txBody>
      </p:sp>
      <p:pic>
        <p:nvPicPr>
          <p:cNvPr id="1026" name="Picture 2" descr="Mastering Kotlin Channels: From Beginner to Pro - Part 1 | by Morty | Medium">
            <a:extLst>
              <a:ext uri="{FF2B5EF4-FFF2-40B4-BE49-F238E27FC236}">
                <a16:creationId xmlns:a16="http://schemas.microsoft.com/office/drawing/2014/main" id="{C32EA2F5-5B3B-8A30-2DB9-DDE1D461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7812360" cy="97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23330B7-0AE2-EE57-7AAC-61F4B1E04935}"/>
              </a:ext>
            </a:extLst>
          </p:cNvPr>
          <p:cNvSpPr txBox="1"/>
          <p:nvPr/>
        </p:nvSpPr>
        <p:spPr>
          <a:xfrm>
            <a:off x="4644008" y="6384063"/>
            <a:ext cx="4586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https://medium.com/@mortitech/mastering-kotlin-channels-from-beginner-to-pro-part-1-7368060d1391</a:t>
            </a:r>
          </a:p>
        </p:txBody>
      </p:sp>
    </p:spTree>
    <p:extLst>
      <p:ext uri="{BB962C8B-B14F-4D97-AF65-F5344CB8AC3E}">
        <p14:creationId xmlns:p14="http://schemas.microsoft.com/office/powerpoint/2010/main" val="39264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92D59-93D6-A934-A2C8-FC066DCE4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23405F-A818-F44B-BD2B-415667F3606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Kanały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74FB077-5663-C5D3-69BC-14AAE85437CA}"/>
              </a:ext>
            </a:extLst>
          </p:cNvPr>
          <p:cNvSpPr txBox="1"/>
          <p:nvPr/>
        </p:nvSpPr>
        <p:spPr>
          <a:xfrm>
            <a:off x="1033752" y="796886"/>
            <a:ext cx="811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Do tej pory nasze </a:t>
            </a:r>
            <a:r>
              <a:rPr lang="pl-PL" sz="1600" dirty="0" err="1"/>
              <a:t>korutyny</a:t>
            </a:r>
            <a:r>
              <a:rPr lang="pl-PL" sz="1600" dirty="0"/>
              <a:t> działały głównie </a:t>
            </a:r>
            <a:r>
              <a:rPr lang="pl-PL" sz="1600" b="1" dirty="0"/>
              <a:t>niezależnie</a:t>
            </a:r>
            <a:r>
              <a:rPr lang="pl-PL" sz="1600" dirty="0"/>
              <a:t>. Co się dzieje w momencie gdy jedna </a:t>
            </a:r>
            <a:r>
              <a:rPr lang="pl-PL" sz="1600" dirty="0" err="1"/>
              <a:t>korutyna</a:t>
            </a:r>
            <a:r>
              <a:rPr lang="pl-PL" sz="1600" dirty="0"/>
              <a:t> musi </a:t>
            </a:r>
            <a:r>
              <a:rPr lang="pl-PL" sz="1600" b="1" dirty="0"/>
              <a:t>wysłać dane </a:t>
            </a:r>
            <a:r>
              <a:rPr lang="pl-PL" sz="1600" dirty="0"/>
              <a:t>do drugiej? Na przykład, jedna </a:t>
            </a:r>
            <a:r>
              <a:rPr lang="pl-PL" sz="1600" dirty="0" err="1"/>
              <a:t>korutyna</a:t>
            </a:r>
            <a:r>
              <a:rPr lang="pl-PL" sz="1600" dirty="0"/>
              <a:t> produkuje dane (np. z sensora), a druga je konsumuje (np. zapisuje do pliku).</a:t>
            </a:r>
          </a:p>
          <a:p>
            <a:pPr algn="just"/>
            <a:endParaRPr lang="pl-PL" sz="1600" dirty="0"/>
          </a:p>
          <a:p>
            <a:pPr algn="just"/>
            <a:r>
              <a:rPr lang="pl-PL" sz="1600" b="1" dirty="0">
                <a:latin typeface="Verbatim"/>
              </a:rPr>
              <a:t>Channel</a:t>
            </a:r>
            <a:r>
              <a:rPr lang="pl-PL" sz="1600" dirty="0"/>
              <a:t> pozwala </a:t>
            </a:r>
            <a:r>
              <a:rPr lang="pl-PL" sz="1600" dirty="0" err="1"/>
              <a:t>korutynom</a:t>
            </a:r>
            <a:r>
              <a:rPr lang="pl-PL" sz="1600" dirty="0"/>
              <a:t> na bezpieczne </a:t>
            </a:r>
            <a:r>
              <a:rPr lang="pl-PL" sz="1600" b="1" dirty="0"/>
              <a:t>przesyłanie między sobą danych</a:t>
            </a:r>
            <a:r>
              <a:rPr lang="pl-PL" sz="1600" dirty="0"/>
              <a:t>. Działa jak </a:t>
            </a:r>
            <a:r>
              <a:rPr lang="pl-PL" sz="1600" b="1" dirty="0"/>
              <a:t>kolejka</a:t>
            </a:r>
            <a:r>
              <a:rPr lang="pl-PL" sz="1600" dirty="0"/>
              <a:t>, do której jedne </a:t>
            </a:r>
            <a:r>
              <a:rPr lang="pl-PL" sz="1600" dirty="0" err="1"/>
              <a:t>korutyny</a:t>
            </a:r>
            <a:r>
              <a:rPr lang="pl-PL" sz="1600" dirty="0"/>
              <a:t> mogą wysyłać elementy, a inne je odbierać.</a:t>
            </a:r>
          </a:p>
        </p:txBody>
      </p:sp>
      <p:pic>
        <p:nvPicPr>
          <p:cNvPr id="1026" name="Picture 2" descr="Mastering Kotlin Channels: From Beginner to Pro - Part 1 | by Morty | Medium">
            <a:extLst>
              <a:ext uri="{FF2B5EF4-FFF2-40B4-BE49-F238E27FC236}">
                <a16:creationId xmlns:a16="http://schemas.microsoft.com/office/drawing/2014/main" id="{57DA17EE-8EB6-7029-2BBD-D69CF05F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7812360" cy="97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DA1B83D-BD99-CB04-87E4-3698D78D16FC}"/>
              </a:ext>
            </a:extLst>
          </p:cNvPr>
          <p:cNvSpPr txBox="1"/>
          <p:nvPr/>
        </p:nvSpPr>
        <p:spPr>
          <a:xfrm>
            <a:off x="4644008" y="6384063"/>
            <a:ext cx="4586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https://medium.com/@mortitech/mastering-kotlin-channels-from-beginner-to-pro-part-1-7368060d1391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7E15143-9C7D-72BA-8505-0BF4730D9358}"/>
              </a:ext>
            </a:extLst>
          </p:cNvPr>
          <p:cNvSpPr txBox="1"/>
          <p:nvPr/>
        </p:nvSpPr>
        <p:spPr>
          <a:xfrm>
            <a:off x="1008397" y="4149417"/>
            <a:ext cx="811024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>
                <a:latin typeface="Verbatim"/>
              </a:rPr>
              <a:t>Channel</a:t>
            </a:r>
            <a:r>
              <a:rPr lang="pl-PL" sz="1600" dirty="0"/>
              <a:t> jest jak taśmociąg łączący dwa stanowiska pracy.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b="1" dirty="0"/>
              <a:t>Producent</a:t>
            </a:r>
            <a:r>
              <a:rPr lang="pl-PL" sz="1600" dirty="0"/>
              <a:t> (jedna </a:t>
            </a:r>
            <a:r>
              <a:rPr lang="pl-PL" sz="1600" dirty="0" err="1"/>
              <a:t>korutyna</a:t>
            </a:r>
            <a:r>
              <a:rPr lang="pl-PL" sz="1600" dirty="0"/>
              <a:t>) kładzie produkty na taśmociąg (</a:t>
            </a:r>
            <a:r>
              <a:rPr lang="pl-PL" sz="1600" b="1" dirty="0" err="1">
                <a:latin typeface="Verbatim"/>
              </a:rPr>
              <a:t>channel.send</a:t>
            </a:r>
            <a:r>
              <a:rPr lang="pl-PL" sz="1600" b="1" dirty="0">
                <a:latin typeface="Verbatim"/>
              </a:rPr>
              <a:t>()</a:t>
            </a:r>
            <a:r>
              <a:rPr lang="pl-PL" sz="1600" dirty="0"/>
              <a:t>).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b="1" dirty="0"/>
              <a:t>Konsument</a:t>
            </a:r>
            <a:r>
              <a:rPr lang="pl-PL" sz="1600" dirty="0"/>
              <a:t> (druga </a:t>
            </a:r>
            <a:r>
              <a:rPr lang="pl-PL" sz="1600" dirty="0" err="1"/>
              <a:t>korutyna</a:t>
            </a:r>
            <a:r>
              <a:rPr lang="pl-PL" sz="1600" dirty="0"/>
              <a:t>) zdejmuje produkty z taśmociągu (</a:t>
            </a:r>
            <a:r>
              <a:rPr lang="pl-PL" sz="1600" b="1" dirty="0" err="1">
                <a:latin typeface="Verbatim"/>
              </a:rPr>
              <a:t>channel.receive</a:t>
            </a:r>
            <a:r>
              <a:rPr lang="pl-PL" sz="1600" b="1" dirty="0">
                <a:latin typeface="Verbatim"/>
              </a:rPr>
              <a:t>()</a:t>
            </a:r>
            <a:r>
              <a:rPr lang="pl-PL" sz="1600" dirty="0"/>
              <a:t>).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b="1" i="1" dirty="0"/>
              <a:t>Taśmociąg</a:t>
            </a:r>
            <a:r>
              <a:rPr lang="pl-PL" sz="1600" dirty="0"/>
              <a:t> rozdziela (</a:t>
            </a:r>
            <a:r>
              <a:rPr lang="pl-PL" sz="1600" dirty="0" err="1"/>
              <a:t>decouples</a:t>
            </a:r>
            <a:r>
              <a:rPr lang="pl-PL" sz="1600" dirty="0"/>
              <a:t>) producenta i konsumenta. Nie muszą oni wiedzieć o swoim istnieniu – komunikują się wyłącznie przez taśmociąg.</a:t>
            </a:r>
          </a:p>
        </p:txBody>
      </p:sp>
    </p:spTree>
    <p:extLst>
      <p:ext uri="{BB962C8B-B14F-4D97-AF65-F5344CB8AC3E}">
        <p14:creationId xmlns:p14="http://schemas.microsoft.com/office/powerpoint/2010/main" val="264341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211D4D-8981-0016-AFA1-12EA26AEB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DFF939-C773-B1ED-774C-78C0E7A8DE28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Channel vs Flow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09F8D99-7A09-A3D1-B7A8-90CCBFD3F565}"/>
              </a:ext>
            </a:extLst>
          </p:cNvPr>
          <p:cNvSpPr txBox="1"/>
          <p:nvPr/>
        </p:nvSpPr>
        <p:spPr>
          <a:xfrm>
            <a:off x="1033752" y="796886"/>
            <a:ext cx="811024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Flow (</a:t>
            </a:r>
            <a:r>
              <a:rPr lang="pl-PL" sz="1600" b="1" dirty="0"/>
              <a:t>zimny</a:t>
            </a:r>
            <a:r>
              <a:rPr lang="pl-PL" sz="1600" dirty="0"/>
              <a:t>) to „przepis”. Produkcja danych startuje, gdy ktoś chce je skonsumować. To zazwyczaj relacja jeden-do-jednego.</a:t>
            </a:r>
          </a:p>
          <a:p>
            <a:pPr algn="just"/>
            <a:r>
              <a:rPr lang="pl-PL" sz="1600" dirty="0"/>
              <a:t>Channel (</a:t>
            </a:r>
            <a:r>
              <a:rPr lang="pl-PL" sz="1600" b="1" dirty="0"/>
              <a:t>gorący)</a:t>
            </a:r>
            <a:r>
              <a:rPr lang="pl-PL" sz="1600" dirty="0"/>
              <a:t>, konkretny obiekt, który istnieje niezależnie. Może obsługiwać wielu producentów i wielu konsumentów.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7B1B03D-936D-7246-0BB6-0B43CF89A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22844"/>
              </p:ext>
            </p:extLst>
          </p:nvPr>
        </p:nvGraphicFramePr>
        <p:xfrm>
          <a:off x="1062048" y="2348880"/>
          <a:ext cx="7930709" cy="3617504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309053069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987346329"/>
                    </a:ext>
                  </a:extLst>
                </a:gridCol>
                <a:gridCol w="3538221">
                  <a:extLst>
                    <a:ext uri="{9D8B030D-6E8A-4147-A177-3AD203B41FA5}">
                      <a16:colId xmlns:a16="http://schemas.microsoft.com/office/drawing/2014/main" val="297677083"/>
                    </a:ext>
                  </a:extLst>
                </a:gridCol>
              </a:tblGrid>
              <a:tr h="63036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Cecha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800" b="1" dirty="0">
                          <a:latin typeface="Verbatim"/>
                          <a:cs typeface="Arial" panose="020B0604020202020204" pitchFamily="34" charset="0"/>
                        </a:rPr>
                        <a:t>Flow</a:t>
                      </a:r>
                      <a:endParaRPr lang="pl-PL" sz="1800" dirty="0">
                        <a:latin typeface="Verbatim"/>
                        <a:cs typeface="Arial" panose="020B0604020202020204" pitchFamily="34" charset="0"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800" b="1" dirty="0">
                          <a:latin typeface="Verbatim"/>
                          <a:cs typeface="Arial" panose="020B0604020202020204" pitchFamily="34" charset="0"/>
                        </a:rPr>
                        <a:t>Channel</a:t>
                      </a:r>
                      <a:endParaRPr lang="pl-PL" sz="1800" dirty="0">
                        <a:latin typeface="Verbatim"/>
                        <a:cs typeface="Arial" panose="020B0604020202020204" pitchFamily="34" charset="0"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432805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Czym jest?</a:t>
                      </a:r>
                      <a:endParaRPr lang="pl-PL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Strumień danych 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obliczanych w ramach </a:t>
                      </a: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tego samego kawałka kodu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Kolejka do komunikacji 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między różnymi </a:t>
                      </a:r>
                      <a:r>
                        <a:rPr lang="pl-PL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korutynami</a:t>
                      </a:r>
                      <a:endParaRPr lang="pl-PL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174328"/>
                  </a:ext>
                </a:extLst>
              </a:tr>
              <a:tr h="1176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Jak działa?</a:t>
                      </a:r>
                      <a:endParaRPr lang="pl-PL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Funkcja </a:t>
                      </a: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emitująca wartości 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sekwencyjnie, uruchamia się dopiero przy </a:t>
                      </a:r>
                      <a:r>
                        <a:rPr lang="pl-PL" sz="1400" dirty="0" err="1">
                          <a:latin typeface="Verbatim"/>
                          <a:cs typeface="Arial" panose="020B0604020202020204" pitchFamily="34" charset="0"/>
                        </a:rPr>
                        <a:t>collect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pl-PL" sz="1400" dirty="0" err="1">
                          <a:latin typeface="Verbatim"/>
                          <a:cs typeface="Arial" panose="020B0604020202020204" pitchFamily="34" charset="0"/>
                        </a:rPr>
                        <a:t>lazy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Jedna </a:t>
                      </a:r>
                      <a:r>
                        <a:rPr lang="pl-PL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korutyna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wysyła (</a:t>
                      </a:r>
                      <a:r>
                        <a:rPr lang="pl-PL" sz="1400" dirty="0" err="1">
                          <a:latin typeface="Verbatim"/>
                          <a:cs typeface="Arial" panose="020B0604020202020204" pitchFamily="34" charset="0"/>
                        </a:rPr>
                        <a:t>send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 inna odbiera (</a:t>
                      </a:r>
                      <a:r>
                        <a:rPr lang="pl-PL" sz="1400" dirty="0" err="1">
                          <a:latin typeface="Verbatim"/>
                          <a:cs typeface="Arial" panose="020B0604020202020204" pitchFamily="34" charset="0"/>
                        </a:rPr>
                        <a:t>receive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 kanał sam </a:t>
                      </a: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danych nie generuje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061852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Charakter</a:t>
                      </a:r>
                      <a:endParaRPr lang="pl-PL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Zimny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dane powstają dopiero, gdy ktoś je zbiera (</a:t>
                      </a:r>
                      <a:r>
                        <a:rPr lang="pl-PL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Gorący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dane istnieją niezależnie od odbiorcy (kanał może się zapchać)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81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63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F0AFAC-2586-625F-C5D0-40A96DD3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54F0DC-6B16-E527-34E2-F437D7BBDC0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Channels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bandicam 2025-09-15 13-22-38-910">
            <a:hlinkClick r:id="" action="ppaction://media"/>
            <a:extLst>
              <a:ext uri="{FF2B5EF4-FFF2-40B4-BE49-F238E27FC236}">
                <a16:creationId xmlns:a16="http://schemas.microsoft.com/office/drawing/2014/main" id="{89B417F9-85B3-03BD-4CFD-796C7EA29D8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980728"/>
            <a:ext cx="2520280" cy="5523900"/>
          </a:xfrm>
          <a:prstGeom prst="rect">
            <a:avLst/>
          </a:prstGeom>
        </p:spPr>
      </p:pic>
      <p:pic>
        <p:nvPicPr>
          <p:cNvPr id="3074" name="Picture 2" descr="Channel in Kotlin Coroutines">
            <a:extLst>
              <a:ext uri="{FF2B5EF4-FFF2-40B4-BE49-F238E27FC236}">
                <a16:creationId xmlns:a16="http://schemas.microsoft.com/office/drawing/2014/main" id="{B3E6EBB3-3306-C551-9AB4-D64FE067A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87407"/>
            <a:ext cx="6732239" cy="262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72410BE2-46ED-B5F8-F921-618D04C42B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0032" y="3356992"/>
            <a:ext cx="1648207" cy="13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8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F0AFAC-2586-625F-C5D0-40A96DD3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54F0DC-6B16-E527-34E2-F437D7BBDC0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receive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CC04AA8-4743-72FD-1A60-9775DAC85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18" y="836712"/>
            <a:ext cx="5775139" cy="5991471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25990503-45FA-0A1E-3C2F-F583B6D6B4B4}"/>
              </a:ext>
            </a:extLst>
          </p:cNvPr>
          <p:cNvSpPr/>
          <p:nvPr/>
        </p:nvSpPr>
        <p:spPr>
          <a:xfrm>
            <a:off x="133569" y="1176342"/>
            <a:ext cx="3102767" cy="67373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545B232-6963-21E6-44F0-139CF443656A}"/>
              </a:ext>
            </a:extLst>
          </p:cNvPr>
          <p:cNvSpPr txBox="1"/>
          <p:nvPr/>
        </p:nvSpPr>
        <p:spPr>
          <a:xfrm>
            <a:off x="173088" y="1202509"/>
            <a:ext cx="310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Channel który może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transportować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tylko i wyłącznie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obiekty typu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String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9204AA0B-8036-A55E-CE34-03B18612BDD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75856" y="1464119"/>
            <a:ext cx="432048" cy="9267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1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D71BCE-FF87-C72B-D4FE-61271444C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937092-CB75-3712-FC18-56562960F99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receive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42CAFE-E2C3-58E5-5FC7-E449F88DA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18" y="836712"/>
            <a:ext cx="5775139" cy="5991471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53961F8A-F152-BFF4-39E8-DCB8CB09D95C}"/>
              </a:ext>
            </a:extLst>
          </p:cNvPr>
          <p:cNvSpPr/>
          <p:nvPr/>
        </p:nvSpPr>
        <p:spPr>
          <a:xfrm>
            <a:off x="133569" y="1176342"/>
            <a:ext cx="3102767" cy="67373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DA0FE09-CF1F-CBEC-2082-59DD2D1ABC6B}"/>
              </a:ext>
            </a:extLst>
          </p:cNvPr>
          <p:cNvSpPr txBox="1"/>
          <p:nvPr/>
        </p:nvSpPr>
        <p:spPr>
          <a:xfrm>
            <a:off x="173088" y="1202509"/>
            <a:ext cx="310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Channel który może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transportować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tylko i wyłącznie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obiekty typu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String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B62DF5C-F04D-24EA-348E-084E109341A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75856" y="1464119"/>
            <a:ext cx="432048" cy="9267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F7C59A2C-22AB-6F12-0B47-E238DC82675A}"/>
              </a:ext>
            </a:extLst>
          </p:cNvPr>
          <p:cNvSpPr/>
          <p:nvPr/>
        </p:nvSpPr>
        <p:spPr>
          <a:xfrm>
            <a:off x="94049" y="2537466"/>
            <a:ext cx="3541847" cy="10355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B7C1027-10CD-4818-30B5-CAA087950022}"/>
              </a:ext>
            </a:extLst>
          </p:cNvPr>
          <p:cNvSpPr txBox="1"/>
          <p:nvPr/>
        </p:nvSpPr>
        <p:spPr>
          <a:xfrm>
            <a:off x="133568" y="2563633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channel.send(element):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Funkcja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wysyła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element do kanału. Jeśli kanał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pełny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zostanie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zawieszona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aż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zwolni się miejsce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2392581A-559F-7F31-A614-6298B55FE9B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35896" y="3055241"/>
            <a:ext cx="1296144" cy="57623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4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2A7BCD-B881-8114-B4AC-1B364FD4D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EEC81D-8B76-BB96-C61F-A65FAA0EAB4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receive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77A1D0-539B-6DA1-92B4-5CF1B54B5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18" y="836712"/>
            <a:ext cx="5775139" cy="5991471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734D49CB-67A2-39C3-A32D-B1D8794AA620}"/>
              </a:ext>
            </a:extLst>
          </p:cNvPr>
          <p:cNvSpPr/>
          <p:nvPr/>
        </p:nvSpPr>
        <p:spPr>
          <a:xfrm>
            <a:off x="133569" y="1176342"/>
            <a:ext cx="3102767" cy="67373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093AAD5-BD74-B78E-725C-C0CC96AE4A55}"/>
              </a:ext>
            </a:extLst>
          </p:cNvPr>
          <p:cNvSpPr txBox="1"/>
          <p:nvPr/>
        </p:nvSpPr>
        <p:spPr>
          <a:xfrm>
            <a:off x="173088" y="1202509"/>
            <a:ext cx="310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Channel który może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transportować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tylko i wyłącznie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obiekty typu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String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8A3168C-6C9F-E578-B5A9-75083ADDEFA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75856" y="1464119"/>
            <a:ext cx="432048" cy="9267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42EB78D-7B37-5577-6F8F-EA54CBFDDDFA}"/>
              </a:ext>
            </a:extLst>
          </p:cNvPr>
          <p:cNvSpPr/>
          <p:nvPr/>
        </p:nvSpPr>
        <p:spPr>
          <a:xfrm>
            <a:off x="94049" y="2537466"/>
            <a:ext cx="3541847" cy="10355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B45C206-226C-8AFA-06A3-5C1A1CE70E0C}"/>
              </a:ext>
            </a:extLst>
          </p:cNvPr>
          <p:cNvSpPr txBox="1"/>
          <p:nvPr/>
        </p:nvSpPr>
        <p:spPr>
          <a:xfrm>
            <a:off x="133568" y="2563633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channel.send(element):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Funkcja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wysyła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element do kanału. Jeśli kanał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pełny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zostanie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zawieszona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aż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zwolni się miejsce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A253255B-2122-01FF-59D7-B462290F95F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35896" y="3055241"/>
            <a:ext cx="1296144" cy="57623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BDE0A133-02FB-BD81-5743-A67FDC652E6C}"/>
              </a:ext>
            </a:extLst>
          </p:cNvPr>
          <p:cNvSpPr/>
          <p:nvPr/>
        </p:nvSpPr>
        <p:spPr>
          <a:xfrm>
            <a:off x="239614" y="4423465"/>
            <a:ext cx="3541847" cy="13234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060CC8E-7D91-AF74-615E-297E868622A9}"/>
              </a:ext>
            </a:extLst>
          </p:cNvPr>
          <p:cNvSpPr txBox="1"/>
          <p:nvPr/>
        </p:nvSpPr>
        <p:spPr>
          <a:xfrm>
            <a:off x="318350" y="4391041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b="1" dirty="0" err="1">
                <a:latin typeface="Verbatim"/>
              </a:rPr>
              <a:t>channel.receive</a:t>
            </a:r>
            <a:r>
              <a:rPr lang="pl-PL" sz="1600" b="1" dirty="0">
                <a:latin typeface="Verbatim"/>
              </a:rPr>
              <a:t>(): </a:t>
            </a:r>
            <a:r>
              <a:rPr lang="pl-PL" sz="1600" dirty="0"/>
              <a:t>Funkcja </a:t>
            </a:r>
            <a:r>
              <a:rPr lang="pl-PL" sz="1600" dirty="0" err="1">
                <a:latin typeface="Verbatim"/>
              </a:rPr>
              <a:t>suspend</a:t>
            </a:r>
            <a:r>
              <a:rPr lang="pl-PL" sz="1600" dirty="0"/>
              <a:t>, która </a:t>
            </a:r>
            <a:r>
              <a:rPr lang="pl-PL" sz="1600" b="1" dirty="0"/>
              <a:t>odbiera</a:t>
            </a:r>
            <a:r>
              <a:rPr lang="pl-PL" sz="1600" dirty="0"/>
              <a:t> element z kanału. Jeśli kanał jest </a:t>
            </a:r>
            <a:r>
              <a:rPr lang="pl-PL" sz="1600" b="1" dirty="0"/>
              <a:t>pusty</a:t>
            </a:r>
            <a:r>
              <a:rPr lang="pl-PL" sz="1600" dirty="0"/>
              <a:t>, </a:t>
            </a:r>
            <a:r>
              <a:rPr lang="pl-PL" sz="1600" dirty="0" err="1"/>
              <a:t>korutyna</a:t>
            </a:r>
            <a:r>
              <a:rPr lang="pl-PL" sz="1600" dirty="0"/>
              <a:t> zostanie </a:t>
            </a:r>
            <a:r>
              <a:rPr lang="pl-PL" sz="1600" b="1" dirty="0"/>
              <a:t>zawieszona</a:t>
            </a:r>
            <a:r>
              <a:rPr lang="pl-PL" sz="1600" dirty="0"/>
              <a:t>, aż </a:t>
            </a:r>
            <a:r>
              <a:rPr lang="pl-PL" sz="1600" b="1" dirty="0"/>
              <a:t>pojawi się nowy element</a:t>
            </a:r>
            <a:r>
              <a:rPr lang="pl-PL" sz="1600" dirty="0"/>
              <a:t>. 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F46BBE1D-6757-E2AD-2E14-70DF58FEB371}"/>
              </a:ext>
            </a:extLst>
          </p:cNvPr>
          <p:cNvCxnSpPr>
            <a:cxnSpLocks/>
          </p:cNvCxnSpPr>
          <p:nvPr/>
        </p:nvCxnSpPr>
        <p:spPr>
          <a:xfrm>
            <a:off x="3833586" y="5052760"/>
            <a:ext cx="1098454" cy="17644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83486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82266</TotalTime>
  <Pages>0</Pages>
  <Words>1873</Words>
  <Characters>0</Characters>
  <Application>Microsoft Office PowerPoint</Application>
  <PresentationFormat>Pokaz na ekranie (4:3)</PresentationFormat>
  <Lines>0</Lines>
  <Paragraphs>161</Paragraphs>
  <Slides>24</Slides>
  <Notes>24</Notes>
  <HiddenSlides>0</HiddenSlides>
  <MMClips>2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9" baseType="lpstr">
      <vt:lpstr>Arial</vt:lpstr>
      <vt:lpstr>Calibri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1290</cp:revision>
  <dcterms:modified xsi:type="dcterms:W3CDTF">2025-09-16T14:17:02Z</dcterms:modified>
  <cp:category/>
</cp:coreProperties>
</file>