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25"/>
  </p:notesMasterIdLst>
  <p:handoutMasterIdLst>
    <p:handoutMasterId r:id="rId26"/>
  </p:handoutMasterIdLst>
  <p:sldIdLst>
    <p:sldId id="346" r:id="rId2"/>
    <p:sldId id="559" r:id="rId3"/>
    <p:sldId id="567" r:id="rId4"/>
    <p:sldId id="568" r:id="rId5"/>
    <p:sldId id="570" r:id="rId6"/>
    <p:sldId id="571" r:id="rId7"/>
    <p:sldId id="572" r:id="rId8"/>
    <p:sldId id="569" r:id="rId9"/>
    <p:sldId id="573" r:id="rId10"/>
    <p:sldId id="574" r:id="rId11"/>
    <p:sldId id="575" r:id="rId12"/>
    <p:sldId id="576" r:id="rId13"/>
    <p:sldId id="566" r:id="rId14"/>
    <p:sldId id="577" r:id="rId15"/>
    <p:sldId id="578" r:id="rId16"/>
    <p:sldId id="579" r:id="rId17"/>
    <p:sldId id="580" r:id="rId18"/>
    <p:sldId id="581" r:id="rId19"/>
    <p:sldId id="582" r:id="rId20"/>
    <p:sldId id="583" r:id="rId21"/>
    <p:sldId id="584" r:id="rId22"/>
    <p:sldId id="585" r:id="rId23"/>
    <p:sldId id="586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892" autoAdjust="0"/>
  </p:normalViewPr>
  <p:slideViewPr>
    <p:cSldViewPr>
      <p:cViewPr varScale="1">
        <p:scale>
          <a:sx n="96" d="100"/>
          <a:sy n="96" d="100"/>
        </p:scale>
        <p:origin x="1038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18.09.2025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18.09.2025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ED2EF-FD3D-D069-EA8C-9D3BB169C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5746F6-6BEF-C0D2-9DB1-238B68724E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CEDBDD-1F33-8515-3A3D-9D898E0A2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5D20A-4337-9A52-C7CE-23B459E80D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9922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A28D7-0435-A514-5080-7985554EA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B1361D-56CA-43FA-4996-3EB6F85FEE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4D2098-3052-5248-8EFB-E87BA5C6D1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F3003-E95B-6A74-6A81-56BF29FDE2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6473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9FA03-0575-9CF1-F13E-D6593423E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B10F91-8A5A-2626-B09D-22555FA8C1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770E56-D1F1-C3D9-DD95-340592B8FF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D8B13-5AF8-5843-D639-39B3733197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1252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EFF4F-5ACF-6E77-45DD-D4715CFB9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360210-4C7E-2223-B0EE-1A69C10148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1665E4-9B8C-E0A9-7E53-DA6C4EB65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D21AB-B7A3-B29B-F12F-0D7C17358D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8807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819E9-78CB-36E6-6B3D-5208EB399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ACC732-78DC-9305-9C9E-9581C52ABC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31F56F-4731-D6C4-0EC8-6378CAB035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D304E-D817-112E-D618-E86C420800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9333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2C5CA-3863-6AFC-D3F0-48503D812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384F5A-0A4D-6E5B-E501-2A5BF206F3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20C303-A1BB-1FFD-09C4-17C20B493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2A4F1-C946-9686-35D8-394CFA4CD5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8012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907F0-0C94-3888-6CF9-C586593F6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7C05A8-BBDF-F2F5-FEE9-F676E8CBD7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F10C02-1E0F-3E45-0D62-F4CB32AB3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40FFE-4D4D-3C0E-7D98-213721BF09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9478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907F0-0C94-3888-6CF9-C586593F6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7C05A8-BBDF-F2F5-FEE9-F676E8CBD7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F10C02-1E0F-3E45-0D62-F4CB32AB3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40FFE-4D4D-3C0E-7D98-213721BF09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6465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6FC7D-B0A2-443E-E6C2-88886052B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DFB3C-380C-5F1C-DA07-60BF1DC2ED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A70B88-76B5-18AC-4B09-416EEE6A7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C54C5-3BBE-0119-EAEC-CF9983DC3D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1630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DD831-5389-95F5-2F89-777A71AF7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D1D722-0165-15FC-024E-D70E0BF8F5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BAC527-E407-97F7-DC79-D934FEE40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763BE-03AC-52F2-E8A2-F78EB0B713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61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9D06D-933F-7632-47E9-BD164702E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C37BD2-EA30-AD49-405E-463943836F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CC9B14-665C-C1D0-82AB-3788E4D5D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9A449-FA94-8C8B-4EC5-2A3C0443C7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1257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9CAAA-AEDD-83CA-7CF8-C3B33C6BC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2BF65B-1402-74DB-6C98-D461A4F7C7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DD63D7-905E-B192-91C6-75C303F68D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FF526-B857-DBBE-4B6E-F0AECB022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30138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2E110-5F40-0480-140E-B3344D830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2AE6E0-2501-C308-E0EE-EF9ED139E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FBF58E-05B1-CB09-1416-9174284724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63509-BC18-DA0B-4296-4D51C76100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5250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8C2CD-2101-0AED-EFCF-1647CB335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2FB6C6-BA1A-D063-3E34-F95E0E4115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10969C-BD4D-D5FE-0F8A-DEB5274AE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36FDB-BFD3-7E29-B5CF-E8F3D6D5FE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3250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DFD50-FE4C-65A0-977D-D3BEA5384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6E11D0-0B34-FF35-C254-7FD9F55181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92CA6B-E125-B5E3-9269-AD472A417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3463E-4517-F8B7-D673-ABD7768E06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7602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48869-D310-5BFA-E8EC-81334FAB1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FE3B04-315D-FE90-0990-72419801E0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BE6227-55BA-8E75-3ABE-15102570BB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C3A7F-E046-49CE-CE7D-F1C4CC323F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2198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48869-D310-5BFA-E8EC-81334FAB1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FE3B04-315D-FE90-0990-72419801E0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BE6227-55BA-8E75-3ABE-15102570BB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C3A7F-E046-49CE-CE7D-F1C4CC323F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3004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31E3D-FA92-C763-6193-69C676BD4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A50572-3287-BCC6-2E61-FA6F1E7D03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351976-F230-4611-D778-E5C08B9A4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61B70-AD1E-F2EB-4C91-2D5FC86ECC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2421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EA764-B60F-3BF8-95BE-ED1A3FF45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FA2BA8-267A-3D2E-EE1D-74AEE10322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DCF32E-EB1E-BEBE-06EF-C3299EE77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5ABBD-A141-52F8-FF19-B46DF0CD70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4544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77982-A425-3946-01AC-CF94D853F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CD361B-5E91-33C1-D2E6-D64B05BB73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931CC7-FA6B-890E-C16F-36CDFBCB88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86D81-85CE-0E4A-D7DB-16879F809F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5262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7D2F9-1045-2925-25E2-F0EE77EA1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AA7A72-C39F-7F89-A664-CF26DE166B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AEF4E4-EC17-6019-7F22-960C70B26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4F3DD-97D8-DB96-9BA4-8ECE26FD2D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7039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8C19C-AEE1-20B8-082E-E5DFC0262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C91261-E58B-8A49-6D69-80243DA616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550597-CD29-B6CB-707E-DCD3FD42EC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39EAF-98DC-BAE5-36D7-0234C9024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583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18.09.2025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18.09.2025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18.09.2025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18.09.2025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18.09.2025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18.09.2025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18.09.2025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18.09.2025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18.09.2025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18.09.2025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18.09.2025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18.09.2025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 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38610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8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131840" y="4437112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Zapis Danych do Plików: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>
                <a:solidFill>
                  <a:schemeClr val="bg1"/>
                </a:solidFill>
              </a:rPr>
              <a:t>SharedPreferences</a:t>
            </a:r>
            <a:r>
              <a:rPr lang="pl-PL" sz="1800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>
                <a:solidFill>
                  <a:schemeClr val="bg1"/>
                </a:solidFill>
              </a:rPr>
              <a:t>DataStore</a:t>
            </a: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902596-64B3-FC1B-61D7-C00039B99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C39FC1-5F6E-8A4A-25CA-9CAC5E926F9E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SharedPreferences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F8D19D4-6D03-1E9C-D98A-ADEBABB55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744" y="836712"/>
            <a:ext cx="6171883" cy="5832648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27A0BCA5-2299-9A46-5C96-FCBB13D8A3BF}"/>
              </a:ext>
            </a:extLst>
          </p:cNvPr>
          <p:cNvSpPr/>
          <p:nvPr/>
        </p:nvSpPr>
        <p:spPr>
          <a:xfrm>
            <a:off x="65019" y="857357"/>
            <a:ext cx="2973673" cy="116553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137879C-7007-5BBB-FAEB-00F938279792}"/>
              </a:ext>
            </a:extLst>
          </p:cNvPr>
          <p:cNvSpPr txBox="1"/>
          <p:nvPr/>
        </p:nvSpPr>
        <p:spPr>
          <a:xfrm>
            <a:off x="86158" y="853344"/>
            <a:ext cx="29736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Klasa przyjmuje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Context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jako parametr, ponieważ jest on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niezbędny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uzyskania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dostępu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SharedPreferences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specyficznych dla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tej aplikacji.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F03CBCEF-CDDF-BA54-BB2E-81E6BF2C8B34}"/>
              </a:ext>
            </a:extLst>
          </p:cNvPr>
          <p:cNvCxnSpPr>
            <a:cxnSpLocks/>
          </p:cNvCxnSpPr>
          <p:nvPr/>
        </p:nvCxnSpPr>
        <p:spPr>
          <a:xfrm flipV="1">
            <a:off x="3038692" y="1124744"/>
            <a:ext cx="813228" cy="14401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81B694EB-7203-500F-86BF-6664616D9010}"/>
              </a:ext>
            </a:extLst>
          </p:cNvPr>
          <p:cNvSpPr/>
          <p:nvPr/>
        </p:nvSpPr>
        <p:spPr>
          <a:xfrm>
            <a:off x="33163" y="2152153"/>
            <a:ext cx="3314697" cy="116553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F7CB4A9A-D4EE-52A4-196C-EE24B2CFB37E}"/>
              </a:ext>
            </a:extLst>
          </p:cNvPr>
          <p:cNvSpPr txBox="1"/>
          <p:nvPr/>
        </p:nvSpPr>
        <p:spPr>
          <a:xfrm>
            <a:off x="65020" y="2178524"/>
            <a:ext cx="32828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Tworzy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lub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otwiera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plik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XML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nazwie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app_settings.xml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Context.MODE_PRIVATE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zapewnia, że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tylko ta aplikacja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może odczytać ten plik. Zwraca obiekt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SharedPreferences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3A613DD7-D15D-3508-5150-EF11FF2A89D3}"/>
              </a:ext>
            </a:extLst>
          </p:cNvPr>
          <p:cNvCxnSpPr>
            <a:cxnSpLocks/>
          </p:cNvCxnSpPr>
          <p:nvPr/>
        </p:nvCxnSpPr>
        <p:spPr>
          <a:xfrm flipV="1">
            <a:off x="3203848" y="1916832"/>
            <a:ext cx="432048" cy="22213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E4670F1E-C740-16FA-A4B3-737F8AD6F652}"/>
              </a:ext>
            </a:extLst>
          </p:cNvPr>
          <p:cNvSpPr/>
          <p:nvPr/>
        </p:nvSpPr>
        <p:spPr>
          <a:xfrm>
            <a:off x="20283" y="3593478"/>
            <a:ext cx="3170684" cy="162680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B74DF50-F22A-5D94-2A99-87AD3D0A265E}"/>
              </a:ext>
            </a:extLst>
          </p:cNvPr>
          <p:cNvSpPr txBox="1"/>
          <p:nvPr/>
        </p:nvSpPr>
        <p:spPr>
          <a:xfrm>
            <a:off x="100549" y="3619850"/>
            <a:ext cx="30775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Zmienna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prefs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przechowuje obiekt typu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SharedPreferences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Nie jest to surowa zawartość pliku, ale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interfejs.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Dzięki temu obiektowi można w bezpieczny sposób wykonywać operacje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dodania, usunięcia, edycji danych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8F67A06F-F28A-47DB-89CA-592EE136F69A}"/>
              </a:ext>
            </a:extLst>
          </p:cNvPr>
          <p:cNvCxnSpPr>
            <a:cxnSpLocks/>
          </p:cNvCxnSpPr>
          <p:nvPr/>
        </p:nvCxnSpPr>
        <p:spPr>
          <a:xfrm flipV="1">
            <a:off x="1835696" y="3329325"/>
            <a:ext cx="0" cy="21078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291CFB30-37EF-9183-817C-9710055AC71B}"/>
              </a:ext>
            </a:extLst>
          </p:cNvPr>
          <p:cNvSpPr/>
          <p:nvPr/>
        </p:nvSpPr>
        <p:spPr>
          <a:xfrm>
            <a:off x="6379028" y="2111157"/>
            <a:ext cx="2719942" cy="516526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91BC2B85-8703-A5BE-C3B7-7A69D95B8351}"/>
              </a:ext>
            </a:extLst>
          </p:cNvPr>
          <p:cNvSpPr txBox="1"/>
          <p:nvPr/>
        </p:nvSpPr>
        <p:spPr>
          <a:xfrm>
            <a:off x="6379028" y="2104463"/>
            <a:ext cx="2731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Singleton zwracający jedyną instancję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SharedPreferences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1C3159AD-0532-5EFD-E79D-D3AAB5353FE8}"/>
              </a:ext>
            </a:extLst>
          </p:cNvPr>
          <p:cNvCxnSpPr>
            <a:cxnSpLocks/>
          </p:cNvCxnSpPr>
          <p:nvPr/>
        </p:nvCxnSpPr>
        <p:spPr>
          <a:xfrm flipH="1" flipV="1">
            <a:off x="6948264" y="1778928"/>
            <a:ext cx="376841" cy="28097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78CB6335-F74A-2743-5CCC-1F5824E48573}"/>
              </a:ext>
            </a:extLst>
          </p:cNvPr>
          <p:cNvSpPr/>
          <p:nvPr/>
        </p:nvSpPr>
        <p:spPr>
          <a:xfrm>
            <a:off x="7051725" y="3260014"/>
            <a:ext cx="1991726" cy="516526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D0E6C82A-B70C-4DA4-9A14-7D929BE1681C}"/>
              </a:ext>
            </a:extLst>
          </p:cNvPr>
          <p:cNvSpPr txBox="1"/>
          <p:nvPr/>
        </p:nvSpPr>
        <p:spPr>
          <a:xfrm>
            <a:off x="7087909" y="3258987"/>
            <a:ext cx="197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Klucz jednoznacznie identyfikujący wartość</a:t>
            </a: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2A1AC7B6-3684-CDC0-E56D-738BBE01E5E6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427407" y="3288513"/>
            <a:ext cx="624318" cy="22976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E6D08E33-279B-3783-8942-47D3953C18DD}"/>
              </a:ext>
            </a:extLst>
          </p:cNvPr>
          <p:cNvSpPr/>
          <p:nvPr/>
        </p:nvSpPr>
        <p:spPr>
          <a:xfrm>
            <a:off x="6594258" y="4130200"/>
            <a:ext cx="1991726" cy="516526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3F008722-AACA-8FCC-2FC6-A0823A4DE6A3}"/>
              </a:ext>
            </a:extLst>
          </p:cNvPr>
          <p:cNvSpPr txBox="1"/>
          <p:nvPr/>
        </p:nvSpPr>
        <p:spPr>
          <a:xfrm>
            <a:off x="6804248" y="4179107"/>
            <a:ext cx="197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Edycja wartości</a:t>
            </a:r>
          </a:p>
        </p:txBody>
      </p: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3C473705-9B2C-47D8-687D-B624FA5D6AFC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969940" y="4158699"/>
            <a:ext cx="624318" cy="22976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Prostokąt: zaokrąglone rogi 25">
            <a:extLst>
              <a:ext uri="{FF2B5EF4-FFF2-40B4-BE49-F238E27FC236}">
                <a16:creationId xmlns:a16="http://schemas.microsoft.com/office/drawing/2014/main" id="{8223211A-7FD4-9DEE-06DB-378B9FDB9D98}"/>
              </a:ext>
            </a:extLst>
          </p:cNvPr>
          <p:cNvSpPr/>
          <p:nvPr/>
        </p:nvSpPr>
        <p:spPr>
          <a:xfrm>
            <a:off x="6684730" y="5516387"/>
            <a:ext cx="1991726" cy="516526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16663137-528D-B004-DA35-4FF43F28F009}"/>
              </a:ext>
            </a:extLst>
          </p:cNvPr>
          <p:cNvSpPr txBox="1"/>
          <p:nvPr/>
        </p:nvSpPr>
        <p:spPr>
          <a:xfrm>
            <a:off x="6879069" y="5590342"/>
            <a:ext cx="197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Odczyt wartości</a:t>
            </a:r>
          </a:p>
        </p:txBody>
      </p: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428AC7EF-E86C-BB98-CD82-BA50E7F7DDBE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6060412" y="5544886"/>
            <a:ext cx="624318" cy="22976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40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B6E39C-5429-F2DB-2B8E-EA8C363C9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FC1012-93C6-7D49-D685-0C469CC69A8F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SharedPreferences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C751AE17-E84F-97F7-6A78-367DFCAF1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159" y="878091"/>
            <a:ext cx="5638841" cy="5896018"/>
          </a:xfrm>
          <a:prstGeom prst="rect">
            <a:avLst/>
          </a:prstGeom>
        </p:spPr>
      </p:pic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92870914-92C3-5376-AD00-2F0185125ED9}"/>
              </a:ext>
            </a:extLst>
          </p:cNvPr>
          <p:cNvCxnSpPr>
            <a:cxnSpLocks/>
          </p:cNvCxnSpPr>
          <p:nvPr/>
        </p:nvCxnSpPr>
        <p:spPr>
          <a:xfrm>
            <a:off x="3081178" y="1462866"/>
            <a:ext cx="770742" cy="16593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FA4B4D20-19DB-E245-1A50-2513B11C8FAD}"/>
              </a:ext>
            </a:extLst>
          </p:cNvPr>
          <p:cNvSpPr/>
          <p:nvPr/>
        </p:nvSpPr>
        <p:spPr>
          <a:xfrm>
            <a:off x="107504" y="853344"/>
            <a:ext cx="2931188" cy="84746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A8CEDB01-310A-3A68-6FC7-8B59FD2D0DC6}"/>
              </a:ext>
            </a:extLst>
          </p:cNvPr>
          <p:cNvSpPr txBox="1"/>
          <p:nvPr/>
        </p:nvSpPr>
        <p:spPr>
          <a:xfrm>
            <a:off x="107504" y="878091"/>
            <a:ext cx="29736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Pobiera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Context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aplikacji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który jest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niezbędny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uzyskania dostępu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SharedPreferences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558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954D50-F34A-022D-F86C-CC106AE16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D800C9-0865-6F7D-2158-160EBCD35D2D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SharedPreferences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468E7A5B-FD6D-AED8-B9EA-84CDA1C39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159" y="878091"/>
            <a:ext cx="5638841" cy="5896018"/>
          </a:xfrm>
          <a:prstGeom prst="rect">
            <a:avLst/>
          </a:prstGeom>
        </p:spPr>
      </p:pic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4960EA0A-23FE-6D52-A1ED-314BA8D0BE7F}"/>
              </a:ext>
            </a:extLst>
          </p:cNvPr>
          <p:cNvCxnSpPr>
            <a:cxnSpLocks/>
          </p:cNvCxnSpPr>
          <p:nvPr/>
        </p:nvCxnSpPr>
        <p:spPr>
          <a:xfrm>
            <a:off x="3081178" y="1462866"/>
            <a:ext cx="770742" cy="16593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E00403A0-4CA4-B13C-D4F2-1EF8DB96A4F8}"/>
              </a:ext>
            </a:extLst>
          </p:cNvPr>
          <p:cNvSpPr/>
          <p:nvPr/>
        </p:nvSpPr>
        <p:spPr>
          <a:xfrm>
            <a:off x="107504" y="853344"/>
            <a:ext cx="2931188" cy="84746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ED1F0A4C-288B-EB26-35C5-6210130DAE03}"/>
              </a:ext>
            </a:extLst>
          </p:cNvPr>
          <p:cNvSpPr txBox="1"/>
          <p:nvPr/>
        </p:nvSpPr>
        <p:spPr>
          <a:xfrm>
            <a:off x="107504" y="878091"/>
            <a:ext cx="29736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Pobiera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Context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aplikacji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który jest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niezbędny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uzyskania dostępu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SharedPreferences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7DA6A651-1E21-A208-3BC7-24C4AB929EA6}"/>
              </a:ext>
            </a:extLst>
          </p:cNvPr>
          <p:cNvSpPr/>
          <p:nvPr/>
        </p:nvSpPr>
        <p:spPr>
          <a:xfrm>
            <a:off x="82858" y="1873069"/>
            <a:ext cx="3422300" cy="314010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518993D9-B15B-2EC5-0374-270A84EAA4FB}"/>
              </a:ext>
            </a:extLst>
          </p:cNvPr>
          <p:cNvSpPr txBox="1"/>
          <p:nvPr/>
        </p:nvSpPr>
        <p:spPr>
          <a:xfrm>
            <a:off x="82857" y="1897816"/>
            <a:ext cx="34223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Context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jest tutaj niezbędny ponieważ:</a:t>
            </a:r>
          </a:p>
          <a:p>
            <a:pPr algn="just">
              <a:spcAft>
                <a:spcPts val="600"/>
              </a:spcAft>
            </a:pP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Dostęp do prywatnej przestrzeni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Android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przydziela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każdej aplikacji jej własny,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odizolowany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folder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 dane. (/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data/data/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com.example.twojaaplikacja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/) Bez niego, funkcja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getSharedPreferences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nie wiedziałaby, gdzie na dysku ma szukać lub stworzyć plik. </a:t>
            </a:r>
          </a:p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Uprawnienia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System operacyjny zarządza dostępem do plików. Kontekst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jednoznacznie określa która aplikacja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plików, a nie próbuje odczytać danych innej aplikacji.</a:t>
            </a:r>
          </a:p>
        </p:txBody>
      </p:sp>
    </p:spTree>
    <p:extLst>
      <p:ext uri="{BB962C8B-B14F-4D97-AF65-F5344CB8AC3E}">
        <p14:creationId xmlns:p14="http://schemas.microsoft.com/office/powerpoint/2010/main" val="4149246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87A0EE-BA30-5BAB-C8D5-6F95EEA64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98177A-E186-8CC1-5ED4-6B9A0F5E4DBC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SharedPreferences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7C6B5C83-7F06-204C-D6B4-34357F924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159" y="878091"/>
            <a:ext cx="5638841" cy="5896018"/>
          </a:xfrm>
          <a:prstGeom prst="rect">
            <a:avLst/>
          </a:prstGeom>
        </p:spPr>
      </p:pic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DACAC365-9B0C-F549-1D4C-673F8D18CCD4}"/>
              </a:ext>
            </a:extLst>
          </p:cNvPr>
          <p:cNvCxnSpPr>
            <a:cxnSpLocks/>
          </p:cNvCxnSpPr>
          <p:nvPr/>
        </p:nvCxnSpPr>
        <p:spPr>
          <a:xfrm>
            <a:off x="3081178" y="1462866"/>
            <a:ext cx="770742" cy="16593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56204875-AFB5-9AD2-8E33-5FAE8B9FB46E}"/>
              </a:ext>
            </a:extLst>
          </p:cNvPr>
          <p:cNvSpPr/>
          <p:nvPr/>
        </p:nvSpPr>
        <p:spPr>
          <a:xfrm>
            <a:off x="107504" y="853344"/>
            <a:ext cx="2931188" cy="84746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F2A88313-CABA-5BED-3E36-F8690BDBE615}"/>
              </a:ext>
            </a:extLst>
          </p:cNvPr>
          <p:cNvSpPr txBox="1"/>
          <p:nvPr/>
        </p:nvSpPr>
        <p:spPr>
          <a:xfrm>
            <a:off x="107504" y="878091"/>
            <a:ext cx="29736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Pobiera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Context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aplikacji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który jest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niezbędny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uzyskania dostępu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SharedPreferences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431ED791-198F-A219-4F88-983D45F0BC01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038692" y="1897816"/>
            <a:ext cx="813228" cy="40036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ADD72747-6905-1ADC-4775-B7F35A48E953}"/>
              </a:ext>
            </a:extLst>
          </p:cNvPr>
          <p:cNvSpPr/>
          <p:nvPr/>
        </p:nvSpPr>
        <p:spPr>
          <a:xfrm>
            <a:off x="65018" y="1904104"/>
            <a:ext cx="2931188" cy="84746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351CC041-FBB4-04DE-DFF6-5B5151758331}"/>
              </a:ext>
            </a:extLst>
          </p:cNvPr>
          <p:cNvSpPr txBox="1"/>
          <p:nvPr/>
        </p:nvSpPr>
        <p:spPr>
          <a:xfrm>
            <a:off x="65018" y="1928851"/>
            <a:ext cx="29736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Użycie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remember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zapewnia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że obiekt ten jest tworzony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tylko raz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nie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przy każdej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rekompozycji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949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295B52-9DFE-7FB1-F0E9-B89A98E46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6E7F23-AA92-EF1E-0312-991A765D7BBA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SharedPreferences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C2C19BDD-094B-E0D2-2565-C3AEBA93A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159" y="878091"/>
            <a:ext cx="5638841" cy="5896018"/>
          </a:xfrm>
          <a:prstGeom prst="rect">
            <a:avLst/>
          </a:prstGeom>
        </p:spPr>
      </p:pic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5B453C1C-D03C-4011-D637-3A41E5D75E55}"/>
              </a:ext>
            </a:extLst>
          </p:cNvPr>
          <p:cNvCxnSpPr>
            <a:cxnSpLocks/>
          </p:cNvCxnSpPr>
          <p:nvPr/>
        </p:nvCxnSpPr>
        <p:spPr>
          <a:xfrm>
            <a:off x="3081178" y="1462866"/>
            <a:ext cx="770742" cy="16593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577F8AD7-5336-0886-6682-7AF892021808}"/>
              </a:ext>
            </a:extLst>
          </p:cNvPr>
          <p:cNvSpPr/>
          <p:nvPr/>
        </p:nvSpPr>
        <p:spPr>
          <a:xfrm>
            <a:off x="107504" y="853344"/>
            <a:ext cx="2931188" cy="84746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FA17E95-6FA7-06B0-13E2-8E930BD41FF8}"/>
              </a:ext>
            </a:extLst>
          </p:cNvPr>
          <p:cNvSpPr txBox="1"/>
          <p:nvPr/>
        </p:nvSpPr>
        <p:spPr>
          <a:xfrm>
            <a:off x="107504" y="878091"/>
            <a:ext cx="29736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Pobiera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Context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aplikacji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który jest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niezbędny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uzyskania dostępu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SharedPreferences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DA036ACF-FA0C-F9BD-2C38-5E6B18A7853E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038692" y="1897816"/>
            <a:ext cx="813228" cy="40036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1E52B7B7-E282-A219-708A-B5FFDA0AD3D7}"/>
              </a:ext>
            </a:extLst>
          </p:cNvPr>
          <p:cNvSpPr/>
          <p:nvPr/>
        </p:nvSpPr>
        <p:spPr>
          <a:xfrm>
            <a:off x="65018" y="1904104"/>
            <a:ext cx="2931188" cy="84746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DD9033C2-44CC-3DB9-0820-D5AA2AE3A942}"/>
              </a:ext>
            </a:extLst>
          </p:cNvPr>
          <p:cNvSpPr txBox="1"/>
          <p:nvPr/>
        </p:nvSpPr>
        <p:spPr>
          <a:xfrm>
            <a:off x="65018" y="1928851"/>
            <a:ext cx="29736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Użycie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remember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zapewnia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że obiekt ten jest tworzony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tylko raz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nie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przy każdej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rekompozycji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3EE3D48F-F9F0-1795-7A00-A2AB97A9B306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851920" y="5157192"/>
            <a:ext cx="1368152" cy="43550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1964153A-EB9F-6B78-3039-8512EF006071}"/>
              </a:ext>
            </a:extLst>
          </p:cNvPr>
          <p:cNvSpPr/>
          <p:nvPr/>
        </p:nvSpPr>
        <p:spPr>
          <a:xfrm>
            <a:off x="374190" y="4875448"/>
            <a:ext cx="3477730" cy="140974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FA05E5D0-A6E7-0C98-6B09-FD749DF8F537}"/>
              </a:ext>
            </a:extLst>
          </p:cNvPr>
          <p:cNvSpPr txBox="1"/>
          <p:nvPr/>
        </p:nvSpPr>
        <p:spPr>
          <a:xfrm>
            <a:off x="374190" y="4900195"/>
            <a:ext cx="3477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funkcję wywołana z managera, aby trwale zapisać nową wartość w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SharedPreferences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Ta wartość zostanie odczytana przy następnym uruchomieniu ekranu. Operacja jest wykonana synchronicznie.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860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45F94C-DAB9-17FF-737B-E9F1A885F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1C710C-0C86-7ACA-AE1F-C73564CEB791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DataStore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4AB386C-90B8-CE95-6384-C718A7A93474}"/>
              </a:ext>
            </a:extLst>
          </p:cNvPr>
          <p:cNvSpPr txBox="1"/>
          <p:nvPr/>
        </p:nvSpPr>
        <p:spPr>
          <a:xfrm>
            <a:off x="1115616" y="1196752"/>
            <a:ext cx="7920880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Asynchroniczność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: Wszystkie operacje (odczyt/zapis) są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asynchroniczne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i wykorzystują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Korutyny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oraz </a:t>
            </a:r>
            <a:r>
              <a:rPr lang="pl-PL" sz="1400" dirty="0" err="1">
                <a:latin typeface="Verbatim"/>
                <a:cs typeface="Arial" panose="020B0604020202020204" pitchFamily="34" charset="0"/>
              </a:rPr>
              <a:t>Flow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, dzięki czemu nie blokują wątku UI.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Bezpieczeństwo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: Wbudowana obsługa błędów (przez wyjątki w </a:t>
            </a:r>
            <a:r>
              <a:rPr lang="pl-PL" sz="1400" dirty="0" err="1">
                <a:latin typeface="Verbatim"/>
                <a:cs typeface="Arial" panose="020B0604020202020204" pitchFamily="34" charset="0"/>
              </a:rPr>
              <a:t>Flow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Reaktywność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: Odczyt danych odbywa się za pomocą </a:t>
            </a:r>
            <a:r>
              <a:rPr lang="pl-PL" sz="1400" dirty="0" err="1">
                <a:latin typeface="Verbatim"/>
                <a:cs typeface="Courier New" panose="02070309020205020404" pitchFamily="49" charset="0"/>
              </a:rPr>
              <a:t>Flow</a:t>
            </a:r>
            <a:r>
              <a:rPr lang="pl-PL" sz="1400" dirty="0">
                <a:latin typeface="Verbatim"/>
                <a:cs typeface="Courier New" panose="02070309020205020404" pitchFamily="49" charset="0"/>
              </a:rPr>
              <a:t>.</a:t>
            </a:r>
            <a:b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pl-PL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Preferences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DataStore</a:t>
            </a:r>
            <a:endParaRPr lang="pl-PL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Proste dane w formie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klucz-wartość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, tak jak </a:t>
            </a:r>
            <a:r>
              <a:rPr lang="pl-PL" sz="1400" dirty="0" err="1">
                <a:latin typeface="Verbatim"/>
                <a:cs typeface="Arial" panose="020B0604020202020204" pitchFamily="34" charset="0"/>
              </a:rPr>
              <a:t>SharedPreferences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Zapisywanie niewielkich ilości informacji - ustawień aplikacji i prostych preferencji (np. tryb ciemny, status logowania).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Prosty w użyciu, bezpośredni następca </a:t>
            </a:r>
            <a:r>
              <a:rPr lang="pl-PL" sz="1400" dirty="0" err="1">
                <a:latin typeface="Verbatim"/>
                <a:cs typeface="Arial" panose="020B0604020202020204" pitchFamily="34" charset="0"/>
              </a:rPr>
              <a:t>SharedPreferences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pl-PL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Proto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DataStore</a:t>
            </a:r>
            <a:endParaRPr lang="pl-PL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Całe,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silnie typowane obiekty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(instancje klas </a:t>
            </a:r>
            <a:r>
              <a:rPr lang="pl-PL" sz="1400" dirty="0">
                <a:latin typeface="Verbatim"/>
                <a:cs typeface="Arial" panose="020B0604020202020204" pitchFamily="34" charset="0"/>
              </a:rPr>
              <a:t>data </a:t>
            </a:r>
            <a:r>
              <a:rPr lang="pl-PL" sz="1400" dirty="0" err="1">
                <a:latin typeface="Verbatim"/>
                <a:cs typeface="Arial" panose="020B0604020202020204" pitchFamily="34" charset="0"/>
              </a:rPr>
              <a:t>class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Przechowywanide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bardziej złożonych, ustrukturyzowanych danych, jak np. cały obiekt z ustawieniami użytkownika lub cache prostych danych.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Gwarantuje pełne bezpieczeństwo typów, ale wymaga dodatkowej konfiguracji (pliki .</a:t>
            </a:r>
            <a:r>
              <a:rPr lang="pl-PL" sz="1400" dirty="0" err="1">
                <a:latin typeface="Verbatim"/>
                <a:cs typeface="Arial" panose="020B0604020202020204" pitchFamily="34" charset="0"/>
              </a:rPr>
              <a:t>proto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64790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67D429-DB7D-B733-3BFB-603866346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6C3367-B5E3-AF3A-6F39-2FF71D5E7387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Preferences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DataStore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bandicam 2025-09-19 18-58-23-916">
            <a:hlinkClick r:id="" action="ppaction://media"/>
            <a:extLst>
              <a:ext uri="{FF2B5EF4-FFF2-40B4-BE49-F238E27FC236}">
                <a16:creationId xmlns:a16="http://schemas.microsoft.com/office/drawing/2014/main" id="{5E1C2A4C-CD92-774B-C007-4A180688CB2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707904" y="908720"/>
            <a:ext cx="2638790" cy="550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3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67D429-DB7D-B733-3BFB-603866346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6C3367-B5E3-AF3A-6F39-2FF71D5E7387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Preferences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DataStore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29F90A6-AAE0-3DB1-CED2-2A40AAEE8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720" y="1800358"/>
            <a:ext cx="6777280" cy="1755830"/>
          </a:xfrm>
          <a:prstGeom prst="rect">
            <a:avLst/>
          </a:prstGeom>
        </p:spPr>
      </p:pic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9D5CDCEE-6731-C906-42BE-5D411DCABE99}"/>
              </a:ext>
            </a:extLst>
          </p:cNvPr>
          <p:cNvCxnSpPr>
            <a:cxnSpLocks/>
          </p:cNvCxnSpPr>
          <p:nvPr/>
        </p:nvCxnSpPr>
        <p:spPr>
          <a:xfrm>
            <a:off x="3995936" y="1501073"/>
            <a:ext cx="648072" cy="34375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7E49D0C-E512-DCF6-32D2-9B47D31B9A09}"/>
              </a:ext>
            </a:extLst>
          </p:cNvPr>
          <p:cNvSpPr/>
          <p:nvPr/>
        </p:nvSpPr>
        <p:spPr>
          <a:xfrm>
            <a:off x="179512" y="790973"/>
            <a:ext cx="7992888" cy="69381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49391AE-C371-7AF0-20BE-CE058BAD2540}"/>
              </a:ext>
            </a:extLst>
          </p:cNvPr>
          <p:cNvSpPr txBox="1"/>
          <p:nvPr/>
        </p:nvSpPr>
        <p:spPr>
          <a:xfrm>
            <a:off x="332572" y="865886"/>
            <a:ext cx="7686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Tworzy to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właściwość rozszerzającą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dla klasy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Context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Oznacza to, że od teraz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każdy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obiekt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Context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 aplikacji będzie miał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właściwość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nazwie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dataStore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441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9ADA96-F7F4-6599-E9DF-3259EB9E1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58B81B-658F-39B2-615A-F7019AF604AA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Preferences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DataStore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2759DEA-7442-9DB6-8FBB-11E59C2A8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720" y="1800358"/>
            <a:ext cx="6777280" cy="1755830"/>
          </a:xfrm>
          <a:prstGeom prst="rect">
            <a:avLst/>
          </a:prstGeom>
        </p:spPr>
      </p:pic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0B9CAD1D-DAF6-1175-17AE-992C90B07088}"/>
              </a:ext>
            </a:extLst>
          </p:cNvPr>
          <p:cNvCxnSpPr>
            <a:cxnSpLocks/>
          </p:cNvCxnSpPr>
          <p:nvPr/>
        </p:nvCxnSpPr>
        <p:spPr>
          <a:xfrm>
            <a:off x="3995936" y="1501073"/>
            <a:ext cx="648072" cy="34375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6B84B726-C39C-00A8-32A0-B461728F28C6}"/>
              </a:ext>
            </a:extLst>
          </p:cNvPr>
          <p:cNvSpPr/>
          <p:nvPr/>
        </p:nvSpPr>
        <p:spPr>
          <a:xfrm>
            <a:off x="179512" y="790973"/>
            <a:ext cx="7992888" cy="69381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FED537A-8AC5-C331-F132-383163BF0F77}"/>
              </a:ext>
            </a:extLst>
          </p:cNvPr>
          <p:cNvSpPr txBox="1"/>
          <p:nvPr/>
        </p:nvSpPr>
        <p:spPr>
          <a:xfrm>
            <a:off x="332572" y="865886"/>
            <a:ext cx="7686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Tworzy to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właściwość rozszerzającą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dla klasy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Context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Oznacza to, że od teraz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każdy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obiekt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Context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 aplikacji będzie miał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właściwość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nazwie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dataStore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07EED856-6A6E-BBAF-CF18-11BECE92E2CD}"/>
              </a:ext>
            </a:extLst>
          </p:cNvPr>
          <p:cNvSpPr/>
          <p:nvPr/>
        </p:nvSpPr>
        <p:spPr>
          <a:xfrm>
            <a:off x="40480" y="2998571"/>
            <a:ext cx="2659311" cy="69381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89770FBD-555F-CBDA-326C-68B52D819CA4}"/>
              </a:ext>
            </a:extLst>
          </p:cNvPr>
          <p:cNvSpPr txBox="1"/>
          <p:nvPr/>
        </p:nvSpPr>
        <p:spPr>
          <a:xfrm>
            <a:off x="59764" y="3083867"/>
            <a:ext cx="2692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Definiuje klucz wykorzystywany do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zapisu i odczytu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wartości</a:t>
            </a: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8A7C8014-04A6-1E60-5B31-40D422B4D28E}"/>
              </a:ext>
            </a:extLst>
          </p:cNvPr>
          <p:cNvCxnSpPr>
            <a:cxnSpLocks/>
          </p:cNvCxnSpPr>
          <p:nvPr/>
        </p:nvCxnSpPr>
        <p:spPr>
          <a:xfrm flipV="1">
            <a:off x="2656502" y="3345477"/>
            <a:ext cx="1699474" cy="2204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734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BAAD00-69BE-3FCB-62D5-9937CC98E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B7ADFF-639A-8C06-DCD1-A6D7ED4BD5B4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Preferences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DataStore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56E36E8-F1E1-A1A4-B58D-1B0D4E0F3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720" y="1800358"/>
            <a:ext cx="6777280" cy="1755830"/>
          </a:xfrm>
          <a:prstGeom prst="rect">
            <a:avLst/>
          </a:prstGeom>
        </p:spPr>
      </p:pic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43D00628-E6B3-5D7E-6CDC-0FE335ED46E6}"/>
              </a:ext>
            </a:extLst>
          </p:cNvPr>
          <p:cNvCxnSpPr>
            <a:cxnSpLocks/>
          </p:cNvCxnSpPr>
          <p:nvPr/>
        </p:nvCxnSpPr>
        <p:spPr>
          <a:xfrm>
            <a:off x="3995936" y="1501073"/>
            <a:ext cx="648072" cy="34375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871C70D4-A9EE-A2BB-AF31-EFF382704C20}"/>
              </a:ext>
            </a:extLst>
          </p:cNvPr>
          <p:cNvSpPr/>
          <p:nvPr/>
        </p:nvSpPr>
        <p:spPr>
          <a:xfrm>
            <a:off x="179512" y="790973"/>
            <a:ext cx="7992888" cy="69381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2FA915A-C175-F17F-FFF3-DB1C4D960A9F}"/>
              </a:ext>
            </a:extLst>
          </p:cNvPr>
          <p:cNvSpPr txBox="1"/>
          <p:nvPr/>
        </p:nvSpPr>
        <p:spPr>
          <a:xfrm>
            <a:off x="332572" y="865886"/>
            <a:ext cx="7686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Tworzy to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właściwość rozszerzającą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dla klasy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Context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Oznacza to, że od teraz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każdy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obiekt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Context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 aplikacji będzie miał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właściwość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nazwie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dataStore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0B14DB43-EFAD-E22E-BAD2-4949980E1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249" y="3590100"/>
            <a:ext cx="5439182" cy="3146723"/>
          </a:xfrm>
          <a:prstGeom prst="rect">
            <a:avLst/>
          </a:prstGeom>
        </p:spPr>
      </p:pic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1EC7EA4A-86E0-D4C4-3423-2F62BFD68F04}"/>
              </a:ext>
            </a:extLst>
          </p:cNvPr>
          <p:cNvSpPr/>
          <p:nvPr/>
        </p:nvSpPr>
        <p:spPr>
          <a:xfrm>
            <a:off x="40480" y="2998571"/>
            <a:ext cx="2659311" cy="69381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E5C022CA-1F9D-EA04-E0A8-A6092F563483}"/>
              </a:ext>
            </a:extLst>
          </p:cNvPr>
          <p:cNvSpPr txBox="1"/>
          <p:nvPr/>
        </p:nvSpPr>
        <p:spPr>
          <a:xfrm>
            <a:off x="59764" y="3083867"/>
            <a:ext cx="2692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Definiuje klucz wykorzystywany do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zapisu i odczytu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wartości</a:t>
            </a: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50F41127-6D72-8ED3-D054-CBDAA34A1C7E}"/>
              </a:ext>
            </a:extLst>
          </p:cNvPr>
          <p:cNvCxnSpPr>
            <a:cxnSpLocks/>
          </p:cNvCxnSpPr>
          <p:nvPr/>
        </p:nvCxnSpPr>
        <p:spPr>
          <a:xfrm flipV="1">
            <a:off x="2656502" y="3345477"/>
            <a:ext cx="1699474" cy="2204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8E5073E8-2C41-0D4C-620C-FFB300DBC999}"/>
              </a:ext>
            </a:extLst>
          </p:cNvPr>
          <p:cNvSpPr/>
          <p:nvPr/>
        </p:nvSpPr>
        <p:spPr>
          <a:xfrm>
            <a:off x="13286" y="4050751"/>
            <a:ext cx="2739230" cy="69381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650CBA43-AB32-19B1-AAEF-465A1986AC01}"/>
              </a:ext>
            </a:extLst>
          </p:cNvPr>
          <p:cNvSpPr txBox="1"/>
          <p:nvPr/>
        </p:nvSpPr>
        <p:spPr>
          <a:xfrm>
            <a:off x="32570" y="4136047"/>
            <a:ext cx="2739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pośrednicząca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pomiędzy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DataStore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ViewModel</a:t>
            </a:r>
            <a:endParaRPr lang="pl-PL" sz="14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2DD6DA32-4BC0-8467-A328-1618667AD5D5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1382901" y="3770071"/>
            <a:ext cx="1748348" cy="28068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52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59856A-2E80-C096-7DA2-B4951FAE6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B2CCA4-4A01-8F3F-7B29-9926E00AC62A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Trwałość Danych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E937A04-C432-628F-00F4-0EB685D5BA5A}"/>
              </a:ext>
            </a:extLst>
          </p:cNvPr>
          <p:cNvSpPr txBox="1"/>
          <p:nvPr/>
        </p:nvSpPr>
        <p:spPr>
          <a:xfrm>
            <a:off x="1033753" y="1700808"/>
            <a:ext cx="8110247" cy="3355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600" dirty="0"/>
              <a:t>Dwa mechanizmy: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 b="1" dirty="0" err="1">
                <a:latin typeface="Verbatim"/>
              </a:rPr>
              <a:t>SharedPreferences</a:t>
            </a:r>
            <a:r>
              <a:rPr lang="pl-PL" sz="1600" b="1" dirty="0">
                <a:latin typeface="Verbatim"/>
              </a:rPr>
              <a:t> - 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to wbudowany w Androida mechanizm do przechowywania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prostych danych 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w formie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klucz-wartość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(np. </a:t>
            </a:r>
            <a:r>
              <a:rPr lang="pl-PL" sz="1600" dirty="0" err="1">
                <a:latin typeface="Verbatim"/>
                <a:cs typeface="Arial" panose="020B0604020202020204" pitchFamily="34" charset="0"/>
              </a:rPr>
              <a:t>nazwa_ustawienia</a:t>
            </a:r>
            <a:r>
              <a:rPr lang="pl-PL" sz="1600" dirty="0">
                <a:latin typeface="Verbatim"/>
                <a:cs typeface="Arial" panose="020B0604020202020204" pitchFamily="34" charset="0"/>
              </a:rPr>
              <a:t> -&gt; wartość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). Aplikacja może zapisywać i odczytywać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krótkie informacje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l-P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 err="1">
                <a:latin typeface="Verbatim"/>
              </a:rPr>
              <a:t>DataStore</a:t>
            </a:r>
            <a:r>
              <a:rPr lang="pl-PL" sz="1600" b="1" dirty="0">
                <a:latin typeface="Verbatim"/>
              </a:rPr>
              <a:t> - 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nowsza biblioteka, która występuje w dwóch wariantach, </a:t>
            </a:r>
            <a:r>
              <a:rPr lang="pl-PL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Preferences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DataStore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Proto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DataStore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l-PL" sz="1600" dirty="0"/>
              <a:t>Wszystkie operacje są asynchroniczne i bezpieczne do wywołania z wątku UI. Przechowuje dane w formie </a:t>
            </a:r>
            <a:r>
              <a:rPr lang="pl-PL" sz="1600" b="1" dirty="0"/>
              <a:t>klucz-wartość </a:t>
            </a:r>
            <a:r>
              <a:rPr lang="pl-PL" sz="1600" dirty="0"/>
              <a:t>(</a:t>
            </a:r>
            <a:r>
              <a:rPr lang="pl-PL" sz="1600" dirty="0" err="1"/>
              <a:t>Preferences</a:t>
            </a:r>
            <a:r>
              <a:rPr lang="pl-PL" sz="1600" dirty="0"/>
              <a:t>) lub </a:t>
            </a:r>
            <a:r>
              <a:rPr lang="pl-PL" sz="1600" b="1" dirty="0"/>
              <a:t>całe obiekty </a:t>
            </a:r>
            <a:r>
              <a:rPr lang="pl-PL" sz="1600" dirty="0"/>
              <a:t>(</a:t>
            </a:r>
            <a:r>
              <a:rPr lang="pl-PL" sz="1600" dirty="0" err="1"/>
              <a:t>Proto</a:t>
            </a:r>
            <a:r>
              <a:rPr lang="pl-PL" sz="1600" dirty="0"/>
              <a:t>)</a:t>
            </a:r>
            <a:endParaRPr lang="pl-PL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558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6A957C-573B-7F10-7AA1-15A1D5589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31C288-8126-8CD3-F1A3-81F6F99CE6AE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Preferences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DataStore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7B9823A-05C5-B167-D92F-D26895194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720" y="1800358"/>
            <a:ext cx="6777280" cy="1755830"/>
          </a:xfrm>
          <a:prstGeom prst="rect">
            <a:avLst/>
          </a:prstGeom>
        </p:spPr>
      </p:pic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DB288F67-6B0A-A9F8-1868-C53E7BB99876}"/>
              </a:ext>
            </a:extLst>
          </p:cNvPr>
          <p:cNvCxnSpPr>
            <a:cxnSpLocks/>
          </p:cNvCxnSpPr>
          <p:nvPr/>
        </p:nvCxnSpPr>
        <p:spPr>
          <a:xfrm>
            <a:off x="3995936" y="1501073"/>
            <a:ext cx="648072" cy="34375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7CB67C87-6B5A-86F3-C09C-7F6F4863B57F}"/>
              </a:ext>
            </a:extLst>
          </p:cNvPr>
          <p:cNvSpPr/>
          <p:nvPr/>
        </p:nvSpPr>
        <p:spPr>
          <a:xfrm>
            <a:off x="179512" y="790973"/>
            <a:ext cx="7992888" cy="69381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E4534A9A-7814-96FF-42A8-0F8BF11D7D45}"/>
              </a:ext>
            </a:extLst>
          </p:cNvPr>
          <p:cNvSpPr txBox="1"/>
          <p:nvPr/>
        </p:nvSpPr>
        <p:spPr>
          <a:xfrm>
            <a:off x="332572" y="865886"/>
            <a:ext cx="7686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Tworzy to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właściwość rozszerzającą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dla klasy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Context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Oznacza to, że od teraz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każdy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obiekt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Context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 aplikacji będzie miał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właściwość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nazwie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dataStore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6F49AF3F-31E7-D90D-3AB3-29F400D99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249" y="3590100"/>
            <a:ext cx="5439182" cy="3146723"/>
          </a:xfrm>
          <a:prstGeom prst="rect">
            <a:avLst/>
          </a:prstGeom>
        </p:spPr>
      </p:pic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2C3745FD-8A55-0ED0-2A05-DDC3928DA541}"/>
              </a:ext>
            </a:extLst>
          </p:cNvPr>
          <p:cNvSpPr/>
          <p:nvPr/>
        </p:nvSpPr>
        <p:spPr>
          <a:xfrm>
            <a:off x="40480" y="2998571"/>
            <a:ext cx="2659311" cy="69381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5F964008-FFCD-0EE1-4E29-91AAE112B9CA}"/>
              </a:ext>
            </a:extLst>
          </p:cNvPr>
          <p:cNvSpPr txBox="1"/>
          <p:nvPr/>
        </p:nvSpPr>
        <p:spPr>
          <a:xfrm>
            <a:off x="59764" y="3083867"/>
            <a:ext cx="2692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Definiuje klucz wykorzystywany do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zapisu i odczytu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wartości</a:t>
            </a: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D2134092-84FE-FBD7-F6DF-93F8A74C40E1}"/>
              </a:ext>
            </a:extLst>
          </p:cNvPr>
          <p:cNvCxnSpPr>
            <a:cxnSpLocks/>
          </p:cNvCxnSpPr>
          <p:nvPr/>
        </p:nvCxnSpPr>
        <p:spPr>
          <a:xfrm flipV="1">
            <a:off x="2656502" y="3345477"/>
            <a:ext cx="1699474" cy="2204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73B61088-2E3C-27E3-22FB-24FB797F6AD4}"/>
              </a:ext>
            </a:extLst>
          </p:cNvPr>
          <p:cNvSpPr/>
          <p:nvPr/>
        </p:nvSpPr>
        <p:spPr>
          <a:xfrm>
            <a:off x="13286" y="4050751"/>
            <a:ext cx="2739230" cy="69381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DCED1A7C-9788-A7AE-12B3-6F42CFAB7336}"/>
              </a:ext>
            </a:extLst>
          </p:cNvPr>
          <p:cNvSpPr txBox="1"/>
          <p:nvPr/>
        </p:nvSpPr>
        <p:spPr>
          <a:xfrm>
            <a:off x="32570" y="4136047"/>
            <a:ext cx="2739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pośrednicząca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pomiędzy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DataStore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ViewModel</a:t>
            </a:r>
            <a:endParaRPr lang="pl-PL" sz="14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CBCDFB98-9A5E-7F1C-FB2C-DF372BC212CF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1382901" y="3770071"/>
            <a:ext cx="1748348" cy="28068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Prostokąt: zaokrąglone rogi 28">
            <a:extLst>
              <a:ext uri="{FF2B5EF4-FFF2-40B4-BE49-F238E27FC236}">
                <a16:creationId xmlns:a16="http://schemas.microsoft.com/office/drawing/2014/main" id="{7B9C434D-3833-266E-2881-319BBFAA65AB}"/>
              </a:ext>
            </a:extLst>
          </p:cNvPr>
          <p:cNvSpPr/>
          <p:nvPr/>
        </p:nvSpPr>
        <p:spPr>
          <a:xfrm>
            <a:off x="19066" y="4941168"/>
            <a:ext cx="2594606" cy="129614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BF2E2B42-EB42-7BA3-9016-5C32B981F1C5}"/>
              </a:ext>
            </a:extLst>
          </p:cNvPr>
          <p:cNvSpPr txBox="1"/>
          <p:nvPr/>
        </p:nvSpPr>
        <p:spPr>
          <a:xfrm>
            <a:off x="38350" y="4991760"/>
            <a:ext cx="25946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Daje dostęp do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Flow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który emituje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pełen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zestaw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preferencji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za każdym razem, gdy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jakakolwiek wartość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DataStore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się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zmieni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31" name="Łącznik prosty ze strzałką 30">
            <a:extLst>
              <a:ext uri="{FF2B5EF4-FFF2-40B4-BE49-F238E27FC236}">
                <a16:creationId xmlns:a16="http://schemas.microsoft.com/office/drawing/2014/main" id="{4236B059-BBCA-FF2C-A8B9-AD9E67797DF7}"/>
              </a:ext>
            </a:extLst>
          </p:cNvPr>
          <p:cNvCxnSpPr>
            <a:cxnSpLocks/>
          </p:cNvCxnSpPr>
          <p:nvPr/>
        </p:nvCxnSpPr>
        <p:spPr>
          <a:xfrm flipV="1">
            <a:off x="2613672" y="4206072"/>
            <a:ext cx="896973" cy="84127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05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1F423E-DA30-C53C-B422-040F28D0B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B907D5-7C62-3187-7FCA-AED135B011EA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Preferences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DataStore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C7E3B79-88EC-F4FF-F017-BAA19E18F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720" y="1800358"/>
            <a:ext cx="6777280" cy="1755830"/>
          </a:xfrm>
          <a:prstGeom prst="rect">
            <a:avLst/>
          </a:prstGeom>
        </p:spPr>
      </p:pic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0F099089-571F-7B70-E687-5E66236AEFB3}"/>
              </a:ext>
            </a:extLst>
          </p:cNvPr>
          <p:cNvCxnSpPr>
            <a:cxnSpLocks/>
          </p:cNvCxnSpPr>
          <p:nvPr/>
        </p:nvCxnSpPr>
        <p:spPr>
          <a:xfrm>
            <a:off x="3995936" y="1501073"/>
            <a:ext cx="648072" cy="34375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FBC2B988-31D9-E14E-96FE-4DA3A2AD441D}"/>
              </a:ext>
            </a:extLst>
          </p:cNvPr>
          <p:cNvSpPr/>
          <p:nvPr/>
        </p:nvSpPr>
        <p:spPr>
          <a:xfrm>
            <a:off x="179512" y="790973"/>
            <a:ext cx="7992888" cy="69381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73B6686-D9B1-37C9-2614-3B096F002400}"/>
              </a:ext>
            </a:extLst>
          </p:cNvPr>
          <p:cNvSpPr txBox="1"/>
          <p:nvPr/>
        </p:nvSpPr>
        <p:spPr>
          <a:xfrm>
            <a:off x="332572" y="865886"/>
            <a:ext cx="7686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Tworzy to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właściwość rozszerzającą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dla klasy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Context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Oznacza to, że od teraz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każdy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obiekt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Context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 aplikacji będzie miał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właściwość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nazwie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dataStore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92AC4115-93A7-4658-2962-1A233166E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249" y="3590100"/>
            <a:ext cx="5439182" cy="3146723"/>
          </a:xfrm>
          <a:prstGeom prst="rect">
            <a:avLst/>
          </a:prstGeom>
        </p:spPr>
      </p:pic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1E29D4C4-730B-1D49-E505-FD0742CDA113}"/>
              </a:ext>
            </a:extLst>
          </p:cNvPr>
          <p:cNvSpPr/>
          <p:nvPr/>
        </p:nvSpPr>
        <p:spPr>
          <a:xfrm>
            <a:off x="40480" y="2998571"/>
            <a:ext cx="2659311" cy="69381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2FF69CD-881D-A847-3B12-C79E5056C596}"/>
              </a:ext>
            </a:extLst>
          </p:cNvPr>
          <p:cNvSpPr txBox="1"/>
          <p:nvPr/>
        </p:nvSpPr>
        <p:spPr>
          <a:xfrm>
            <a:off x="59764" y="3083867"/>
            <a:ext cx="2692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Definiuje klucz wykorzystywany do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zapisu i odczytu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wartości</a:t>
            </a: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CC8E46DF-D246-59FC-A77F-29F975AF7533}"/>
              </a:ext>
            </a:extLst>
          </p:cNvPr>
          <p:cNvCxnSpPr>
            <a:cxnSpLocks/>
          </p:cNvCxnSpPr>
          <p:nvPr/>
        </p:nvCxnSpPr>
        <p:spPr>
          <a:xfrm flipV="1">
            <a:off x="2656502" y="3345477"/>
            <a:ext cx="1699474" cy="2204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68F06376-F364-5C42-6745-C2A9132CF5BD}"/>
              </a:ext>
            </a:extLst>
          </p:cNvPr>
          <p:cNvSpPr/>
          <p:nvPr/>
        </p:nvSpPr>
        <p:spPr>
          <a:xfrm>
            <a:off x="13286" y="4050751"/>
            <a:ext cx="2739230" cy="69381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E12942C5-FA38-522C-0D8E-F9E17A8C2F7A}"/>
              </a:ext>
            </a:extLst>
          </p:cNvPr>
          <p:cNvSpPr txBox="1"/>
          <p:nvPr/>
        </p:nvSpPr>
        <p:spPr>
          <a:xfrm>
            <a:off x="32570" y="4136047"/>
            <a:ext cx="2739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pośrednicząca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pomiędzy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DataStore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ViewModel</a:t>
            </a:r>
            <a:endParaRPr lang="pl-PL" sz="14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384EBD5F-3C60-CCB7-A895-D99A6F07AD0F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1382901" y="3770071"/>
            <a:ext cx="1748348" cy="28068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Prostokąt: zaokrąglone rogi 28">
            <a:extLst>
              <a:ext uri="{FF2B5EF4-FFF2-40B4-BE49-F238E27FC236}">
                <a16:creationId xmlns:a16="http://schemas.microsoft.com/office/drawing/2014/main" id="{6A17B340-35D1-9292-F305-98336F39640C}"/>
              </a:ext>
            </a:extLst>
          </p:cNvPr>
          <p:cNvSpPr/>
          <p:nvPr/>
        </p:nvSpPr>
        <p:spPr>
          <a:xfrm>
            <a:off x="19066" y="4941168"/>
            <a:ext cx="2594606" cy="129614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60E21D06-AB7E-BD18-7043-04B33FEED8AE}"/>
              </a:ext>
            </a:extLst>
          </p:cNvPr>
          <p:cNvSpPr txBox="1"/>
          <p:nvPr/>
        </p:nvSpPr>
        <p:spPr>
          <a:xfrm>
            <a:off x="38350" y="4991760"/>
            <a:ext cx="25946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Daje dostęp do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Flow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który emituje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pełen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zestaw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preferencji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za każdym razem, gdy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jakakolwiek wartość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DataStore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się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zmieni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31" name="Łącznik prosty ze strzałką 30">
            <a:extLst>
              <a:ext uri="{FF2B5EF4-FFF2-40B4-BE49-F238E27FC236}">
                <a16:creationId xmlns:a16="http://schemas.microsoft.com/office/drawing/2014/main" id="{945F60ED-0FFA-2AB0-E8FC-47E73D2B642A}"/>
              </a:ext>
            </a:extLst>
          </p:cNvPr>
          <p:cNvCxnSpPr>
            <a:cxnSpLocks/>
          </p:cNvCxnSpPr>
          <p:nvPr/>
        </p:nvCxnSpPr>
        <p:spPr>
          <a:xfrm flipV="1">
            <a:off x="2613672" y="4206072"/>
            <a:ext cx="896973" cy="84127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Prostokąt: zaokrąglone rogi 33">
            <a:extLst>
              <a:ext uri="{FF2B5EF4-FFF2-40B4-BE49-F238E27FC236}">
                <a16:creationId xmlns:a16="http://schemas.microsoft.com/office/drawing/2014/main" id="{DE0B3417-9FAA-C45F-C3B3-ABCE3DC6242F}"/>
              </a:ext>
            </a:extLst>
          </p:cNvPr>
          <p:cNvSpPr/>
          <p:nvPr/>
        </p:nvSpPr>
        <p:spPr>
          <a:xfrm>
            <a:off x="7082058" y="4805505"/>
            <a:ext cx="2180683" cy="81436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785B6BBC-EE83-B2B2-9C0A-D30BC80264EE}"/>
              </a:ext>
            </a:extLst>
          </p:cNvPr>
          <p:cNvSpPr txBox="1"/>
          <p:nvPr/>
        </p:nvSpPr>
        <p:spPr>
          <a:xfrm>
            <a:off x="7104777" y="4844261"/>
            <a:ext cx="2161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Transformuje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strumień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Preferences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prostszy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strumień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Flow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&lt;String&gt;.</a:t>
            </a:r>
          </a:p>
        </p:txBody>
      </p:sp>
      <p:cxnSp>
        <p:nvCxnSpPr>
          <p:cNvPr id="36" name="Łącznik prosty ze strzałką 35">
            <a:extLst>
              <a:ext uri="{FF2B5EF4-FFF2-40B4-BE49-F238E27FC236}">
                <a16:creationId xmlns:a16="http://schemas.microsoft.com/office/drawing/2014/main" id="{FC714321-7E2A-40F5-891B-C53DB0439B8E}"/>
              </a:ext>
            </a:extLst>
          </p:cNvPr>
          <p:cNvCxnSpPr>
            <a:cxnSpLocks/>
          </p:cNvCxnSpPr>
          <p:nvPr/>
        </p:nvCxnSpPr>
        <p:spPr>
          <a:xfrm flipH="1" flipV="1">
            <a:off x="6071693" y="4829266"/>
            <a:ext cx="985576" cy="32498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507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C546F4-886B-9BC4-222D-CA79B3240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469E05-7BAE-D363-2252-1F42F24EA3E3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Preferences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DataStore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2DFEA37-B6D2-1776-98E0-1E94C32BD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720" y="1800358"/>
            <a:ext cx="6777280" cy="1755830"/>
          </a:xfrm>
          <a:prstGeom prst="rect">
            <a:avLst/>
          </a:prstGeom>
        </p:spPr>
      </p:pic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5831A858-2462-0C3B-5B63-71D6BFD6924A}"/>
              </a:ext>
            </a:extLst>
          </p:cNvPr>
          <p:cNvCxnSpPr>
            <a:cxnSpLocks/>
          </p:cNvCxnSpPr>
          <p:nvPr/>
        </p:nvCxnSpPr>
        <p:spPr>
          <a:xfrm>
            <a:off x="3995936" y="1501073"/>
            <a:ext cx="648072" cy="34375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E0DD7E32-22EB-7A16-90FE-73D65321D57D}"/>
              </a:ext>
            </a:extLst>
          </p:cNvPr>
          <p:cNvSpPr/>
          <p:nvPr/>
        </p:nvSpPr>
        <p:spPr>
          <a:xfrm>
            <a:off x="179512" y="790973"/>
            <a:ext cx="7992888" cy="69381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0E2A36F-4B6B-7F78-F227-95FEF416DB47}"/>
              </a:ext>
            </a:extLst>
          </p:cNvPr>
          <p:cNvSpPr txBox="1"/>
          <p:nvPr/>
        </p:nvSpPr>
        <p:spPr>
          <a:xfrm>
            <a:off x="332572" y="865886"/>
            <a:ext cx="7686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Tworzy to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właściwość rozszerzającą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dla klasy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Context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Oznacza to, że od teraz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każdy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obiekt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Context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 aplikacji będzie miał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właściwość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nazwie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dataStore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61215BF3-F85C-90AA-2E07-E1F3599EB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249" y="3590100"/>
            <a:ext cx="5439182" cy="3146723"/>
          </a:xfrm>
          <a:prstGeom prst="rect">
            <a:avLst/>
          </a:prstGeom>
        </p:spPr>
      </p:pic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83BB84EF-CD9F-5E41-CD44-1EB3175EAE44}"/>
              </a:ext>
            </a:extLst>
          </p:cNvPr>
          <p:cNvSpPr/>
          <p:nvPr/>
        </p:nvSpPr>
        <p:spPr>
          <a:xfrm>
            <a:off x="40480" y="2998571"/>
            <a:ext cx="2659311" cy="69381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C4CF0F75-B00B-BFC5-C832-D23AF9F4DA8D}"/>
              </a:ext>
            </a:extLst>
          </p:cNvPr>
          <p:cNvSpPr txBox="1"/>
          <p:nvPr/>
        </p:nvSpPr>
        <p:spPr>
          <a:xfrm>
            <a:off x="59764" y="3083867"/>
            <a:ext cx="2692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Definiuje klucz wykorzystywany do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zapisu i odczytu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wartości</a:t>
            </a: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72E07A68-3285-F54F-D853-A8AD404923CB}"/>
              </a:ext>
            </a:extLst>
          </p:cNvPr>
          <p:cNvCxnSpPr>
            <a:cxnSpLocks/>
          </p:cNvCxnSpPr>
          <p:nvPr/>
        </p:nvCxnSpPr>
        <p:spPr>
          <a:xfrm flipV="1">
            <a:off x="2656502" y="3345477"/>
            <a:ext cx="1699474" cy="2204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212F2F45-4A36-531E-FD6F-2EE6E70738A9}"/>
              </a:ext>
            </a:extLst>
          </p:cNvPr>
          <p:cNvSpPr/>
          <p:nvPr/>
        </p:nvSpPr>
        <p:spPr>
          <a:xfrm>
            <a:off x="13286" y="4050751"/>
            <a:ext cx="2739230" cy="69381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969B34FC-EC97-D8E9-75A7-3EEE3FEF2B13}"/>
              </a:ext>
            </a:extLst>
          </p:cNvPr>
          <p:cNvSpPr txBox="1"/>
          <p:nvPr/>
        </p:nvSpPr>
        <p:spPr>
          <a:xfrm>
            <a:off x="32570" y="4136047"/>
            <a:ext cx="2739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pośrednicząca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pomiędzy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DataStore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ViewModel</a:t>
            </a:r>
            <a:endParaRPr lang="pl-PL" sz="14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350BDE24-38BA-2905-66B2-5D357F3CA678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1382901" y="3770071"/>
            <a:ext cx="1748348" cy="28068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Prostokąt: zaokrąglone rogi 28">
            <a:extLst>
              <a:ext uri="{FF2B5EF4-FFF2-40B4-BE49-F238E27FC236}">
                <a16:creationId xmlns:a16="http://schemas.microsoft.com/office/drawing/2014/main" id="{6CCE8393-C6B4-5C18-7B06-529E90132C77}"/>
              </a:ext>
            </a:extLst>
          </p:cNvPr>
          <p:cNvSpPr/>
          <p:nvPr/>
        </p:nvSpPr>
        <p:spPr>
          <a:xfrm>
            <a:off x="19066" y="4941168"/>
            <a:ext cx="2594606" cy="129614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02407485-FF5F-A1DB-9121-BA45CA7D561C}"/>
              </a:ext>
            </a:extLst>
          </p:cNvPr>
          <p:cNvSpPr txBox="1"/>
          <p:nvPr/>
        </p:nvSpPr>
        <p:spPr>
          <a:xfrm>
            <a:off x="38350" y="4991760"/>
            <a:ext cx="25946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Daje dostęp do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Flow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który emituje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pełen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zestaw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preferencji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za każdym razem, gdy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jakakolwiek wartość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DataStore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się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zmieni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31" name="Łącznik prosty ze strzałką 30">
            <a:extLst>
              <a:ext uri="{FF2B5EF4-FFF2-40B4-BE49-F238E27FC236}">
                <a16:creationId xmlns:a16="http://schemas.microsoft.com/office/drawing/2014/main" id="{CD33A12D-6484-D285-3547-5D73519D0BD9}"/>
              </a:ext>
            </a:extLst>
          </p:cNvPr>
          <p:cNvCxnSpPr>
            <a:cxnSpLocks/>
          </p:cNvCxnSpPr>
          <p:nvPr/>
        </p:nvCxnSpPr>
        <p:spPr>
          <a:xfrm flipV="1">
            <a:off x="2613672" y="4206072"/>
            <a:ext cx="896973" cy="84127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Prostokąt: zaokrąglone rogi 33">
            <a:extLst>
              <a:ext uri="{FF2B5EF4-FFF2-40B4-BE49-F238E27FC236}">
                <a16:creationId xmlns:a16="http://schemas.microsoft.com/office/drawing/2014/main" id="{81D068DA-814F-884C-F016-3CF6D6AF2958}"/>
              </a:ext>
            </a:extLst>
          </p:cNvPr>
          <p:cNvSpPr/>
          <p:nvPr/>
        </p:nvSpPr>
        <p:spPr>
          <a:xfrm>
            <a:off x="7082058" y="4805505"/>
            <a:ext cx="2180683" cy="81436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04422A50-127B-629C-A2EF-5A3B2164E161}"/>
              </a:ext>
            </a:extLst>
          </p:cNvPr>
          <p:cNvSpPr txBox="1"/>
          <p:nvPr/>
        </p:nvSpPr>
        <p:spPr>
          <a:xfrm>
            <a:off x="7104777" y="4844261"/>
            <a:ext cx="2161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Transformuje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strumień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Preferences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prostszy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strumień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Flow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&lt;String&gt;.</a:t>
            </a:r>
          </a:p>
        </p:txBody>
      </p:sp>
      <p:cxnSp>
        <p:nvCxnSpPr>
          <p:cNvPr id="36" name="Łącznik prosty ze strzałką 35">
            <a:extLst>
              <a:ext uri="{FF2B5EF4-FFF2-40B4-BE49-F238E27FC236}">
                <a16:creationId xmlns:a16="http://schemas.microsoft.com/office/drawing/2014/main" id="{E1B8AE8C-C251-3760-8402-E985A782CB59}"/>
              </a:ext>
            </a:extLst>
          </p:cNvPr>
          <p:cNvCxnSpPr>
            <a:cxnSpLocks/>
          </p:cNvCxnSpPr>
          <p:nvPr/>
        </p:nvCxnSpPr>
        <p:spPr>
          <a:xfrm flipH="1" flipV="1">
            <a:off x="6071693" y="4829266"/>
            <a:ext cx="985576" cy="32498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Prostokąt: zaokrąglone rogi 37">
            <a:extLst>
              <a:ext uri="{FF2B5EF4-FFF2-40B4-BE49-F238E27FC236}">
                <a16:creationId xmlns:a16="http://schemas.microsoft.com/office/drawing/2014/main" id="{4FD8703F-CA28-F2E3-2F83-58953B4D68BF}"/>
              </a:ext>
            </a:extLst>
          </p:cNvPr>
          <p:cNvSpPr/>
          <p:nvPr/>
        </p:nvSpPr>
        <p:spPr>
          <a:xfrm>
            <a:off x="6884116" y="6119243"/>
            <a:ext cx="2240818" cy="60588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993CBB03-63FE-2424-8842-B1F7799DDACA}"/>
              </a:ext>
            </a:extLst>
          </p:cNvPr>
          <p:cNvSpPr txBox="1"/>
          <p:nvPr/>
        </p:nvSpPr>
        <p:spPr>
          <a:xfrm>
            <a:off x="6884116" y="6160574"/>
            <a:ext cx="2215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Uruchamia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transakcyjną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operację zapisu.</a:t>
            </a:r>
            <a:endParaRPr lang="pl-PL" sz="1400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43" name="Łącznik prosty ze strzałką 42">
            <a:extLst>
              <a:ext uri="{FF2B5EF4-FFF2-40B4-BE49-F238E27FC236}">
                <a16:creationId xmlns:a16="http://schemas.microsoft.com/office/drawing/2014/main" id="{B3068A12-2DCC-4A29-F4A4-78DCFCB13546}"/>
              </a:ext>
            </a:extLst>
          </p:cNvPr>
          <p:cNvCxnSpPr>
            <a:cxnSpLocks/>
          </p:cNvCxnSpPr>
          <p:nvPr/>
        </p:nvCxnSpPr>
        <p:spPr>
          <a:xfrm flipH="1" flipV="1">
            <a:off x="6619680" y="5949280"/>
            <a:ext cx="202702" cy="41713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Prostokąt: zaokrąglone rogi 44">
            <a:extLst>
              <a:ext uri="{FF2B5EF4-FFF2-40B4-BE49-F238E27FC236}">
                <a16:creationId xmlns:a16="http://schemas.microsoft.com/office/drawing/2014/main" id="{9B1E002E-6CAF-DB52-E58F-637C76B9CE2E}"/>
              </a:ext>
            </a:extLst>
          </p:cNvPr>
          <p:cNvSpPr/>
          <p:nvPr/>
        </p:nvSpPr>
        <p:spPr>
          <a:xfrm>
            <a:off x="2771800" y="6101862"/>
            <a:ext cx="3672408" cy="704985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6" name="pole tekstowe 45">
            <a:extLst>
              <a:ext uri="{FF2B5EF4-FFF2-40B4-BE49-F238E27FC236}">
                <a16:creationId xmlns:a16="http://schemas.microsoft.com/office/drawing/2014/main" id="{3782D299-FBD8-2987-0328-A131AC3271BE}"/>
              </a:ext>
            </a:extLst>
          </p:cNvPr>
          <p:cNvSpPr txBox="1"/>
          <p:nvPr/>
        </p:nvSpPr>
        <p:spPr>
          <a:xfrm>
            <a:off x="2882100" y="6101862"/>
            <a:ext cx="34884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Operacja transakcyjna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sekwencja działań, która jest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traktowana jako jedna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niepodzielna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całość.</a:t>
            </a:r>
            <a:endParaRPr lang="pl-PL" sz="1400" b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486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58AABA-0752-9506-9194-7FE0B6E02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175D23-4BA0-FC8D-9710-2F6515113BE5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Preferences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DataStore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4837ED3-5B35-7B7F-0EFA-3DB538E90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980728"/>
            <a:ext cx="7361248" cy="5112568"/>
          </a:xfrm>
          <a:prstGeom prst="rect">
            <a:avLst/>
          </a:prstGeom>
        </p:spPr>
      </p:pic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C45E1C89-35BA-3924-052B-A76A51F02935}"/>
              </a:ext>
            </a:extLst>
          </p:cNvPr>
          <p:cNvSpPr/>
          <p:nvPr/>
        </p:nvSpPr>
        <p:spPr>
          <a:xfrm>
            <a:off x="5940152" y="1241604"/>
            <a:ext cx="3149068" cy="69381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387E4EA6-1217-4865-A5D2-12FB470B21F8}"/>
              </a:ext>
            </a:extLst>
          </p:cNvPr>
          <p:cNvSpPr txBox="1"/>
          <p:nvPr/>
        </p:nvSpPr>
        <p:spPr>
          <a:xfrm>
            <a:off x="5940152" y="1196752"/>
            <a:ext cx="3149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zwraca </a:t>
            </a:r>
            <a:r>
              <a:rPr lang="pl-PL" sz="1400" b="1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zimny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Flow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który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emituje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zapisaną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nazwę użytkownika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 każdym razem,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gdy się ona zmieni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A72D25C8-7284-C749-E923-3B6C50F0431A}"/>
              </a:ext>
            </a:extLst>
          </p:cNvPr>
          <p:cNvCxnSpPr>
            <a:cxnSpLocks/>
          </p:cNvCxnSpPr>
          <p:nvPr/>
        </p:nvCxnSpPr>
        <p:spPr>
          <a:xfrm flipH="1">
            <a:off x="6660232" y="1935416"/>
            <a:ext cx="877431" cy="21602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FC7B3DB6-D015-D890-EEA8-29713BF8363D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1755051" y="2513281"/>
            <a:ext cx="440685" cy="31242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F3C84B8D-48E1-AA96-0068-CF2A6CE902B6}"/>
              </a:ext>
            </a:extLst>
          </p:cNvPr>
          <p:cNvSpPr/>
          <p:nvPr/>
        </p:nvSpPr>
        <p:spPr>
          <a:xfrm>
            <a:off x="179512" y="2492896"/>
            <a:ext cx="1575539" cy="66562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21AA4421-A5B1-969B-A08E-C6C042D6E2A7}"/>
              </a:ext>
            </a:extLst>
          </p:cNvPr>
          <p:cNvSpPr txBox="1"/>
          <p:nvPr/>
        </p:nvSpPr>
        <p:spPr>
          <a:xfrm>
            <a:off x="211197" y="2492896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Konwersja na </a:t>
            </a:r>
            <a:r>
              <a:rPr lang="pl-PL" sz="1400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gorący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strumień</a:t>
            </a:r>
          </a:p>
        </p:txBody>
      </p:sp>
    </p:spTree>
    <p:extLst>
      <p:ext uri="{BB962C8B-B14F-4D97-AF65-F5344CB8AC3E}">
        <p14:creationId xmlns:p14="http://schemas.microsoft.com/office/powerpoint/2010/main" val="56788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A2BD95-6891-BF67-199C-91B64080D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983E2D-2698-03D6-97C2-FF698F5D9AF5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SharedPreferences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bandicam 2025-09-18 12-58-19-430">
            <a:hlinkClick r:id="" action="ppaction://media"/>
            <a:extLst>
              <a:ext uri="{FF2B5EF4-FFF2-40B4-BE49-F238E27FC236}">
                <a16:creationId xmlns:a16="http://schemas.microsoft.com/office/drawing/2014/main" id="{B6BF3312-4B99-4DB2-95BE-CC247AE93C0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707904" y="908720"/>
            <a:ext cx="2643215" cy="551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A2BD95-6891-BF67-199C-91B64080D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983E2D-2698-03D6-97C2-FF698F5D9AF5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SharedPreferences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C8E570C-4F16-025D-F216-8C36202EA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744" y="836712"/>
            <a:ext cx="6171883" cy="5832648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E8AC8119-615D-FE0D-45DB-CD42216EECA3}"/>
              </a:ext>
            </a:extLst>
          </p:cNvPr>
          <p:cNvSpPr/>
          <p:nvPr/>
        </p:nvSpPr>
        <p:spPr>
          <a:xfrm>
            <a:off x="65019" y="857357"/>
            <a:ext cx="2973673" cy="116553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F303522-2DA7-D982-5D8E-17E49E21E2D4}"/>
              </a:ext>
            </a:extLst>
          </p:cNvPr>
          <p:cNvSpPr txBox="1"/>
          <p:nvPr/>
        </p:nvSpPr>
        <p:spPr>
          <a:xfrm>
            <a:off x="86158" y="853344"/>
            <a:ext cx="29736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Klasa przyjmuje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Context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jako parametr, ponieważ jest on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niezbędny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uzyskania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dostępu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SharedPreferences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specyficznych dla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tej aplikacji.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32E99D20-6DCC-35FA-020B-8B1B2CD1D250}"/>
              </a:ext>
            </a:extLst>
          </p:cNvPr>
          <p:cNvCxnSpPr>
            <a:cxnSpLocks/>
          </p:cNvCxnSpPr>
          <p:nvPr/>
        </p:nvCxnSpPr>
        <p:spPr>
          <a:xfrm flipV="1">
            <a:off x="3038692" y="1124744"/>
            <a:ext cx="813228" cy="14401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3A4C4D61-625A-80DD-6ADC-AAD82A91E03F}"/>
              </a:ext>
            </a:extLst>
          </p:cNvPr>
          <p:cNvCxnSpPr>
            <a:cxnSpLocks/>
          </p:cNvCxnSpPr>
          <p:nvPr/>
        </p:nvCxnSpPr>
        <p:spPr>
          <a:xfrm flipV="1">
            <a:off x="9296783" y="1556792"/>
            <a:ext cx="432048" cy="22213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68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4E846C-5806-BF24-5712-D228BB2EF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6B039D-DEAF-6128-9CAB-B225FDD42422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SharedPreferences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A298560-E9B2-6C80-1F5D-1C31370A9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744" y="836712"/>
            <a:ext cx="6171883" cy="5832648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8E0542E2-5607-5672-329D-E03810ADFA7E}"/>
              </a:ext>
            </a:extLst>
          </p:cNvPr>
          <p:cNvSpPr/>
          <p:nvPr/>
        </p:nvSpPr>
        <p:spPr>
          <a:xfrm>
            <a:off x="65019" y="857357"/>
            <a:ext cx="2973673" cy="116553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852CFBC-3C1A-69C0-9953-31A4D561DC15}"/>
              </a:ext>
            </a:extLst>
          </p:cNvPr>
          <p:cNvSpPr txBox="1"/>
          <p:nvPr/>
        </p:nvSpPr>
        <p:spPr>
          <a:xfrm>
            <a:off x="86158" y="853344"/>
            <a:ext cx="29736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Klasa przyjmuje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Context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jako parametr, ponieważ jest on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niezbędny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uzyskania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dostępu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SharedPreferences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specyficznych dla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tej aplikacji.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43BB7861-7D02-865F-C996-E27AE72FB5F8}"/>
              </a:ext>
            </a:extLst>
          </p:cNvPr>
          <p:cNvCxnSpPr>
            <a:cxnSpLocks/>
          </p:cNvCxnSpPr>
          <p:nvPr/>
        </p:nvCxnSpPr>
        <p:spPr>
          <a:xfrm flipV="1">
            <a:off x="3038692" y="1124744"/>
            <a:ext cx="813228" cy="14401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D6B2B7B5-D4F9-6965-6C08-39617621198D}"/>
              </a:ext>
            </a:extLst>
          </p:cNvPr>
          <p:cNvSpPr/>
          <p:nvPr/>
        </p:nvSpPr>
        <p:spPr>
          <a:xfrm>
            <a:off x="33164" y="2152153"/>
            <a:ext cx="3170684" cy="116553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1A34EF2B-0C78-0CCC-BD9C-E07FAEB9FECC}"/>
              </a:ext>
            </a:extLst>
          </p:cNvPr>
          <p:cNvSpPr txBox="1"/>
          <p:nvPr/>
        </p:nvSpPr>
        <p:spPr>
          <a:xfrm>
            <a:off x="113430" y="2178524"/>
            <a:ext cx="30775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Tworzy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lub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otwiera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plik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XML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nazwie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app_settings.xml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Context.MODE_PRIVATE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zapewnia, że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tylko ta aplikacja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może odczytać ten plik.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0364B89F-9208-C0DB-A755-27FE6FC3BC5A}"/>
              </a:ext>
            </a:extLst>
          </p:cNvPr>
          <p:cNvCxnSpPr>
            <a:cxnSpLocks/>
          </p:cNvCxnSpPr>
          <p:nvPr/>
        </p:nvCxnSpPr>
        <p:spPr>
          <a:xfrm flipV="1">
            <a:off x="3203848" y="1916832"/>
            <a:ext cx="432048" cy="22213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A5227D12-E7CC-C663-226C-667CA384F4B1}"/>
              </a:ext>
            </a:extLst>
          </p:cNvPr>
          <p:cNvCxnSpPr>
            <a:cxnSpLocks/>
          </p:cNvCxnSpPr>
          <p:nvPr/>
        </p:nvCxnSpPr>
        <p:spPr>
          <a:xfrm flipV="1">
            <a:off x="9296783" y="1556792"/>
            <a:ext cx="432048" cy="22213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047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E79EF4-CC29-E536-BA3C-FBDF6246E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8EA1B3-79BB-13D7-3DF4-C7E523500D41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SharedPreferences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5FB5F80-0168-1724-B536-33733CAA1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744" y="836712"/>
            <a:ext cx="6171883" cy="5832648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A87158DA-04C9-D96B-6983-6A838DB8CBC1}"/>
              </a:ext>
            </a:extLst>
          </p:cNvPr>
          <p:cNvSpPr/>
          <p:nvPr/>
        </p:nvSpPr>
        <p:spPr>
          <a:xfrm>
            <a:off x="65019" y="857357"/>
            <a:ext cx="2973673" cy="116553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4507E8E-1671-6F6D-A463-EE33C9E70D01}"/>
              </a:ext>
            </a:extLst>
          </p:cNvPr>
          <p:cNvSpPr txBox="1"/>
          <p:nvPr/>
        </p:nvSpPr>
        <p:spPr>
          <a:xfrm>
            <a:off x="86158" y="853344"/>
            <a:ext cx="29736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Klasa przyjmuje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Context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jako parametr, ponieważ jest on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niezbędny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uzyskania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dostępu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SharedPreferences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specyficznych dla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tej aplikacji.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BCB98E39-FB6C-474A-2B76-F8FEE47A3921}"/>
              </a:ext>
            </a:extLst>
          </p:cNvPr>
          <p:cNvCxnSpPr>
            <a:cxnSpLocks/>
          </p:cNvCxnSpPr>
          <p:nvPr/>
        </p:nvCxnSpPr>
        <p:spPr>
          <a:xfrm flipV="1">
            <a:off x="3038692" y="1124744"/>
            <a:ext cx="813228" cy="14401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F283EF1A-BCA5-4775-0DA6-66FFFDEB67E8}"/>
              </a:ext>
            </a:extLst>
          </p:cNvPr>
          <p:cNvSpPr/>
          <p:nvPr/>
        </p:nvSpPr>
        <p:spPr>
          <a:xfrm>
            <a:off x="33164" y="2152153"/>
            <a:ext cx="3170684" cy="116553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8118031-E5D7-E887-37C5-F3F26EADDBF6}"/>
              </a:ext>
            </a:extLst>
          </p:cNvPr>
          <p:cNvSpPr txBox="1"/>
          <p:nvPr/>
        </p:nvSpPr>
        <p:spPr>
          <a:xfrm>
            <a:off x="113430" y="2178524"/>
            <a:ext cx="30775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Tworzy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lub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otwiera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plik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XML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nazwie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app_settings.xml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Context.MODE_PRIVATE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zapewnia, że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tylko ta aplikacja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może odczytać ten plik.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EE3C55ED-3613-6D3A-F954-3B1C3736725F}"/>
              </a:ext>
            </a:extLst>
          </p:cNvPr>
          <p:cNvCxnSpPr>
            <a:cxnSpLocks/>
          </p:cNvCxnSpPr>
          <p:nvPr/>
        </p:nvCxnSpPr>
        <p:spPr>
          <a:xfrm flipV="1">
            <a:off x="3203848" y="1916832"/>
            <a:ext cx="432048" cy="22213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B0E783C7-126E-CADD-D720-6B7CA02DC0F0}"/>
              </a:ext>
            </a:extLst>
          </p:cNvPr>
          <p:cNvSpPr/>
          <p:nvPr/>
        </p:nvSpPr>
        <p:spPr>
          <a:xfrm>
            <a:off x="6379028" y="2111157"/>
            <a:ext cx="2719942" cy="516526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7A063DEB-7FAE-0B5B-F7ED-66C5EBFB3C14}"/>
              </a:ext>
            </a:extLst>
          </p:cNvPr>
          <p:cNvSpPr txBox="1"/>
          <p:nvPr/>
        </p:nvSpPr>
        <p:spPr>
          <a:xfrm>
            <a:off x="6379028" y="2104463"/>
            <a:ext cx="2731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Singleton zwracający jedyną instancję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SharedPReferences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39D505A4-19DF-2DAB-D46C-7ABB6F526BE1}"/>
              </a:ext>
            </a:extLst>
          </p:cNvPr>
          <p:cNvCxnSpPr>
            <a:cxnSpLocks/>
          </p:cNvCxnSpPr>
          <p:nvPr/>
        </p:nvCxnSpPr>
        <p:spPr>
          <a:xfrm flipV="1">
            <a:off x="9296783" y="1556792"/>
            <a:ext cx="432048" cy="22213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A6BE494F-607A-8FAB-13B6-64A16AF4C88C}"/>
              </a:ext>
            </a:extLst>
          </p:cNvPr>
          <p:cNvCxnSpPr>
            <a:cxnSpLocks/>
          </p:cNvCxnSpPr>
          <p:nvPr/>
        </p:nvCxnSpPr>
        <p:spPr>
          <a:xfrm flipH="1" flipV="1">
            <a:off x="6948264" y="1778928"/>
            <a:ext cx="376841" cy="28097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25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FA8C54-3340-0629-52A7-BB6810531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9103DB-E4FA-718F-4E02-857DAA9E5527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SharedPreferences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1C0478B-DA72-6E09-C27B-E835A3CE2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744" y="836712"/>
            <a:ext cx="6171883" cy="5832648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B71D503C-E6EA-746B-3EA3-7D09C2F8822F}"/>
              </a:ext>
            </a:extLst>
          </p:cNvPr>
          <p:cNvSpPr/>
          <p:nvPr/>
        </p:nvSpPr>
        <p:spPr>
          <a:xfrm>
            <a:off x="65019" y="857357"/>
            <a:ext cx="2973673" cy="116553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22BB336-31FE-4B86-C8B1-95C571586AC1}"/>
              </a:ext>
            </a:extLst>
          </p:cNvPr>
          <p:cNvSpPr txBox="1"/>
          <p:nvPr/>
        </p:nvSpPr>
        <p:spPr>
          <a:xfrm>
            <a:off x="86158" y="853344"/>
            <a:ext cx="29736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Klasa przyjmuje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Context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jako parametr, ponieważ jest on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niezbędny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uzyskania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dostępu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SharedPreferences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specyficznych dla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tej aplikacji.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4CCBB122-C014-B32F-4FB8-49B112830DC8}"/>
              </a:ext>
            </a:extLst>
          </p:cNvPr>
          <p:cNvCxnSpPr>
            <a:cxnSpLocks/>
          </p:cNvCxnSpPr>
          <p:nvPr/>
        </p:nvCxnSpPr>
        <p:spPr>
          <a:xfrm flipV="1">
            <a:off x="3038692" y="1124744"/>
            <a:ext cx="813228" cy="14401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C8F6BC2F-688B-1FD1-9F6F-06F08C5381D2}"/>
              </a:ext>
            </a:extLst>
          </p:cNvPr>
          <p:cNvSpPr/>
          <p:nvPr/>
        </p:nvSpPr>
        <p:spPr>
          <a:xfrm>
            <a:off x="33164" y="2152153"/>
            <a:ext cx="3170684" cy="116553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6979E329-05B1-022A-DBFB-A6BFFC5FEE2B}"/>
              </a:ext>
            </a:extLst>
          </p:cNvPr>
          <p:cNvSpPr txBox="1"/>
          <p:nvPr/>
        </p:nvSpPr>
        <p:spPr>
          <a:xfrm>
            <a:off x="113430" y="2178524"/>
            <a:ext cx="30775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Tworzy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lub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otwiera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plik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XML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nazwie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app_settings.xml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Context.MODE_PRIVATE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zapewnia, że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tylko ta aplikacja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może odczytać ten plik.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6461FFB9-87F1-7EBD-F4A2-E8BDAE7E999C}"/>
              </a:ext>
            </a:extLst>
          </p:cNvPr>
          <p:cNvCxnSpPr>
            <a:cxnSpLocks/>
          </p:cNvCxnSpPr>
          <p:nvPr/>
        </p:nvCxnSpPr>
        <p:spPr>
          <a:xfrm flipV="1">
            <a:off x="3203848" y="1916832"/>
            <a:ext cx="432048" cy="22213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73EE64EC-4DF9-30D2-70AD-1F4A0EA7A536}"/>
              </a:ext>
            </a:extLst>
          </p:cNvPr>
          <p:cNvSpPr/>
          <p:nvPr/>
        </p:nvSpPr>
        <p:spPr>
          <a:xfrm>
            <a:off x="76522" y="3705322"/>
            <a:ext cx="3170684" cy="188391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2CD67997-3C87-DFE9-C56F-78D017B5DA7E}"/>
              </a:ext>
            </a:extLst>
          </p:cNvPr>
          <p:cNvSpPr txBox="1"/>
          <p:nvPr/>
        </p:nvSpPr>
        <p:spPr>
          <a:xfrm>
            <a:off x="65019" y="3738459"/>
            <a:ext cx="30775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MODE_PRIVATE – dostęp do pliku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tylko z poziomu aplikacji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MODE_WORLD_READABLE – zezwala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innym aplikacjom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odczyt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MODE_WORLD_WRITABLE – zezwala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innym aplikacjom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zapis</a:t>
            </a:r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3B214CEF-885E-9E74-78B5-96B71D1D40EF}"/>
              </a:ext>
            </a:extLst>
          </p:cNvPr>
          <p:cNvSpPr/>
          <p:nvPr/>
        </p:nvSpPr>
        <p:spPr>
          <a:xfrm>
            <a:off x="6379028" y="2111157"/>
            <a:ext cx="2719942" cy="516526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F791E12F-5473-A625-AEEF-240C4020B902}"/>
              </a:ext>
            </a:extLst>
          </p:cNvPr>
          <p:cNvSpPr txBox="1"/>
          <p:nvPr/>
        </p:nvSpPr>
        <p:spPr>
          <a:xfrm>
            <a:off x="6379028" y="2104463"/>
            <a:ext cx="2731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Singleton zwracający jedyną instancję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SharedPReferences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2A24DE11-0530-D200-3D63-34355E2004A1}"/>
              </a:ext>
            </a:extLst>
          </p:cNvPr>
          <p:cNvCxnSpPr>
            <a:cxnSpLocks/>
          </p:cNvCxnSpPr>
          <p:nvPr/>
        </p:nvCxnSpPr>
        <p:spPr>
          <a:xfrm flipV="1">
            <a:off x="9296783" y="1556792"/>
            <a:ext cx="432048" cy="22213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B451C354-B367-E6EE-CD06-52DE13135D1A}"/>
              </a:ext>
            </a:extLst>
          </p:cNvPr>
          <p:cNvCxnSpPr>
            <a:cxnSpLocks/>
          </p:cNvCxnSpPr>
          <p:nvPr/>
        </p:nvCxnSpPr>
        <p:spPr>
          <a:xfrm flipH="1" flipV="1">
            <a:off x="6948264" y="1778928"/>
            <a:ext cx="376841" cy="28097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16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7135DF-3240-0E8D-0343-E8B45F6DF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ABFC32-513F-9EA4-533A-40AEB3052627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SharedPreferences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C099394-4AC6-884B-770A-518B1B3D0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744" y="836712"/>
            <a:ext cx="6171883" cy="5832648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F90D8BAD-7A25-885B-D276-213BC6DDB4FD}"/>
              </a:ext>
            </a:extLst>
          </p:cNvPr>
          <p:cNvSpPr/>
          <p:nvPr/>
        </p:nvSpPr>
        <p:spPr>
          <a:xfrm>
            <a:off x="65019" y="857357"/>
            <a:ext cx="2973673" cy="116553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1E225E3-B6E6-9F58-34BB-B5DB4BDBA4A1}"/>
              </a:ext>
            </a:extLst>
          </p:cNvPr>
          <p:cNvSpPr txBox="1"/>
          <p:nvPr/>
        </p:nvSpPr>
        <p:spPr>
          <a:xfrm>
            <a:off x="86158" y="853344"/>
            <a:ext cx="29736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Klasa przyjmuje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Context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jako parametr, ponieważ jest on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niezbędny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uzyskania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dostępu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SharedPreferences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specyficznych dla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tej aplikacji.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E718F9DA-F698-458B-F0AA-09E909912869}"/>
              </a:ext>
            </a:extLst>
          </p:cNvPr>
          <p:cNvCxnSpPr>
            <a:cxnSpLocks/>
          </p:cNvCxnSpPr>
          <p:nvPr/>
        </p:nvCxnSpPr>
        <p:spPr>
          <a:xfrm flipV="1">
            <a:off x="3038692" y="1124744"/>
            <a:ext cx="813228" cy="14401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FFFF0DA5-8CDF-3491-BF3F-33AD4164AB5A}"/>
              </a:ext>
            </a:extLst>
          </p:cNvPr>
          <p:cNvSpPr/>
          <p:nvPr/>
        </p:nvSpPr>
        <p:spPr>
          <a:xfrm>
            <a:off x="33163" y="2152153"/>
            <a:ext cx="3314697" cy="116553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0AED614-6570-B4F2-755F-59CD53B1E298}"/>
              </a:ext>
            </a:extLst>
          </p:cNvPr>
          <p:cNvSpPr txBox="1"/>
          <p:nvPr/>
        </p:nvSpPr>
        <p:spPr>
          <a:xfrm>
            <a:off x="65020" y="2178524"/>
            <a:ext cx="32828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Tworzy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lub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otwiera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plik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XML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nazwie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app_settings.xml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Context.MODE_PRIVATE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zapewnia, że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tylko ta aplikacja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może odczytać ten plik. Zwraca obiekt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SharedPreferences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62424F8E-9B28-38FF-E683-C88D88F58D77}"/>
              </a:ext>
            </a:extLst>
          </p:cNvPr>
          <p:cNvCxnSpPr>
            <a:cxnSpLocks/>
          </p:cNvCxnSpPr>
          <p:nvPr/>
        </p:nvCxnSpPr>
        <p:spPr>
          <a:xfrm flipV="1">
            <a:off x="3203848" y="1916832"/>
            <a:ext cx="432048" cy="22213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D3FE70ED-13E8-D2A7-25C7-F39ACB1F8FFF}"/>
              </a:ext>
            </a:extLst>
          </p:cNvPr>
          <p:cNvSpPr/>
          <p:nvPr/>
        </p:nvSpPr>
        <p:spPr>
          <a:xfrm>
            <a:off x="20283" y="3593478"/>
            <a:ext cx="3170684" cy="162680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2BB75BB-324D-72FE-6C3F-46C4B073A9A0}"/>
              </a:ext>
            </a:extLst>
          </p:cNvPr>
          <p:cNvSpPr txBox="1"/>
          <p:nvPr/>
        </p:nvSpPr>
        <p:spPr>
          <a:xfrm>
            <a:off x="100549" y="3619850"/>
            <a:ext cx="30775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Zmienna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prefs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przechowuje obiekt typu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SharedPreferences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Nie jest to surowa zawartość pliku, ale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interfejs.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Dzięki temu obiektowi można w bezpieczny sposób wykonywać operacje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dodania, usunięcia, edycji danych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E0525857-B3B7-AC3C-DBD1-59A7CED03ADA}"/>
              </a:ext>
            </a:extLst>
          </p:cNvPr>
          <p:cNvCxnSpPr>
            <a:cxnSpLocks/>
          </p:cNvCxnSpPr>
          <p:nvPr/>
        </p:nvCxnSpPr>
        <p:spPr>
          <a:xfrm flipV="1">
            <a:off x="1835696" y="3329325"/>
            <a:ext cx="0" cy="21078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B55BDAD9-41D0-18AF-4787-B37AB820F2B8}"/>
              </a:ext>
            </a:extLst>
          </p:cNvPr>
          <p:cNvSpPr/>
          <p:nvPr/>
        </p:nvSpPr>
        <p:spPr>
          <a:xfrm>
            <a:off x="6379028" y="2111157"/>
            <a:ext cx="2719942" cy="516526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35FB593-D686-9E48-CD50-E27BD298F1C5}"/>
              </a:ext>
            </a:extLst>
          </p:cNvPr>
          <p:cNvSpPr txBox="1"/>
          <p:nvPr/>
        </p:nvSpPr>
        <p:spPr>
          <a:xfrm>
            <a:off x="6379028" y="2104463"/>
            <a:ext cx="2731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Singleton zwracający jedyną instancję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SharedPreferences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B75F73FD-08DC-5402-20BE-5AF9DC50FD9E}"/>
              </a:ext>
            </a:extLst>
          </p:cNvPr>
          <p:cNvCxnSpPr>
            <a:cxnSpLocks/>
          </p:cNvCxnSpPr>
          <p:nvPr/>
        </p:nvCxnSpPr>
        <p:spPr>
          <a:xfrm flipH="1" flipV="1">
            <a:off x="6948264" y="1778928"/>
            <a:ext cx="376841" cy="28097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662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57BBCC-043D-9B80-48EE-A91F54AAC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F23B40-B010-E91A-1864-AA61F332E153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SharedPreferences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366827F-98DC-E2E9-286A-72530B917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744" y="836712"/>
            <a:ext cx="6171883" cy="5832648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123621E5-C9CC-11B5-4B61-408DBFC5ABE8}"/>
              </a:ext>
            </a:extLst>
          </p:cNvPr>
          <p:cNvSpPr/>
          <p:nvPr/>
        </p:nvSpPr>
        <p:spPr>
          <a:xfrm>
            <a:off x="65019" y="857357"/>
            <a:ext cx="2973673" cy="116553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F43267E-0A7E-D65F-33B7-0D8E57BFF765}"/>
              </a:ext>
            </a:extLst>
          </p:cNvPr>
          <p:cNvSpPr txBox="1"/>
          <p:nvPr/>
        </p:nvSpPr>
        <p:spPr>
          <a:xfrm>
            <a:off x="86158" y="853344"/>
            <a:ext cx="29736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Klasa przyjmuje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Context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jako parametr, ponieważ jest on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niezbędny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uzyskania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dostępu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SharedPreferences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specyficznych dla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tej aplikacji.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7BA608EA-7BFA-773B-2900-55F7CFBF77F3}"/>
              </a:ext>
            </a:extLst>
          </p:cNvPr>
          <p:cNvCxnSpPr>
            <a:cxnSpLocks/>
          </p:cNvCxnSpPr>
          <p:nvPr/>
        </p:nvCxnSpPr>
        <p:spPr>
          <a:xfrm flipV="1">
            <a:off x="3038692" y="1124744"/>
            <a:ext cx="813228" cy="14401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50D8C246-ADFB-97A0-6103-2B24F6051F35}"/>
              </a:ext>
            </a:extLst>
          </p:cNvPr>
          <p:cNvSpPr/>
          <p:nvPr/>
        </p:nvSpPr>
        <p:spPr>
          <a:xfrm>
            <a:off x="33163" y="2152153"/>
            <a:ext cx="3314697" cy="116553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94E7577-DA73-5824-245A-9137C8213CD3}"/>
              </a:ext>
            </a:extLst>
          </p:cNvPr>
          <p:cNvSpPr txBox="1"/>
          <p:nvPr/>
        </p:nvSpPr>
        <p:spPr>
          <a:xfrm>
            <a:off x="65020" y="2178524"/>
            <a:ext cx="32828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Tworzy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lub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otwiera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plik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XML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nazwie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app_settings.xml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Context.MODE_PRIVATE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zapewnia, że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tylko ta aplikacja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może odczytać ten plik. Zwraca obiekt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SharedPreferences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B4B40FE6-7F33-CD52-B305-3E906FC2E52D}"/>
              </a:ext>
            </a:extLst>
          </p:cNvPr>
          <p:cNvCxnSpPr>
            <a:cxnSpLocks/>
          </p:cNvCxnSpPr>
          <p:nvPr/>
        </p:nvCxnSpPr>
        <p:spPr>
          <a:xfrm flipV="1">
            <a:off x="3203848" y="1916832"/>
            <a:ext cx="432048" cy="22213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C3B5F93C-8EC9-E385-61D0-7B57C78CE04F}"/>
              </a:ext>
            </a:extLst>
          </p:cNvPr>
          <p:cNvSpPr/>
          <p:nvPr/>
        </p:nvSpPr>
        <p:spPr>
          <a:xfrm>
            <a:off x="20283" y="3593478"/>
            <a:ext cx="3170684" cy="162680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E22832D-289B-89EA-6D64-A8BB3BC72768}"/>
              </a:ext>
            </a:extLst>
          </p:cNvPr>
          <p:cNvSpPr txBox="1"/>
          <p:nvPr/>
        </p:nvSpPr>
        <p:spPr>
          <a:xfrm>
            <a:off x="100549" y="3619850"/>
            <a:ext cx="30775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Zmienna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prefs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przechowuje obiekt typu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SharedPreferences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Nie jest to surowa zawartość pliku, ale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interfejs.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Dzięki temu obiektowi można w bezpieczny sposób wykonywać operacje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dodania, usunięcia, edycji danych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B4D75D8A-292A-7188-003A-6CB680D760FD}"/>
              </a:ext>
            </a:extLst>
          </p:cNvPr>
          <p:cNvCxnSpPr>
            <a:cxnSpLocks/>
          </p:cNvCxnSpPr>
          <p:nvPr/>
        </p:nvCxnSpPr>
        <p:spPr>
          <a:xfrm flipV="1">
            <a:off x="1835696" y="3329325"/>
            <a:ext cx="0" cy="21078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328EDBE8-D0F1-8DB9-F826-C9D57A8D6017}"/>
              </a:ext>
            </a:extLst>
          </p:cNvPr>
          <p:cNvSpPr/>
          <p:nvPr/>
        </p:nvSpPr>
        <p:spPr>
          <a:xfrm>
            <a:off x="6379028" y="2111157"/>
            <a:ext cx="2719942" cy="516526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52AF5B3-6623-45DC-3A19-D2D048C0E0FE}"/>
              </a:ext>
            </a:extLst>
          </p:cNvPr>
          <p:cNvSpPr txBox="1"/>
          <p:nvPr/>
        </p:nvSpPr>
        <p:spPr>
          <a:xfrm>
            <a:off x="6379028" y="2104463"/>
            <a:ext cx="2731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Singleton zwracający jedyną instancję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SharedPreferences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243D02F2-5866-AEF7-1C33-CF48D99D9976}"/>
              </a:ext>
            </a:extLst>
          </p:cNvPr>
          <p:cNvCxnSpPr>
            <a:cxnSpLocks/>
          </p:cNvCxnSpPr>
          <p:nvPr/>
        </p:nvCxnSpPr>
        <p:spPr>
          <a:xfrm flipH="1" flipV="1">
            <a:off x="6948264" y="1778928"/>
            <a:ext cx="376841" cy="28097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ABE92904-1143-7421-7CCC-8DDBF167B4B6}"/>
              </a:ext>
            </a:extLst>
          </p:cNvPr>
          <p:cNvSpPr/>
          <p:nvPr/>
        </p:nvSpPr>
        <p:spPr>
          <a:xfrm>
            <a:off x="7051725" y="3260014"/>
            <a:ext cx="1991726" cy="516526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190CF192-2651-0552-71C5-315D85853926}"/>
              </a:ext>
            </a:extLst>
          </p:cNvPr>
          <p:cNvSpPr txBox="1"/>
          <p:nvPr/>
        </p:nvSpPr>
        <p:spPr>
          <a:xfrm>
            <a:off x="7087909" y="3258987"/>
            <a:ext cx="197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Klucz jednoznacznie identyfikujący wartość</a:t>
            </a: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E6CCE913-95BE-FD5A-7179-A8796B16810C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427407" y="3288513"/>
            <a:ext cx="624318" cy="22976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729155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82458</TotalTime>
  <Pages>0</Pages>
  <Words>1302</Words>
  <Characters>0</Characters>
  <Application>Microsoft Office PowerPoint</Application>
  <PresentationFormat>Pokaz na ekranie (4:3)</PresentationFormat>
  <Lines>0</Lines>
  <Paragraphs>134</Paragraphs>
  <Slides>23</Slides>
  <Notes>23</Notes>
  <HiddenSlides>0</HiddenSlides>
  <MMClips>2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8" baseType="lpstr">
      <vt:lpstr>Arial</vt:lpstr>
      <vt:lpstr>Calibri</vt:lpstr>
      <vt:lpstr>Verbatim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1293</cp:revision>
  <dcterms:modified xsi:type="dcterms:W3CDTF">2025-09-19T19:34:26Z</dcterms:modified>
  <cp:category/>
</cp:coreProperties>
</file>