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6" r:id="rId1"/>
  </p:sldMasterIdLst>
  <p:notesMasterIdLst>
    <p:notesMasterId r:id="rId30"/>
  </p:notesMasterIdLst>
  <p:handoutMasterIdLst>
    <p:handoutMasterId r:id="rId31"/>
  </p:handoutMasterIdLst>
  <p:sldIdLst>
    <p:sldId id="346" r:id="rId2"/>
    <p:sldId id="559" r:id="rId3"/>
    <p:sldId id="567" r:id="rId4"/>
    <p:sldId id="570" r:id="rId5"/>
    <p:sldId id="568" r:id="rId6"/>
    <p:sldId id="571" r:id="rId7"/>
    <p:sldId id="569" r:id="rId8"/>
    <p:sldId id="573" r:id="rId9"/>
    <p:sldId id="572" r:id="rId10"/>
    <p:sldId id="574" r:id="rId11"/>
    <p:sldId id="575" r:id="rId12"/>
    <p:sldId id="576" r:id="rId13"/>
    <p:sldId id="577" r:id="rId14"/>
    <p:sldId id="578" r:id="rId15"/>
    <p:sldId id="579" r:id="rId16"/>
    <p:sldId id="580" r:id="rId17"/>
    <p:sldId id="581" r:id="rId18"/>
    <p:sldId id="582" r:id="rId19"/>
    <p:sldId id="583" r:id="rId20"/>
    <p:sldId id="584" r:id="rId21"/>
    <p:sldId id="585" r:id="rId22"/>
    <p:sldId id="586" r:id="rId23"/>
    <p:sldId id="587" r:id="rId24"/>
    <p:sldId id="588" r:id="rId25"/>
    <p:sldId id="589" r:id="rId26"/>
    <p:sldId id="590" r:id="rId27"/>
    <p:sldId id="591" r:id="rId28"/>
    <p:sldId id="592" r:id="rId2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5pPr>
    <a:lvl6pPr marL="22860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6pPr>
    <a:lvl7pPr marL="27432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7pPr>
    <a:lvl8pPr marL="32004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8pPr>
    <a:lvl9pPr marL="36576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fi Lew" initials="RL" lastIdx="1" clrIdx="0">
    <p:extLst>
      <p:ext uri="{19B8F6BF-5375-455C-9EA6-DF929625EA0E}">
        <p15:presenceInfo xmlns:p15="http://schemas.microsoft.com/office/powerpoint/2012/main" userId="218299075d94207c" providerId="Windows Live"/>
      </p:ext>
    </p:extLst>
  </p:cmAuthor>
  <p:cmAuthor id="2" name="Rafał Lewandków" initials="RL" lastIdx="4" clrIdx="1">
    <p:extLst>
      <p:ext uri="{19B8F6BF-5375-455C-9EA6-DF929625EA0E}">
        <p15:presenceInfo xmlns:p15="http://schemas.microsoft.com/office/powerpoint/2012/main" userId="Rafał Lewandków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00"/>
    <a:srgbClr val="00FFFF"/>
    <a:srgbClr val="FF00FF"/>
    <a:srgbClr val="006600"/>
    <a:srgbClr val="BCE292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Styl pośredni 2 — Ak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yl pośredni 2 — Ak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yl pośredni 2 — Ak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Styl pośredni 2 — Ak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3" autoAdjust="0"/>
    <p:restoredTop sz="94892" autoAdjust="0"/>
  </p:normalViewPr>
  <p:slideViewPr>
    <p:cSldViewPr>
      <p:cViewPr varScale="1">
        <p:scale>
          <a:sx n="96" d="100"/>
          <a:sy n="96" d="100"/>
        </p:scale>
        <p:origin x="103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859" y="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13504E-0C99-2340-A5F6-DD6E1A87C372}" type="datetimeFigureOut">
              <a:rPr lang="pl-PL" smtClean="0"/>
              <a:t>19.09.2025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6285F6-EDF4-6942-8E96-D0A50380D90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750803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8C933E-44E9-2D43-91B0-0D2BEEFA7EB9}" type="datetimeFigureOut">
              <a:rPr lang="pl-PL" smtClean="0"/>
              <a:t>19.09.2025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CE77F9-1A7F-B148-A0AA-5828300D10B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393826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681921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1FDDEC-D813-E299-B0E1-769D62D3E8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6343922-79C0-9C20-C107-6321EBCBD2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D533669-A3CC-F936-0369-199B37EB0C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7FD6CC-409D-E031-EB25-810FAD6D30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957752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979650-1865-4074-E48E-651962D68D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C589864-238B-416A-1297-2A99817E17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7C8F673-DC6B-9F3F-C99D-CE6A9DD382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DB3B09-33A8-6544-124D-A3F10EB6B1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310407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9359DE-FC5B-CF64-B759-63691C680F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EB17745-3212-6390-3468-98EE37957F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9235D91-C2E8-49BA-432D-BF94105DF0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BC87B9-EFCE-65A3-61A4-1EEE12D5DCB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718724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13D498-3426-B85A-FF0D-50D7DC65A4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EA98FDB-C175-CA66-08A6-0B0091BD60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FFEBED8-7C8A-7F3D-FD58-D991DA8165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5FD7A8-D31A-B042-C70D-05B1729016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516101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219653-41BA-76B5-0883-2B9B403593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BC047EB-F65E-D3C3-A4AA-355E383F59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2C79A2-C867-5088-0CCE-90EAB5F342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71A74-8912-CB1C-4517-0C799499178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347298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33D8B1-257D-145C-C764-11483E2A24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5B2487D-C603-863F-047C-08FA0CC052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141C85-DDC0-33A3-C1F1-2D43BC3256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2842C8-DC6E-9C47-3CB2-AA8AE20D36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201146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EB4659-56CD-6322-F5EB-AA66AE7FD8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966AC13-14D7-3FB2-91A5-8754AE8EA98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9C8DA68-995D-A63F-47EA-0A137A5CEC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73FF1F-FE13-3379-6936-1AD0389902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911257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23E756-457F-5909-2CEB-EE05768547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ACA52C9-83EC-E795-E6B0-D84A4C7473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D3ABCF2-0F80-5020-354A-E97ECCCBA4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7B060E-6A3C-149E-0B32-2CE93FA751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143237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812607-2ACD-34F3-4CE2-45A7A47BB7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929221F-E062-4F75-F3B3-895D9681CD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9C7D153-8FD4-3245-D4B8-5AE75D5D5D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292301-338F-DE71-44D8-590AC9BD79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800282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C45892-98B9-2C9C-87A9-4DCA2E3A81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246742A-964E-D0D4-1DE5-873C14ED26D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8C494AA-5F71-6CAA-0D50-D59C62577B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E2331B-AD96-3E97-D832-7AF4F72E60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38364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59D06D-933F-7632-47E9-BD164702E7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7C37BD2-EA30-AD49-405E-463943836F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6CC9B14-665C-C1D0-82AB-3788E4D5D5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09A449-FA94-8C8B-4EC5-2A3C0443C7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212571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5C6194-CB3C-864D-0A86-355B1DDE00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F76E8A1-7B07-F5E7-13FF-AE607AE355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940D6B5-9C94-24B9-D035-BB8A6738A2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1C049B-BF65-3F73-1D28-9C522CF705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0209094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33AE65-9514-40BD-1E04-442C46336B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41165E8-C016-C704-0DE2-334E968A0D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A964DD6-6030-B297-37E6-3CD799367E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3389CA-3A53-BB78-ED27-2F06DABA35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396644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61D7A8-F33E-5B95-5371-1A8A4998F8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21C79D3-F9AE-0AEC-6FA5-D3B73A611C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F022968-F6F4-E657-D121-59ED68E979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FBD0E7-CBE4-C35B-9465-383A982BCC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245275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49589C-3525-88F5-0614-77D8E63AEF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D881C4-CCBF-4DE7-483F-1279055B1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D46BF21-78EA-013F-EEA1-FB3496BEA3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8BD47C-B15C-1513-37E8-B69423F7024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711472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8ABF53-76D3-4F05-B3A4-46910A0183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557765F-B3C4-011D-76CA-3D06AB2F876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BF4B6EB-AB79-1946-0BDF-3057599481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F6D538-6DDE-93CA-BF42-4307FE53DFC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429538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E40E01-C4BA-FE64-0A9D-09728273D6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F90F578-ED81-7CCA-B173-1BB506E9F5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18163AC-8B7A-DE23-BBBB-DA71CE029D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9DA5FF-B8EA-CF66-9A32-9ACF49ECDA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418247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0B2E0C-8F21-A530-3CCF-635E2D1335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E586B6E-6073-1341-479B-4BCF1FECAD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6E7649D-E9F1-D601-C8C3-1558B7453F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9E6D99-33AA-D0F0-B630-3AE636C639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437377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8B0BDA-D670-204E-B359-A62C026462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59F2EEF-EB66-3B85-A2C6-4723CEBEF03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3612F0D-03DF-1B56-21D4-F6D5534909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56705F-DA2C-9577-477C-29CEC57F9F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2324676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418200-6B2A-1228-9041-E4DAE50A44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D244444-7EB8-2F85-D2B5-D33E5DF468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58B1F7-1E16-BEB4-ED88-A02498D129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143441-D00B-E8C4-E23C-B6F4AB6271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6920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BD942A-580E-E9F4-AA60-1D9F6F80C2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ADAAD1-97B6-C7DF-C137-0B4FC1A1F6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9B32453-1E10-9B07-2B01-5645D60B44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CF1A48-14F7-A59B-23E8-4E6A33C82D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559086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352E0B-BB64-3A57-AA41-57CA8A3B2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788EB8E-F019-6ECD-E6F3-5E8552C9AA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40FB4AC-2C68-9D5A-C074-34EA15E825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93FAC4-7DE0-EB74-B0C6-94102D4068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82281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66B100-3710-E86B-CE0B-6D3640251C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C1BC908-E861-F924-2235-88717A328D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4D2A742-3729-7B05-D47F-B2720C0F19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8DED34-AC48-75B2-C6FE-8F0F05C4D92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124359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6C3027-20F7-A44B-4ACF-F0799E0EF1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3E92732-CB39-7C02-78DA-1954DDC50B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526C88-1FF5-E3D8-A7A3-3346446B8E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E1479B-85A4-20A9-6E8A-C6BF1ADF81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067582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143A5D-BC51-E59E-69A0-856CB1375D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6D3C02E-DFDE-7556-0A18-0280898789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C72FF7C-402E-4D37-E287-1FF6C80EF6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93D379-2A8D-BCD4-CBE8-5FA82D9915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524506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AE3C4A-A57D-1168-B58D-F6026D29F1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1F36FE9-A8EC-6CC4-129D-BA8382B610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DF27871-D1DE-CF1F-A076-0912BDBA10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1520D6-4129-27CE-2ECC-4AA79C3F6A3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731366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D12E51-ADE9-B98A-2594-048338EC4D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E9EB555-95FF-0BC0-1026-029F18E92A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4918DAB-2375-5C01-5BDB-E56F4BFCDD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4DD7E6-0013-7A81-534C-5884AE7624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70900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19.09.2025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3FEF5-976C-4EA3-84A7-FBC3543521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97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19.09.2025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4C5AF-A148-4762-92DF-376362746B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36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19.09.2025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DEFBB-CA7F-4380-AF49-7EC026DA26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95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19.09.2025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B2623-FECC-458E-8887-8971830FA0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404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19.09.2025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C418-961B-4A97-8A49-C7EB1AA505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81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19.09.2025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CE437-C745-4797-8E12-AE887F9C67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269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19.09.2025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58DE-157A-47FB-B6FE-2BF3DBE089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114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19.09.2025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53702-A4CE-4E37-AD1A-55778605B1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313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19.09.2025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E45C1-B7A3-4D83-AEC0-13697CCD1D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72454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19.09.2025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51C0-3663-4EFE-8A6A-10BE31BDC9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485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Przeciągnij obraz na symbol zastępczy lub kliknij ikonę, aby go dodać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19.09.2025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EB7E-1F88-4AE7-AA89-93BE3C1A9C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19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17B01-0C30-B241-B19F-621BE4770608}" type="datetimeFigureOut">
              <a:rPr lang="pl-PL" smtClean="0"/>
              <a:t>19.09.2025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E45C1-B7A3-4D83-AEC0-13697CCD1D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097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5896" y="260648"/>
            <a:ext cx="4752274" cy="39889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79512" y="1628800"/>
            <a:ext cx="84249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>
                <a:solidFill>
                  <a:schemeClr val="bg1"/>
                </a:solidFill>
              </a:rPr>
              <a:t>PROGRAMOWANIE URZĄDZEŃ</a:t>
            </a:r>
          </a:p>
          <a:p>
            <a:pPr algn="ctr"/>
            <a:r>
              <a:rPr lang="pl-PL" sz="3200" b="1" dirty="0">
                <a:solidFill>
                  <a:schemeClr val="bg1"/>
                </a:solidFill>
              </a:rPr>
              <a:t>MOBILNYCH 2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B3CC2FAF-D489-4F42-90E1-D634E6FA5CAF}"/>
              </a:ext>
            </a:extLst>
          </p:cNvPr>
          <p:cNvSpPr txBox="1"/>
          <p:nvPr/>
        </p:nvSpPr>
        <p:spPr>
          <a:xfrm>
            <a:off x="179512" y="3861048"/>
            <a:ext cx="8424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>
                <a:solidFill>
                  <a:schemeClr val="bg1"/>
                </a:solidFill>
              </a:rPr>
              <a:t>WYKŁAD 9</a:t>
            </a: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A5201681-6767-4194-BF52-C2BE7C096DA3}"/>
              </a:ext>
            </a:extLst>
          </p:cNvPr>
          <p:cNvSpPr txBox="1"/>
          <p:nvPr/>
        </p:nvSpPr>
        <p:spPr>
          <a:xfrm>
            <a:off x="3131840" y="4437112"/>
            <a:ext cx="59046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800" dirty="0">
                <a:solidFill>
                  <a:schemeClr val="bg1"/>
                </a:solidFill>
              </a:rPr>
              <a:t>Bazy Danych ROOM: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>
                <a:solidFill>
                  <a:schemeClr val="bg1"/>
                </a:solidFill>
              </a:rPr>
              <a:t>Podstawowe Komponenty: </a:t>
            </a:r>
            <a:r>
              <a:rPr lang="pl-PL" sz="1800" dirty="0" err="1">
                <a:solidFill>
                  <a:schemeClr val="bg1"/>
                </a:solidFill>
              </a:rPr>
              <a:t>Entity</a:t>
            </a:r>
            <a:r>
              <a:rPr lang="pl-PL" sz="1800" dirty="0">
                <a:solidFill>
                  <a:schemeClr val="bg1"/>
                </a:solidFill>
              </a:rPr>
              <a:t>, </a:t>
            </a:r>
            <a:r>
              <a:rPr lang="pl-PL" sz="1800" dirty="0" err="1">
                <a:solidFill>
                  <a:schemeClr val="bg1"/>
                </a:solidFill>
              </a:rPr>
              <a:t>Dao</a:t>
            </a:r>
            <a:r>
              <a:rPr lang="pl-PL" sz="1800" dirty="0">
                <a:solidFill>
                  <a:schemeClr val="bg1"/>
                </a:solidFill>
              </a:rPr>
              <a:t>,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>
                <a:solidFill>
                  <a:schemeClr val="bg1"/>
                </a:solidFill>
              </a:rPr>
              <a:t>Operacje Asynchroniczne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>
                <a:solidFill>
                  <a:schemeClr val="bg1"/>
                </a:solidFill>
              </a:rPr>
              <a:t>CRUD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l-PL" sz="1800" dirty="0">
                <a:solidFill>
                  <a:schemeClr val="bg1"/>
                </a:solidFill>
              </a:rPr>
              <a:t>Integracja z MVVM</a:t>
            </a:r>
          </a:p>
        </p:txBody>
      </p:sp>
    </p:spTree>
    <p:extLst>
      <p:ext uri="{BB962C8B-B14F-4D97-AF65-F5344CB8AC3E}">
        <p14:creationId xmlns:p14="http://schemas.microsoft.com/office/powerpoint/2010/main" val="3098348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6498512-8FC0-0A63-C7A2-E7164160BA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D683AF4-848F-C335-6806-50827F27BD61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Entity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1075ACE8-72C9-4DF7-BE6B-D3E40FC9E978}"/>
              </a:ext>
            </a:extLst>
          </p:cNvPr>
          <p:cNvSpPr txBox="1"/>
          <p:nvPr/>
        </p:nvSpPr>
        <p:spPr>
          <a:xfrm>
            <a:off x="1033752" y="796886"/>
            <a:ext cx="81102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pl-PL" sz="1600" dirty="0"/>
              <a:t>Definiuje </a:t>
            </a:r>
            <a:r>
              <a:rPr lang="pl-PL" sz="1600" b="1" dirty="0"/>
              <a:t>strukturę tabeli</a:t>
            </a:r>
            <a:r>
              <a:rPr lang="pl-PL" sz="1600" dirty="0"/>
              <a:t>. Jest to </a:t>
            </a:r>
            <a:r>
              <a:rPr lang="pl-PL" sz="1600" b="1" dirty="0"/>
              <a:t>zwykła klasa </a:t>
            </a:r>
            <a:r>
              <a:rPr lang="pl-PL" sz="1600" dirty="0">
                <a:latin typeface="Verbatim"/>
              </a:rPr>
              <a:t>data </a:t>
            </a:r>
            <a:r>
              <a:rPr lang="pl-PL" sz="1600" dirty="0" err="1">
                <a:latin typeface="Verbatim"/>
              </a:rPr>
              <a:t>class</a:t>
            </a:r>
            <a:r>
              <a:rPr lang="pl-PL" sz="1600" dirty="0">
                <a:latin typeface="Verbatim"/>
              </a:rPr>
              <a:t>.</a:t>
            </a:r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2E083075-DB83-D0BF-D0E6-4AD1259DF5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0792" y="2708920"/>
            <a:ext cx="5541805" cy="1663764"/>
          </a:xfrm>
          <a:prstGeom prst="rect">
            <a:avLst/>
          </a:prstGeom>
        </p:spPr>
      </p:pic>
      <p:sp>
        <p:nvSpPr>
          <p:cNvPr id="10" name="Prostokąt: zaokrąglone rogi 9">
            <a:extLst>
              <a:ext uri="{FF2B5EF4-FFF2-40B4-BE49-F238E27FC236}">
                <a16:creationId xmlns:a16="http://schemas.microsoft.com/office/drawing/2014/main" id="{2F263D15-73B5-2B84-BA13-BACE9DC9772C}"/>
              </a:ext>
            </a:extLst>
          </p:cNvPr>
          <p:cNvSpPr/>
          <p:nvPr/>
        </p:nvSpPr>
        <p:spPr>
          <a:xfrm>
            <a:off x="251520" y="1551518"/>
            <a:ext cx="2808312" cy="869370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743ECB49-CFCC-EC9F-0129-93DB6E32178B}"/>
              </a:ext>
            </a:extLst>
          </p:cNvPr>
          <p:cNvSpPr txBox="1"/>
          <p:nvPr/>
        </p:nvSpPr>
        <p:spPr>
          <a:xfrm>
            <a:off x="251520" y="1610591"/>
            <a:ext cx="28083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adnotacja z biblioteki 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Room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która oznacza, że ta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klasa definiuje tabelę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 bazie danych.</a:t>
            </a:r>
            <a:endParaRPr lang="pl-PL" sz="1400" b="1" i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Łącznik prosty ze strzałką 11">
            <a:extLst>
              <a:ext uri="{FF2B5EF4-FFF2-40B4-BE49-F238E27FC236}">
                <a16:creationId xmlns:a16="http://schemas.microsoft.com/office/drawing/2014/main" id="{1AB12C19-D99B-0561-DE40-B7D444112C21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3059832" y="1986203"/>
            <a:ext cx="582758" cy="753447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Prostokąt: zaokrąglone rogi 13">
            <a:extLst>
              <a:ext uri="{FF2B5EF4-FFF2-40B4-BE49-F238E27FC236}">
                <a16:creationId xmlns:a16="http://schemas.microsoft.com/office/drawing/2014/main" id="{B323C52C-31E4-799F-ADB1-FCF758F4A160}"/>
              </a:ext>
            </a:extLst>
          </p:cNvPr>
          <p:cNvSpPr/>
          <p:nvPr/>
        </p:nvSpPr>
        <p:spPr>
          <a:xfrm>
            <a:off x="4139952" y="1251243"/>
            <a:ext cx="2981638" cy="1026216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702A1BB8-2772-7E78-C5EE-AC902987BAEA}"/>
              </a:ext>
            </a:extLst>
          </p:cNvPr>
          <p:cNvSpPr txBox="1"/>
          <p:nvPr/>
        </p:nvSpPr>
        <p:spPr>
          <a:xfrm>
            <a:off x="4211960" y="1287297"/>
            <a:ext cx="28083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Określa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dokładną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nazwę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tej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tabeli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 bazie </a:t>
            </a:r>
            <a:r>
              <a:rPr lang="pl-PL" sz="1400" b="1" dirty="0" err="1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SQLite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Bez tego, 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Room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domyślnie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użyłby nazwy klasy (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Task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endParaRPr lang="pl-PL" sz="1400" b="1" i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Łącznik prosty ze strzałką 15">
            <a:extLst>
              <a:ext uri="{FF2B5EF4-FFF2-40B4-BE49-F238E27FC236}">
                <a16:creationId xmlns:a16="http://schemas.microsoft.com/office/drawing/2014/main" id="{1DED7775-74B3-6307-7131-2E85E96FB484}"/>
              </a:ext>
            </a:extLst>
          </p:cNvPr>
          <p:cNvCxnSpPr>
            <a:cxnSpLocks/>
          </p:cNvCxnSpPr>
          <p:nvPr/>
        </p:nvCxnSpPr>
        <p:spPr>
          <a:xfrm flipH="1">
            <a:off x="5652120" y="2299098"/>
            <a:ext cx="331711" cy="409822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Prostokąt: zaokrąglone rogi 17">
            <a:extLst>
              <a:ext uri="{FF2B5EF4-FFF2-40B4-BE49-F238E27FC236}">
                <a16:creationId xmlns:a16="http://schemas.microsoft.com/office/drawing/2014/main" id="{9E083B64-D0F4-47C0-D5B6-610EC460408E}"/>
              </a:ext>
            </a:extLst>
          </p:cNvPr>
          <p:cNvSpPr/>
          <p:nvPr/>
        </p:nvSpPr>
        <p:spPr>
          <a:xfrm>
            <a:off x="147528" y="2930218"/>
            <a:ext cx="3128327" cy="1290869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9" name="pole tekstowe 18">
            <a:extLst>
              <a:ext uri="{FF2B5EF4-FFF2-40B4-BE49-F238E27FC236}">
                <a16:creationId xmlns:a16="http://schemas.microsoft.com/office/drawing/2014/main" id="{C755AA8D-3663-5692-328F-655606D89AEE}"/>
              </a:ext>
            </a:extLst>
          </p:cNvPr>
          <p:cNvSpPr txBox="1"/>
          <p:nvPr/>
        </p:nvSpPr>
        <p:spPr>
          <a:xfrm>
            <a:off x="147528" y="2989292"/>
            <a:ext cx="312832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 adnotacja oznacza, że właściwość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id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jest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kluczem głównym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tabeli. Klucz główny musi być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unikalny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dla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każdego wiersza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służy do jego identyfikacji.</a:t>
            </a:r>
            <a:endParaRPr lang="pl-PL" sz="1400" b="1" i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Łącznik prosty ze strzałką 19">
            <a:extLst>
              <a:ext uri="{FF2B5EF4-FFF2-40B4-BE49-F238E27FC236}">
                <a16:creationId xmlns:a16="http://schemas.microsoft.com/office/drawing/2014/main" id="{B5E203B2-E4D1-9B8E-E149-A3CE216EBD1A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3275855" y="3364904"/>
            <a:ext cx="576065" cy="210749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Prostokąt: zaokrąglone rogi 22">
            <a:extLst>
              <a:ext uri="{FF2B5EF4-FFF2-40B4-BE49-F238E27FC236}">
                <a16:creationId xmlns:a16="http://schemas.microsoft.com/office/drawing/2014/main" id="{EEEBDE51-2C0E-1A6B-468C-DC28E02DEF7F}"/>
              </a:ext>
            </a:extLst>
          </p:cNvPr>
          <p:cNvSpPr/>
          <p:nvPr/>
        </p:nvSpPr>
        <p:spPr>
          <a:xfrm>
            <a:off x="6341919" y="2083894"/>
            <a:ext cx="2765614" cy="1026216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4" name="pole tekstowe 23">
            <a:extLst>
              <a:ext uri="{FF2B5EF4-FFF2-40B4-BE49-F238E27FC236}">
                <a16:creationId xmlns:a16="http://schemas.microsoft.com/office/drawing/2014/main" id="{AAC4D73B-34AB-61D8-E7A0-B5C437791419}"/>
              </a:ext>
            </a:extLst>
          </p:cNvPr>
          <p:cNvSpPr txBox="1"/>
          <p:nvPr/>
        </p:nvSpPr>
        <p:spPr>
          <a:xfrm>
            <a:off x="6322808" y="2089160"/>
            <a:ext cx="28083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Automatycznie nadaje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nową, unikalną, rosnącą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wartość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id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dla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każdego nowego wiersza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dodawanego do tabeli</a:t>
            </a:r>
            <a:endParaRPr lang="pl-PL" sz="1400" i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Łącznik prosty ze strzałką 24">
            <a:extLst>
              <a:ext uri="{FF2B5EF4-FFF2-40B4-BE49-F238E27FC236}">
                <a16:creationId xmlns:a16="http://schemas.microsoft.com/office/drawing/2014/main" id="{4AEF11E7-8FF3-2C09-46C9-3B564E28C3E1}"/>
              </a:ext>
            </a:extLst>
          </p:cNvPr>
          <p:cNvCxnSpPr>
            <a:cxnSpLocks/>
          </p:cNvCxnSpPr>
          <p:nvPr/>
        </p:nvCxnSpPr>
        <p:spPr>
          <a:xfrm flipH="1">
            <a:off x="5868144" y="3018622"/>
            <a:ext cx="419640" cy="266362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064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A90E85E-204B-A150-049B-1FAAC87FC2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92F6AD0-A488-90CC-9A53-3E6790154354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Dao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8C5C2980-DAF7-FEAA-B2A7-ACFE5B9059B3}"/>
              </a:ext>
            </a:extLst>
          </p:cNvPr>
          <p:cNvSpPr txBox="1"/>
          <p:nvPr/>
        </p:nvSpPr>
        <p:spPr>
          <a:xfrm>
            <a:off x="1033753" y="810850"/>
            <a:ext cx="81102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pl-PL" sz="1600" b="1" dirty="0"/>
              <a:t>Interfejs</a:t>
            </a:r>
            <a:r>
              <a:rPr lang="pl-PL" sz="1600" dirty="0"/>
              <a:t>, w którym definiujemy </a:t>
            </a:r>
            <a:r>
              <a:rPr lang="pl-PL" sz="1600" b="1" dirty="0"/>
              <a:t>wszystkie operacje</a:t>
            </a:r>
            <a:r>
              <a:rPr lang="pl-PL" sz="1600" dirty="0"/>
              <a:t>, jakie chcemy wykonywać </a:t>
            </a:r>
            <a:r>
              <a:rPr lang="pl-PL" sz="1600" b="1" dirty="0"/>
              <a:t>na danej tabeli</a:t>
            </a:r>
            <a:r>
              <a:rPr lang="pl-PL" sz="1600" dirty="0"/>
              <a:t>.</a:t>
            </a:r>
            <a:endParaRPr lang="pl-PL" sz="1600" dirty="0">
              <a:latin typeface="Verbatim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F35766A-C4C8-B6E9-CB64-291C491176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l-PL" altLang="pl-PL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Interfejs, w którym definiujemy wszystkie operacje, jakie chcemy wykonywać na danej tabeli.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l-PL" altLang="pl-P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E1861E43-11AB-DC72-14FD-26DAD8BE55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3808" y="1988840"/>
            <a:ext cx="6102373" cy="4097308"/>
          </a:xfrm>
          <a:prstGeom prst="rect">
            <a:avLst/>
          </a:prstGeom>
        </p:spPr>
      </p:pic>
      <p:sp>
        <p:nvSpPr>
          <p:cNvPr id="13" name="Prostokąt: zaokrąglone rogi 12">
            <a:extLst>
              <a:ext uri="{FF2B5EF4-FFF2-40B4-BE49-F238E27FC236}">
                <a16:creationId xmlns:a16="http://schemas.microsoft.com/office/drawing/2014/main" id="{4451460F-0AF7-056F-7436-BBF4D1E0E880}"/>
              </a:ext>
            </a:extLst>
          </p:cNvPr>
          <p:cNvSpPr/>
          <p:nvPr/>
        </p:nvSpPr>
        <p:spPr>
          <a:xfrm>
            <a:off x="-36512" y="1405868"/>
            <a:ext cx="2952327" cy="1728828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7" name="pole tekstowe 16">
            <a:extLst>
              <a:ext uri="{FF2B5EF4-FFF2-40B4-BE49-F238E27FC236}">
                <a16:creationId xmlns:a16="http://schemas.microsoft.com/office/drawing/2014/main" id="{C2FEF61B-9AD3-776C-4055-16261BEF699A}"/>
              </a:ext>
            </a:extLst>
          </p:cNvPr>
          <p:cNvSpPr txBox="1"/>
          <p:nvPr/>
        </p:nvSpPr>
        <p:spPr>
          <a:xfrm>
            <a:off x="-36513" y="1464942"/>
            <a:ext cx="295232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 adnotacja oznacza, że interfejs 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TaskDao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jest </a:t>
            </a:r>
            <a:r>
              <a:rPr lang="pl-PL" sz="1400" dirty="0"/>
              <a:t>obiektem dostępu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danych (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Data Access Object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Room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użyje tego interfejsu do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wygenerowania kodu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który będzie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wykonywał zapytania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bazy danych.</a:t>
            </a:r>
            <a:endParaRPr lang="pl-PL" sz="1400" b="1" i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Łącznik prosty ze strzałką 20">
            <a:extLst>
              <a:ext uri="{FF2B5EF4-FFF2-40B4-BE49-F238E27FC236}">
                <a16:creationId xmlns:a16="http://schemas.microsoft.com/office/drawing/2014/main" id="{3CCA18EF-20F7-3723-9DCE-8930AE4EC811}"/>
              </a:ext>
            </a:extLst>
          </p:cNvPr>
          <p:cNvCxnSpPr>
            <a:cxnSpLocks/>
          </p:cNvCxnSpPr>
          <p:nvPr/>
        </p:nvCxnSpPr>
        <p:spPr>
          <a:xfrm>
            <a:off x="2919162" y="1677227"/>
            <a:ext cx="284686" cy="242296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8303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287C161-C620-371A-6114-F55F3B1C9F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8E7F3D6-5490-441D-167A-BD0CAC0AF193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Dao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7E966CA4-3F85-B50D-50FB-C1979AAC03BE}"/>
              </a:ext>
            </a:extLst>
          </p:cNvPr>
          <p:cNvSpPr txBox="1"/>
          <p:nvPr/>
        </p:nvSpPr>
        <p:spPr>
          <a:xfrm>
            <a:off x="1033753" y="810850"/>
            <a:ext cx="81102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pl-PL" sz="1600" b="1" dirty="0"/>
              <a:t>Interfejs</a:t>
            </a:r>
            <a:r>
              <a:rPr lang="pl-PL" sz="1600" dirty="0"/>
              <a:t>, w którym definiujemy </a:t>
            </a:r>
            <a:r>
              <a:rPr lang="pl-PL" sz="1600" b="1" dirty="0"/>
              <a:t>wszystkie operacje</a:t>
            </a:r>
            <a:r>
              <a:rPr lang="pl-PL" sz="1600" dirty="0"/>
              <a:t>, jakie chcemy wykonywać </a:t>
            </a:r>
            <a:r>
              <a:rPr lang="pl-PL" sz="1600" b="1" dirty="0"/>
              <a:t>na danej tabeli</a:t>
            </a:r>
            <a:r>
              <a:rPr lang="pl-PL" sz="1600" dirty="0"/>
              <a:t>.</a:t>
            </a:r>
            <a:endParaRPr lang="pl-PL" sz="1600" dirty="0">
              <a:latin typeface="Verbatim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3EA7F73-59AC-E642-CB5C-A00B3E2AAD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l-PL" altLang="pl-PL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Interfejs, w którym definiujemy wszystkie operacje, jakie chcemy wykonywać na danej tabeli.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l-PL" altLang="pl-P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2CBAD9F2-1CB9-4D6D-3498-652D5FC9F4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3808" y="1988840"/>
            <a:ext cx="6102373" cy="4097308"/>
          </a:xfrm>
          <a:prstGeom prst="rect">
            <a:avLst/>
          </a:prstGeom>
        </p:spPr>
      </p:pic>
      <p:sp>
        <p:nvSpPr>
          <p:cNvPr id="13" name="Prostokąt: zaokrąglone rogi 12">
            <a:extLst>
              <a:ext uri="{FF2B5EF4-FFF2-40B4-BE49-F238E27FC236}">
                <a16:creationId xmlns:a16="http://schemas.microsoft.com/office/drawing/2014/main" id="{E17D004A-EB42-75F0-C83E-C7D582579F7F}"/>
              </a:ext>
            </a:extLst>
          </p:cNvPr>
          <p:cNvSpPr/>
          <p:nvPr/>
        </p:nvSpPr>
        <p:spPr>
          <a:xfrm>
            <a:off x="-36512" y="1405868"/>
            <a:ext cx="2952327" cy="1728828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7" name="pole tekstowe 16">
            <a:extLst>
              <a:ext uri="{FF2B5EF4-FFF2-40B4-BE49-F238E27FC236}">
                <a16:creationId xmlns:a16="http://schemas.microsoft.com/office/drawing/2014/main" id="{B0968189-CCC9-D945-0153-1B5DCA426813}"/>
              </a:ext>
            </a:extLst>
          </p:cNvPr>
          <p:cNvSpPr txBox="1"/>
          <p:nvPr/>
        </p:nvSpPr>
        <p:spPr>
          <a:xfrm>
            <a:off x="-36513" y="1464942"/>
            <a:ext cx="295232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 adnotacja oznacza, że interfejs 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TaskDao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jest </a:t>
            </a:r>
            <a:r>
              <a:rPr lang="pl-PL" sz="1400" dirty="0"/>
              <a:t>obiektem dostępu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danych (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Data Access Object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Room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użyje tego interfejsu do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wygenerowania kodu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który będzie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wykonywał zapytania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bazy danych.</a:t>
            </a:r>
            <a:endParaRPr lang="pl-PL" sz="1400" b="1" i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Łącznik prosty ze strzałką 20">
            <a:extLst>
              <a:ext uri="{FF2B5EF4-FFF2-40B4-BE49-F238E27FC236}">
                <a16:creationId xmlns:a16="http://schemas.microsoft.com/office/drawing/2014/main" id="{495BB871-1D16-B5F6-98D5-9190451D7BC5}"/>
              </a:ext>
            </a:extLst>
          </p:cNvPr>
          <p:cNvCxnSpPr>
            <a:cxnSpLocks/>
          </p:cNvCxnSpPr>
          <p:nvPr/>
        </p:nvCxnSpPr>
        <p:spPr>
          <a:xfrm>
            <a:off x="2919162" y="1677227"/>
            <a:ext cx="284686" cy="242296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Prostokąt: zaokrąglone rogi 26">
            <a:extLst>
              <a:ext uri="{FF2B5EF4-FFF2-40B4-BE49-F238E27FC236}">
                <a16:creationId xmlns:a16="http://schemas.microsoft.com/office/drawing/2014/main" id="{44C3189D-093B-5860-5AC5-E7883FD363EB}"/>
              </a:ext>
            </a:extLst>
          </p:cNvPr>
          <p:cNvSpPr/>
          <p:nvPr/>
        </p:nvSpPr>
        <p:spPr>
          <a:xfrm>
            <a:off x="532858" y="3342824"/>
            <a:ext cx="2379610" cy="658660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8" name="pole tekstowe 27">
            <a:extLst>
              <a:ext uri="{FF2B5EF4-FFF2-40B4-BE49-F238E27FC236}">
                <a16:creationId xmlns:a16="http://schemas.microsoft.com/office/drawing/2014/main" id="{C550EF86-2754-E108-DE22-FCEC38D82CDE}"/>
              </a:ext>
            </a:extLst>
          </p:cNvPr>
          <p:cNvSpPr txBox="1"/>
          <p:nvPr/>
        </p:nvSpPr>
        <p:spPr>
          <a:xfrm>
            <a:off x="539552" y="3396984"/>
            <a:ext cx="2379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Metoda wstawiania nowych wierszy do tabeli</a:t>
            </a:r>
            <a:endParaRPr lang="pl-PL" sz="1400" b="1" i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" name="Łącznik prosty ze strzałką 28">
            <a:extLst>
              <a:ext uri="{FF2B5EF4-FFF2-40B4-BE49-F238E27FC236}">
                <a16:creationId xmlns:a16="http://schemas.microsoft.com/office/drawing/2014/main" id="{7D7999E8-E836-1709-E1B7-191A543C2DED}"/>
              </a:ext>
            </a:extLst>
          </p:cNvPr>
          <p:cNvCxnSpPr>
            <a:cxnSpLocks/>
          </p:cNvCxnSpPr>
          <p:nvPr/>
        </p:nvCxnSpPr>
        <p:spPr>
          <a:xfrm flipV="1">
            <a:off x="2915815" y="2924944"/>
            <a:ext cx="432049" cy="689239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9656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12C5ED2-E1FE-FF45-849B-06C9AE2C8F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369977C-826A-103B-35A7-39AAB282203F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Dao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05F85243-64AA-6F8E-7D3B-4B7814F0AD84}"/>
              </a:ext>
            </a:extLst>
          </p:cNvPr>
          <p:cNvSpPr txBox="1"/>
          <p:nvPr/>
        </p:nvSpPr>
        <p:spPr>
          <a:xfrm>
            <a:off x="1033753" y="810850"/>
            <a:ext cx="81102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pl-PL" sz="1600" b="1" dirty="0"/>
              <a:t>Interfejs</a:t>
            </a:r>
            <a:r>
              <a:rPr lang="pl-PL" sz="1600" dirty="0"/>
              <a:t>, w którym definiujemy </a:t>
            </a:r>
            <a:r>
              <a:rPr lang="pl-PL" sz="1600" b="1" dirty="0"/>
              <a:t>wszystkie operacje</a:t>
            </a:r>
            <a:r>
              <a:rPr lang="pl-PL" sz="1600" dirty="0"/>
              <a:t>, jakie chcemy wykonywać </a:t>
            </a:r>
            <a:r>
              <a:rPr lang="pl-PL" sz="1600" b="1" dirty="0"/>
              <a:t>na danej tabeli</a:t>
            </a:r>
            <a:r>
              <a:rPr lang="pl-PL" sz="1600" dirty="0"/>
              <a:t>.</a:t>
            </a:r>
            <a:endParaRPr lang="pl-PL" sz="1600" dirty="0">
              <a:latin typeface="Verbatim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FD866BF6-3E0F-BF79-D031-AB46886E13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l-PL" altLang="pl-PL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Interfejs, w którym definiujemy wszystkie operacje, jakie chcemy wykonywać na danej tabeli.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l-PL" altLang="pl-P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F081C762-9C05-753B-DDF7-C7AA4BED93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3808" y="1988840"/>
            <a:ext cx="6102373" cy="4097308"/>
          </a:xfrm>
          <a:prstGeom prst="rect">
            <a:avLst/>
          </a:prstGeom>
        </p:spPr>
      </p:pic>
      <p:sp>
        <p:nvSpPr>
          <p:cNvPr id="13" name="Prostokąt: zaokrąglone rogi 12">
            <a:extLst>
              <a:ext uri="{FF2B5EF4-FFF2-40B4-BE49-F238E27FC236}">
                <a16:creationId xmlns:a16="http://schemas.microsoft.com/office/drawing/2014/main" id="{6F026BD2-8FCE-8653-800B-7A27ABF90FC4}"/>
              </a:ext>
            </a:extLst>
          </p:cNvPr>
          <p:cNvSpPr/>
          <p:nvPr/>
        </p:nvSpPr>
        <p:spPr>
          <a:xfrm>
            <a:off x="-36512" y="1405868"/>
            <a:ext cx="2952327" cy="1728828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7" name="pole tekstowe 16">
            <a:extLst>
              <a:ext uri="{FF2B5EF4-FFF2-40B4-BE49-F238E27FC236}">
                <a16:creationId xmlns:a16="http://schemas.microsoft.com/office/drawing/2014/main" id="{9DBDA8AB-E23C-0059-143F-467D53F805EB}"/>
              </a:ext>
            </a:extLst>
          </p:cNvPr>
          <p:cNvSpPr txBox="1"/>
          <p:nvPr/>
        </p:nvSpPr>
        <p:spPr>
          <a:xfrm>
            <a:off x="-36513" y="1464942"/>
            <a:ext cx="295232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 adnotacja oznacza, że interfejs 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TaskDao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jest </a:t>
            </a:r>
            <a:r>
              <a:rPr lang="pl-PL" sz="1400" dirty="0"/>
              <a:t>obiektem dostępu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danych (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Data Access Object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Room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użyje tego interfejsu do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wygenerowania kodu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który będzie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wykonywał zapytania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bazy danych.</a:t>
            </a:r>
            <a:endParaRPr lang="pl-PL" sz="1400" b="1" i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Łącznik prosty ze strzałką 20">
            <a:extLst>
              <a:ext uri="{FF2B5EF4-FFF2-40B4-BE49-F238E27FC236}">
                <a16:creationId xmlns:a16="http://schemas.microsoft.com/office/drawing/2014/main" id="{779A2027-7A19-12E4-8061-3030878CD860}"/>
              </a:ext>
            </a:extLst>
          </p:cNvPr>
          <p:cNvCxnSpPr>
            <a:cxnSpLocks/>
          </p:cNvCxnSpPr>
          <p:nvPr/>
        </p:nvCxnSpPr>
        <p:spPr>
          <a:xfrm>
            <a:off x="2919162" y="1677227"/>
            <a:ext cx="284686" cy="242296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Prostokąt: zaokrąglone rogi 26">
            <a:extLst>
              <a:ext uri="{FF2B5EF4-FFF2-40B4-BE49-F238E27FC236}">
                <a16:creationId xmlns:a16="http://schemas.microsoft.com/office/drawing/2014/main" id="{4CBAC498-F5AF-7A3D-7313-0F6A7601F0F7}"/>
              </a:ext>
            </a:extLst>
          </p:cNvPr>
          <p:cNvSpPr/>
          <p:nvPr/>
        </p:nvSpPr>
        <p:spPr>
          <a:xfrm>
            <a:off x="532858" y="3342824"/>
            <a:ext cx="2379610" cy="658660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8" name="pole tekstowe 27">
            <a:extLst>
              <a:ext uri="{FF2B5EF4-FFF2-40B4-BE49-F238E27FC236}">
                <a16:creationId xmlns:a16="http://schemas.microsoft.com/office/drawing/2014/main" id="{1E097E56-2C4A-7924-5008-03B5C91E15D8}"/>
              </a:ext>
            </a:extLst>
          </p:cNvPr>
          <p:cNvSpPr txBox="1"/>
          <p:nvPr/>
        </p:nvSpPr>
        <p:spPr>
          <a:xfrm>
            <a:off x="539552" y="3396984"/>
            <a:ext cx="2379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Metoda wstawiania nowych wierszy do tabeli</a:t>
            </a:r>
            <a:endParaRPr lang="pl-PL" sz="1400" b="1" i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" name="Łącznik prosty ze strzałką 28">
            <a:extLst>
              <a:ext uri="{FF2B5EF4-FFF2-40B4-BE49-F238E27FC236}">
                <a16:creationId xmlns:a16="http://schemas.microsoft.com/office/drawing/2014/main" id="{866987C6-08D9-A8B5-DF17-3DF5D0576700}"/>
              </a:ext>
            </a:extLst>
          </p:cNvPr>
          <p:cNvCxnSpPr>
            <a:cxnSpLocks/>
          </p:cNvCxnSpPr>
          <p:nvPr/>
        </p:nvCxnSpPr>
        <p:spPr>
          <a:xfrm flipV="1">
            <a:off x="2915815" y="2924944"/>
            <a:ext cx="432049" cy="689239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Prostokąt: zaokrąglone rogi 30">
            <a:extLst>
              <a:ext uri="{FF2B5EF4-FFF2-40B4-BE49-F238E27FC236}">
                <a16:creationId xmlns:a16="http://schemas.microsoft.com/office/drawing/2014/main" id="{D76BF719-A455-28CE-384F-8E5E4A38217C}"/>
              </a:ext>
            </a:extLst>
          </p:cNvPr>
          <p:cNvSpPr/>
          <p:nvPr/>
        </p:nvSpPr>
        <p:spPr>
          <a:xfrm>
            <a:off x="5148064" y="1295119"/>
            <a:ext cx="3885086" cy="1384995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32" name="pole tekstowe 31">
            <a:extLst>
              <a:ext uri="{FF2B5EF4-FFF2-40B4-BE49-F238E27FC236}">
                <a16:creationId xmlns:a16="http://schemas.microsoft.com/office/drawing/2014/main" id="{DE714113-ACD7-9A6E-864B-A51DE2F87035}"/>
              </a:ext>
            </a:extLst>
          </p:cNvPr>
          <p:cNvSpPr txBox="1"/>
          <p:nvPr/>
        </p:nvSpPr>
        <p:spPr>
          <a:xfrm>
            <a:off x="5148064" y="1274298"/>
            <a:ext cx="388508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Określa, co ma się stać, jeśli spróbujemy wstawić wiersz z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kluczem głównym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który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już istnieje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 tabeli.</a:t>
            </a:r>
          </a:p>
          <a:p>
            <a:pPr algn="just"/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OnConflictStrategy.REPLACE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mówi 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Room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aby w takim przypadku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zastąpił stary wiersz nowym</a:t>
            </a:r>
            <a:endParaRPr lang="pl-PL" sz="1400" b="1" i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Łącznik prosty ze strzałką 32">
            <a:extLst>
              <a:ext uri="{FF2B5EF4-FFF2-40B4-BE49-F238E27FC236}">
                <a16:creationId xmlns:a16="http://schemas.microsoft.com/office/drawing/2014/main" id="{8143CE9D-E94D-FDF4-4088-023B936617AF}"/>
              </a:ext>
            </a:extLst>
          </p:cNvPr>
          <p:cNvCxnSpPr>
            <a:cxnSpLocks/>
          </p:cNvCxnSpPr>
          <p:nvPr/>
        </p:nvCxnSpPr>
        <p:spPr>
          <a:xfrm flipH="1">
            <a:off x="8172400" y="2680114"/>
            <a:ext cx="402177" cy="244830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54076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6D84407-0DB9-E668-2073-608596DF3F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115C629-0BA7-E6D1-1058-C4E13A84614A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Dao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5A9DA478-D6AC-830D-A09B-7175A3A76BA3}"/>
              </a:ext>
            </a:extLst>
          </p:cNvPr>
          <p:cNvSpPr txBox="1"/>
          <p:nvPr/>
        </p:nvSpPr>
        <p:spPr>
          <a:xfrm>
            <a:off x="1033753" y="810850"/>
            <a:ext cx="81102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pl-PL" sz="1600" b="1" dirty="0"/>
              <a:t>Interfejs</a:t>
            </a:r>
            <a:r>
              <a:rPr lang="pl-PL" sz="1600" dirty="0"/>
              <a:t>, w którym definiujemy </a:t>
            </a:r>
            <a:r>
              <a:rPr lang="pl-PL" sz="1600" b="1" dirty="0"/>
              <a:t>wszystkie operacje</a:t>
            </a:r>
            <a:r>
              <a:rPr lang="pl-PL" sz="1600" dirty="0"/>
              <a:t>, jakie chcemy wykonywać </a:t>
            </a:r>
            <a:r>
              <a:rPr lang="pl-PL" sz="1600" b="1" dirty="0"/>
              <a:t>na danej tabeli</a:t>
            </a:r>
            <a:r>
              <a:rPr lang="pl-PL" sz="1600" dirty="0"/>
              <a:t>.</a:t>
            </a:r>
            <a:endParaRPr lang="pl-PL" sz="1600" dirty="0">
              <a:latin typeface="Verbatim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41A834FC-BA98-F49F-E85E-61D76BDC7D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l-PL" altLang="pl-PL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Interfejs, w którym definiujemy wszystkie operacje, jakie chcemy wykonywać na danej tabeli.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l-PL" altLang="pl-P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48B89E6F-AB3E-F173-E5F6-F70EA491D0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3808" y="1988840"/>
            <a:ext cx="6102373" cy="4097308"/>
          </a:xfrm>
          <a:prstGeom prst="rect">
            <a:avLst/>
          </a:prstGeom>
        </p:spPr>
      </p:pic>
      <p:sp>
        <p:nvSpPr>
          <p:cNvPr id="13" name="Prostokąt: zaokrąglone rogi 12">
            <a:extLst>
              <a:ext uri="{FF2B5EF4-FFF2-40B4-BE49-F238E27FC236}">
                <a16:creationId xmlns:a16="http://schemas.microsoft.com/office/drawing/2014/main" id="{4CD38A65-F5E7-11EE-C9EB-A01EFE879284}"/>
              </a:ext>
            </a:extLst>
          </p:cNvPr>
          <p:cNvSpPr/>
          <p:nvPr/>
        </p:nvSpPr>
        <p:spPr>
          <a:xfrm>
            <a:off x="-36512" y="1405868"/>
            <a:ext cx="2952327" cy="1728828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7" name="pole tekstowe 16">
            <a:extLst>
              <a:ext uri="{FF2B5EF4-FFF2-40B4-BE49-F238E27FC236}">
                <a16:creationId xmlns:a16="http://schemas.microsoft.com/office/drawing/2014/main" id="{45CF6580-0DDC-8174-65AA-482ED35A45DA}"/>
              </a:ext>
            </a:extLst>
          </p:cNvPr>
          <p:cNvSpPr txBox="1"/>
          <p:nvPr/>
        </p:nvSpPr>
        <p:spPr>
          <a:xfrm>
            <a:off x="-36513" y="1464942"/>
            <a:ext cx="295232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 adnotacja oznacza, że interfejs 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TaskDao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jest </a:t>
            </a:r>
            <a:r>
              <a:rPr lang="pl-PL" sz="1400" dirty="0"/>
              <a:t>obiektem dostępu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danych (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Data Access Object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Room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użyje tego interfejsu do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wygenerowania kodu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który będzie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wykonywał zapytania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bazy danych.</a:t>
            </a:r>
            <a:endParaRPr lang="pl-PL" sz="1400" b="1" i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Łącznik prosty ze strzałką 20">
            <a:extLst>
              <a:ext uri="{FF2B5EF4-FFF2-40B4-BE49-F238E27FC236}">
                <a16:creationId xmlns:a16="http://schemas.microsoft.com/office/drawing/2014/main" id="{B77D2871-0FB9-0154-07D3-693B844D7E61}"/>
              </a:ext>
            </a:extLst>
          </p:cNvPr>
          <p:cNvCxnSpPr>
            <a:cxnSpLocks/>
          </p:cNvCxnSpPr>
          <p:nvPr/>
        </p:nvCxnSpPr>
        <p:spPr>
          <a:xfrm>
            <a:off x="2919162" y="1677227"/>
            <a:ext cx="284686" cy="242296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Prostokąt: zaokrąglone rogi 26">
            <a:extLst>
              <a:ext uri="{FF2B5EF4-FFF2-40B4-BE49-F238E27FC236}">
                <a16:creationId xmlns:a16="http://schemas.microsoft.com/office/drawing/2014/main" id="{26858BEC-9540-895C-6A2D-E23DE014833A}"/>
              </a:ext>
            </a:extLst>
          </p:cNvPr>
          <p:cNvSpPr/>
          <p:nvPr/>
        </p:nvSpPr>
        <p:spPr>
          <a:xfrm>
            <a:off x="532858" y="3342824"/>
            <a:ext cx="2379610" cy="658660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8" name="pole tekstowe 27">
            <a:extLst>
              <a:ext uri="{FF2B5EF4-FFF2-40B4-BE49-F238E27FC236}">
                <a16:creationId xmlns:a16="http://schemas.microsoft.com/office/drawing/2014/main" id="{3F8E2774-7322-6361-CEC5-72C1A559C616}"/>
              </a:ext>
            </a:extLst>
          </p:cNvPr>
          <p:cNvSpPr txBox="1"/>
          <p:nvPr/>
        </p:nvSpPr>
        <p:spPr>
          <a:xfrm>
            <a:off x="539552" y="3396984"/>
            <a:ext cx="2379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Metoda wstawiania nowych wierszy do tabeli</a:t>
            </a:r>
            <a:endParaRPr lang="pl-PL" sz="1400" b="1" i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" name="Łącznik prosty ze strzałką 28">
            <a:extLst>
              <a:ext uri="{FF2B5EF4-FFF2-40B4-BE49-F238E27FC236}">
                <a16:creationId xmlns:a16="http://schemas.microsoft.com/office/drawing/2014/main" id="{29728FA9-91F3-5FEC-C042-A93183FDD2FC}"/>
              </a:ext>
            </a:extLst>
          </p:cNvPr>
          <p:cNvCxnSpPr>
            <a:cxnSpLocks/>
          </p:cNvCxnSpPr>
          <p:nvPr/>
        </p:nvCxnSpPr>
        <p:spPr>
          <a:xfrm flipV="1">
            <a:off x="2915815" y="2924944"/>
            <a:ext cx="432049" cy="689239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Prostokąt: zaokrąglone rogi 30">
            <a:extLst>
              <a:ext uri="{FF2B5EF4-FFF2-40B4-BE49-F238E27FC236}">
                <a16:creationId xmlns:a16="http://schemas.microsoft.com/office/drawing/2014/main" id="{AEFE844C-1658-CE20-0A2B-F6DF55BABAE5}"/>
              </a:ext>
            </a:extLst>
          </p:cNvPr>
          <p:cNvSpPr/>
          <p:nvPr/>
        </p:nvSpPr>
        <p:spPr>
          <a:xfrm>
            <a:off x="5148064" y="1295119"/>
            <a:ext cx="3885086" cy="1384995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32" name="pole tekstowe 31">
            <a:extLst>
              <a:ext uri="{FF2B5EF4-FFF2-40B4-BE49-F238E27FC236}">
                <a16:creationId xmlns:a16="http://schemas.microsoft.com/office/drawing/2014/main" id="{44C9EC5C-A9D5-D811-4344-3C68FADCA0B6}"/>
              </a:ext>
            </a:extLst>
          </p:cNvPr>
          <p:cNvSpPr txBox="1"/>
          <p:nvPr/>
        </p:nvSpPr>
        <p:spPr>
          <a:xfrm>
            <a:off x="5148064" y="1274298"/>
            <a:ext cx="388508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Określa, co ma się stać, jeśli spróbujemy wstawić wiersz z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kluczem głównym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który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już istnieje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 tabeli.</a:t>
            </a:r>
          </a:p>
          <a:p>
            <a:pPr algn="just"/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OnConflictStrategy.REPLACE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mówi 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Room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aby w takim przypadku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zastąpił stary wiersz nowym</a:t>
            </a:r>
            <a:endParaRPr lang="pl-PL" sz="1400" b="1" i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Łącznik prosty ze strzałką 32">
            <a:extLst>
              <a:ext uri="{FF2B5EF4-FFF2-40B4-BE49-F238E27FC236}">
                <a16:creationId xmlns:a16="http://schemas.microsoft.com/office/drawing/2014/main" id="{C9A96082-BBDE-573C-2AEE-85CF466F9EE6}"/>
              </a:ext>
            </a:extLst>
          </p:cNvPr>
          <p:cNvCxnSpPr>
            <a:cxnSpLocks/>
          </p:cNvCxnSpPr>
          <p:nvPr/>
        </p:nvCxnSpPr>
        <p:spPr>
          <a:xfrm flipH="1">
            <a:off x="8172400" y="2680114"/>
            <a:ext cx="402177" cy="244830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Prostokąt: zaokrąglone rogi 34">
            <a:extLst>
              <a:ext uri="{FF2B5EF4-FFF2-40B4-BE49-F238E27FC236}">
                <a16:creationId xmlns:a16="http://schemas.microsoft.com/office/drawing/2014/main" id="{D7E7F166-CBC5-85D6-A959-C6F83C3773D4}"/>
              </a:ext>
            </a:extLst>
          </p:cNvPr>
          <p:cNvSpPr/>
          <p:nvPr/>
        </p:nvSpPr>
        <p:spPr>
          <a:xfrm>
            <a:off x="532858" y="4205409"/>
            <a:ext cx="2379610" cy="658660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36" name="pole tekstowe 35">
            <a:extLst>
              <a:ext uri="{FF2B5EF4-FFF2-40B4-BE49-F238E27FC236}">
                <a16:creationId xmlns:a16="http://schemas.microsoft.com/office/drawing/2014/main" id="{BB623C6F-0367-61D8-0660-91A398DECD61}"/>
              </a:ext>
            </a:extLst>
          </p:cNvPr>
          <p:cNvSpPr txBox="1"/>
          <p:nvPr/>
        </p:nvSpPr>
        <p:spPr>
          <a:xfrm>
            <a:off x="539552" y="4259569"/>
            <a:ext cx="2379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Metoda aktualizacji wierszy w tabeli</a:t>
            </a:r>
            <a:endParaRPr lang="pl-PL" sz="1400" b="1" i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7" name="Łącznik prosty ze strzałką 36">
            <a:extLst>
              <a:ext uri="{FF2B5EF4-FFF2-40B4-BE49-F238E27FC236}">
                <a16:creationId xmlns:a16="http://schemas.microsoft.com/office/drawing/2014/main" id="{8BCFCEE0-1355-C16B-9510-191223FFA807}"/>
              </a:ext>
            </a:extLst>
          </p:cNvPr>
          <p:cNvCxnSpPr>
            <a:cxnSpLocks/>
          </p:cNvCxnSpPr>
          <p:nvPr/>
        </p:nvCxnSpPr>
        <p:spPr>
          <a:xfrm flipV="1">
            <a:off x="2915815" y="3787529"/>
            <a:ext cx="432049" cy="689239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Prostokąt: zaokrąglone rogi 3">
            <a:extLst>
              <a:ext uri="{FF2B5EF4-FFF2-40B4-BE49-F238E27FC236}">
                <a16:creationId xmlns:a16="http://schemas.microsoft.com/office/drawing/2014/main" id="{2A1C5247-57AE-0C57-0BF3-FC271737AED0}"/>
              </a:ext>
            </a:extLst>
          </p:cNvPr>
          <p:cNvSpPr/>
          <p:nvPr/>
        </p:nvSpPr>
        <p:spPr>
          <a:xfrm>
            <a:off x="521397" y="5029212"/>
            <a:ext cx="2379610" cy="658660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A5F15766-496A-3A65-9061-FF83A1F62274}"/>
              </a:ext>
            </a:extLst>
          </p:cNvPr>
          <p:cNvSpPr txBox="1"/>
          <p:nvPr/>
        </p:nvSpPr>
        <p:spPr>
          <a:xfrm>
            <a:off x="528091" y="5083372"/>
            <a:ext cx="2379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Metoda usuwania wierszy z tabeli</a:t>
            </a:r>
            <a:endParaRPr lang="pl-PL" sz="1400" b="1" i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Łącznik prosty ze strzałką 6">
            <a:extLst>
              <a:ext uri="{FF2B5EF4-FFF2-40B4-BE49-F238E27FC236}">
                <a16:creationId xmlns:a16="http://schemas.microsoft.com/office/drawing/2014/main" id="{AD22B4EC-DE7C-B03A-102F-A08181B603EF}"/>
              </a:ext>
            </a:extLst>
          </p:cNvPr>
          <p:cNvCxnSpPr>
            <a:cxnSpLocks/>
          </p:cNvCxnSpPr>
          <p:nvPr/>
        </p:nvCxnSpPr>
        <p:spPr>
          <a:xfrm flipV="1">
            <a:off x="2904354" y="4611332"/>
            <a:ext cx="432049" cy="689239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76813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4C3272E-F28C-DB17-6EA0-FEB3AA5D82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8083A29-DBC1-D822-153B-B720EFE8A342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Dao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0968E85A-7D18-D8FB-102C-B7C6F551506B}"/>
              </a:ext>
            </a:extLst>
          </p:cNvPr>
          <p:cNvSpPr txBox="1"/>
          <p:nvPr/>
        </p:nvSpPr>
        <p:spPr>
          <a:xfrm>
            <a:off x="1033753" y="810850"/>
            <a:ext cx="81102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pl-PL" sz="1600" b="1" dirty="0"/>
              <a:t>Interfejs</a:t>
            </a:r>
            <a:r>
              <a:rPr lang="pl-PL" sz="1600" dirty="0"/>
              <a:t>, w którym definiujemy </a:t>
            </a:r>
            <a:r>
              <a:rPr lang="pl-PL" sz="1600" b="1" dirty="0"/>
              <a:t>wszystkie operacje</a:t>
            </a:r>
            <a:r>
              <a:rPr lang="pl-PL" sz="1600" dirty="0"/>
              <a:t>, jakie chcemy wykonywać </a:t>
            </a:r>
            <a:r>
              <a:rPr lang="pl-PL" sz="1600" b="1" dirty="0"/>
              <a:t>na danej tabeli</a:t>
            </a:r>
            <a:r>
              <a:rPr lang="pl-PL" sz="1600" dirty="0"/>
              <a:t>.</a:t>
            </a:r>
            <a:endParaRPr lang="pl-PL" sz="1600" dirty="0">
              <a:latin typeface="Verbatim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BAAD8D72-9632-0101-95B8-54F8FD90A2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l-PL" altLang="pl-PL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Interfejs, w którym definiujemy wszystkie operacje, jakie chcemy wykonywać na danej tabeli.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l-PL" altLang="pl-P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18C07B99-B1AE-BC91-8F5F-DC85968629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3808" y="1988840"/>
            <a:ext cx="6102373" cy="4097308"/>
          </a:xfrm>
          <a:prstGeom prst="rect">
            <a:avLst/>
          </a:prstGeom>
        </p:spPr>
      </p:pic>
      <p:sp>
        <p:nvSpPr>
          <p:cNvPr id="13" name="Prostokąt: zaokrąglone rogi 12">
            <a:extLst>
              <a:ext uri="{FF2B5EF4-FFF2-40B4-BE49-F238E27FC236}">
                <a16:creationId xmlns:a16="http://schemas.microsoft.com/office/drawing/2014/main" id="{CA4B94EC-66A1-5367-B2AA-0DC7F58057A7}"/>
              </a:ext>
            </a:extLst>
          </p:cNvPr>
          <p:cNvSpPr/>
          <p:nvPr/>
        </p:nvSpPr>
        <p:spPr>
          <a:xfrm>
            <a:off x="-36512" y="1405868"/>
            <a:ext cx="2952327" cy="1728828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7" name="pole tekstowe 16">
            <a:extLst>
              <a:ext uri="{FF2B5EF4-FFF2-40B4-BE49-F238E27FC236}">
                <a16:creationId xmlns:a16="http://schemas.microsoft.com/office/drawing/2014/main" id="{786EEE30-51D5-09F6-93EE-13D5ACA3D4AD}"/>
              </a:ext>
            </a:extLst>
          </p:cNvPr>
          <p:cNvSpPr txBox="1"/>
          <p:nvPr/>
        </p:nvSpPr>
        <p:spPr>
          <a:xfrm>
            <a:off x="-36513" y="1464942"/>
            <a:ext cx="295232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 adnotacja oznacza, że interfejs 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TaskDao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jest </a:t>
            </a:r>
            <a:r>
              <a:rPr lang="pl-PL" sz="1400" dirty="0"/>
              <a:t>obiektem dostępu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danych (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Data Access Object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Room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użyje tego interfejsu do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wygenerowania kodu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który będzie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wykonywał zapytania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bazy danych.</a:t>
            </a:r>
            <a:endParaRPr lang="pl-PL" sz="1400" b="1" i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Łącznik prosty ze strzałką 20">
            <a:extLst>
              <a:ext uri="{FF2B5EF4-FFF2-40B4-BE49-F238E27FC236}">
                <a16:creationId xmlns:a16="http://schemas.microsoft.com/office/drawing/2014/main" id="{4C56C1BE-D97E-1C93-157C-0BCC43B640F9}"/>
              </a:ext>
            </a:extLst>
          </p:cNvPr>
          <p:cNvCxnSpPr>
            <a:cxnSpLocks/>
          </p:cNvCxnSpPr>
          <p:nvPr/>
        </p:nvCxnSpPr>
        <p:spPr>
          <a:xfrm>
            <a:off x="2919162" y="1677227"/>
            <a:ext cx="284686" cy="242296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Prostokąt: zaokrąglone rogi 26">
            <a:extLst>
              <a:ext uri="{FF2B5EF4-FFF2-40B4-BE49-F238E27FC236}">
                <a16:creationId xmlns:a16="http://schemas.microsoft.com/office/drawing/2014/main" id="{549C7EBC-188A-E37A-ADD1-587E3821DC51}"/>
              </a:ext>
            </a:extLst>
          </p:cNvPr>
          <p:cNvSpPr/>
          <p:nvPr/>
        </p:nvSpPr>
        <p:spPr>
          <a:xfrm>
            <a:off x="532858" y="3342824"/>
            <a:ext cx="2379610" cy="658660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8" name="pole tekstowe 27">
            <a:extLst>
              <a:ext uri="{FF2B5EF4-FFF2-40B4-BE49-F238E27FC236}">
                <a16:creationId xmlns:a16="http://schemas.microsoft.com/office/drawing/2014/main" id="{A4043834-F2F5-9646-4FE5-A520D0280FFE}"/>
              </a:ext>
            </a:extLst>
          </p:cNvPr>
          <p:cNvSpPr txBox="1"/>
          <p:nvPr/>
        </p:nvSpPr>
        <p:spPr>
          <a:xfrm>
            <a:off x="539552" y="3396984"/>
            <a:ext cx="2379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Metoda wstawiania nowych wierszy do tabeli</a:t>
            </a:r>
            <a:endParaRPr lang="pl-PL" sz="1400" b="1" i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" name="Łącznik prosty ze strzałką 28">
            <a:extLst>
              <a:ext uri="{FF2B5EF4-FFF2-40B4-BE49-F238E27FC236}">
                <a16:creationId xmlns:a16="http://schemas.microsoft.com/office/drawing/2014/main" id="{47B4F9B3-E8A5-382F-D4E7-3EA1BAB4DA41}"/>
              </a:ext>
            </a:extLst>
          </p:cNvPr>
          <p:cNvCxnSpPr>
            <a:cxnSpLocks/>
          </p:cNvCxnSpPr>
          <p:nvPr/>
        </p:nvCxnSpPr>
        <p:spPr>
          <a:xfrm flipV="1">
            <a:off x="2915815" y="2924944"/>
            <a:ext cx="432049" cy="689239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Prostokąt: zaokrąglone rogi 30">
            <a:extLst>
              <a:ext uri="{FF2B5EF4-FFF2-40B4-BE49-F238E27FC236}">
                <a16:creationId xmlns:a16="http://schemas.microsoft.com/office/drawing/2014/main" id="{599C13C1-0775-FBC2-2018-1EE0CDB9EBE5}"/>
              </a:ext>
            </a:extLst>
          </p:cNvPr>
          <p:cNvSpPr/>
          <p:nvPr/>
        </p:nvSpPr>
        <p:spPr>
          <a:xfrm>
            <a:off x="5148064" y="1295119"/>
            <a:ext cx="3885086" cy="1384995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32" name="pole tekstowe 31">
            <a:extLst>
              <a:ext uri="{FF2B5EF4-FFF2-40B4-BE49-F238E27FC236}">
                <a16:creationId xmlns:a16="http://schemas.microsoft.com/office/drawing/2014/main" id="{15493385-099D-EF47-4D3F-FAA24CB369C7}"/>
              </a:ext>
            </a:extLst>
          </p:cNvPr>
          <p:cNvSpPr txBox="1"/>
          <p:nvPr/>
        </p:nvSpPr>
        <p:spPr>
          <a:xfrm>
            <a:off x="5148064" y="1274298"/>
            <a:ext cx="388508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Określa, co ma się stać, jeśli spróbujemy wstawić wiersz z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kluczem głównym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który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już istnieje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 tabeli.</a:t>
            </a:r>
          </a:p>
          <a:p>
            <a:pPr algn="just"/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OnConflictStrategy.REPLACE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mówi 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Room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aby w takim przypadku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zastąpił stary wiersz nowym</a:t>
            </a:r>
            <a:endParaRPr lang="pl-PL" sz="1400" b="1" i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Łącznik prosty ze strzałką 32">
            <a:extLst>
              <a:ext uri="{FF2B5EF4-FFF2-40B4-BE49-F238E27FC236}">
                <a16:creationId xmlns:a16="http://schemas.microsoft.com/office/drawing/2014/main" id="{0176B142-98EC-2BFE-F7C2-F70A52AECB35}"/>
              </a:ext>
            </a:extLst>
          </p:cNvPr>
          <p:cNvCxnSpPr>
            <a:cxnSpLocks/>
          </p:cNvCxnSpPr>
          <p:nvPr/>
        </p:nvCxnSpPr>
        <p:spPr>
          <a:xfrm flipH="1">
            <a:off x="8172400" y="2680114"/>
            <a:ext cx="402177" cy="244830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Prostokąt: zaokrąglone rogi 34">
            <a:extLst>
              <a:ext uri="{FF2B5EF4-FFF2-40B4-BE49-F238E27FC236}">
                <a16:creationId xmlns:a16="http://schemas.microsoft.com/office/drawing/2014/main" id="{B6A90FA6-CFE4-0108-1DE0-588C577A7A9B}"/>
              </a:ext>
            </a:extLst>
          </p:cNvPr>
          <p:cNvSpPr/>
          <p:nvPr/>
        </p:nvSpPr>
        <p:spPr>
          <a:xfrm>
            <a:off x="532858" y="4205409"/>
            <a:ext cx="2379610" cy="658660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36" name="pole tekstowe 35">
            <a:extLst>
              <a:ext uri="{FF2B5EF4-FFF2-40B4-BE49-F238E27FC236}">
                <a16:creationId xmlns:a16="http://schemas.microsoft.com/office/drawing/2014/main" id="{8FA0D647-FBD7-AC52-E33D-66BC7EB3FDBE}"/>
              </a:ext>
            </a:extLst>
          </p:cNvPr>
          <p:cNvSpPr txBox="1"/>
          <p:nvPr/>
        </p:nvSpPr>
        <p:spPr>
          <a:xfrm>
            <a:off x="539552" y="4259569"/>
            <a:ext cx="2379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Metoda aktualizacji wierszy w tabeli</a:t>
            </a:r>
            <a:endParaRPr lang="pl-PL" sz="1400" b="1" i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7" name="Łącznik prosty ze strzałką 36">
            <a:extLst>
              <a:ext uri="{FF2B5EF4-FFF2-40B4-BE49-F238E27FC236}">
                <a16:creationId xmlns:a16="http://schemas.microsoft.com/office/drawing/2014/main" id="{86ED2138-C0A7-8A64-BFA6-30E997B99D42}"/>
              </a:ext>
            </a:extLst>
          </p:cNvPr>
          <p:cNvCxnSpPr>
            <a:cxnSpLocks/>
          </p:cNvCxnSpPr>
          <p:nvPr/>
        </p:nvCxnSpPr>
        <p:spPr>
          <a:xfrm flipV="1">
            <a:off x="2915815" y="3787529"/>
            <a:ext cx="432049" cy="689239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Prostokąt: zaokrąglone rogi 37">
            <a:extLst>
              <a:ext uri="{FF2B5EF4-FFF2-40B4-BE49-F238E27FC236}">
                <a16:creationId xmlns:a16="http://schemas.microsoft.com/office/drawing/2014/main" id="{AE387E0E-FD31-D8FA-2792-75AC3348D870}"/>
              </a:ext>
            </a:extLst>
          </p:cNvPr>
          <p:cNvSpPr/>
          <p:nvPr/>
        </p:nvSpPr>
        <p:spPr>
          <a:xfrm>
            <a:off x="521397" y="5029212"/>
            <a:ext cx="2379610" cy="658660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39" name="pole tekstowe 38">
            <a:extLst>
              <a:ext uri="{FF2B5EF4-FFF2-40B4-BE49-F238E27FC236}">
                <a16:creationId xmlns:a16="http://schemas.microsoft.com/office/drawing/2014/main" id="{491C986A-56A5-B8A6-DE5A-27D97A33EA04}"/>
              </a:ext>
            </a:extLst>
          </p:cNvPr>
          <p:cNvSpPr txBox="1"/>
          <p:nvPr/>
        </p:nvSpPr>
        <p:spPr>
          <a:xfrm>
            <a:off x="528091" y="5083372"/>
            <a:ext cx="2379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Metoda usuwania wierszy z tabeli</a:t>
            </a:r>
            <a:endParaRPr lang="pl-PL" sz="1400" b="1" i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0" name="Łącznik prosty ze strzałką 39">
            <a:extLst>
              <a:ext uri="{FF2B5EF4-FFF2-40B4-BE49-F238E27FC236}">
                <a16:creationId xmlns:a16="http://schemas.microsoft.com/office/drawing/2014/main" id="{40ECF623-6DC6-0560-2358-60575B4D8365}"/>
              </a:ext>
            </a:extLst>
          </p:cNvPr>
          <p:cNvCxnSpPr>
            <a:cxnSpLocks/>
          </p:cNvCxnSpPr>
          <p:nvPr/>
        </p:nvCxnSpPr>
        <p:spPr>
          <a:xfrm flipV="1">
            <a:off x="2904354" y="4611332"/>
            <a:ext cx="432049" cy="689239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Prostokąt: zaokrąglone rogi 40">
            <a:extLst>
              <a:ext uri="{FF2B5EF4-FFF2-40B4-BE49-F238E27FC236}">
                <a16:creationId xmlns:a16="http://schemas.microsoft.com/office/drawing/2014/main" id="{AC8D489A-E908-A1A7-D91A-61306359ABB5}"/>
              </a:ext>
            </a:extLst>
          </p:cNvPr>
          <p:cNvSpPr/>
          <p:nvPr/>
        </p:nvSpPr>
        <p:spPr>
          <a:xfrm>
            <a:off x="518050" y="5853015"/>
            <a:ext cx="2379610" cy="658660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42" name="pole tekstowe 41">
            <a:extLst>
              <a:ext uri="{FF2B5EF4-FFF2-40B4-BE49-F238E27FC236}">
                <a16:creationId xmlns:a16="http://schemas.microsoft.com/office/drawing/2014/main" id="{73385C01-A94C-8C2F-51CD-61ACC44DAF9B}"/>
              </a:ext>
            </a:extLst>
          </p:cNvPr>
          <p:cNvSpPr txBox="1"/>
          <p:nvPr/>
        </p:nvSpPr>
        <p:spPr>
          <a:xfrm>
            <a:off x="524744" y="5907175"/>
            <a:ext cx="2379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Pozwala na definiowanie własnych zapytań SQL</a:t>
            </a:r>
            <a:endParaRPr lang="pl-PL" sz="1400" b="1" i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3" name="Łącznik prosty ze strzałką 42">
            <a:extLst>
              <a:ext uri="{FF2B5EF4-FFF2-40B4-BE49-F238E27FC236}">
                <a16:creationId xmlns:a16="http://schemas.microsoft.com/office/drawing/2014/main" id="{84095C27-90E0-8039-1DC1-67AB2FEF7C0C}"/>
              </a:ext>
            </a:extLst>
          </p:cNvPr>
          <p:cNvCxnSpPr>
            <a:cxnSpLocks/>
          </p:cNvCxnSpPr>
          <p:nvPr/>
        </p:nvCxnSpPr>
        <p:spPr>
          <a:xfrm flipV="1">
            <a:off x="2901007" y="5435135"/>
            <a:ext cx="432049" cy="689239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36033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FEE6CC5-B160-0464-7AF1-32028EB2E8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3A23B1C-6420-B948-04A5-28C8D938B01F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Dao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2EB2C52D-5FD7-8627-A273-66665ACEDF03}"/>
              </a:ext>
            </a:extLst>
          </p:cNvPr>
          <p:cNvSpPr txBox="1"/>
          <p:nvPr/>
        </p:nvSpPr>
        <p:spPr>
          <a:xfrm>
            <a:off x="1033753" y="810850"/>
            <a:ext cx="81102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pl-PL" sz="1600" b="1" dirty="0"/>
              <a:t>Interfejs</a:t>
            </a:r>
            <a:r>
              <a:rPr lang="pl-PL" sz="1600" dirty="0"/>
              <a:t>, w którym definiujemy </a:t>
            </a:r>
            <a:r>
              <a:rPr lang="pl-PL" sz="1600" b="1" dirty="0"/>
              <a:t>wszystkie operacje</a:t>
            </a:r>
            <a:r>
              <a:rPr lang="pl-PL" sz="1600" dirty="0"/>
              <a:t>, jakie chcemy wykonywać </a:t>
            </a:r>
            <a:r>
              <a:rPr lang="pl-PL" sz="1600" b="1" dirty="0"/>
              <a:t>na danej tabeli</a:t>
            </a:r>
            <a:r>
              <a:rPr lang="pl-PL" sz="1600" dirty="0"/>
              <a:t>.</a:t>
            </a:r>
            <a:endParaRPr lang="pl-PL" sz="1600" dirty="0">
              <a:latin typeface="Verbatim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689205E-BB91-3174-0EDB-E05E0DF932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l-PL" altLang="pl-PL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Interfejs, w którym definiujemy wszystkie operacje, jakie chcemy wykonywać na danej tabeli.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l-PL" altLang="pl-P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A3D5D448-B444-3B1E-0EF3-71BCBCF359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3808" y="1988840"/>
            <a:ext cx="6102373" cy="4097308"/>
          </a:xfrm>
          <a:prstGeom prst="rect">
            <a:avLst/>
          </a:prstGeom>
        </p:spPr>
      </p:pic>
      <p:sp>
        <p:nvSpPr>
          <p:cNvPr id="13" name="Prostokąt: zaokrąglone rogi 12">
            <a:extLst>
              <a:ext uri="{FF2B5EF4-FFF2-40B4-BE49-F238E27FC236}">
                <a16:creationId xmlns:a16="http://schemas.microsoft.com/office/drawing/2014/main" id="{1054B2EA-C528-D797-A142-37306FFDB73C}"/>
              </a:ext>
            </a:extLst>
          </p:cNvPr>
          <p:cNvSpPr/>
          <p:nvPr/>
        </p:nvSpPr>
        <p:spPr>
          <a:xfrm>
            <a:off x="-36512" y="1405868"/>
            <a:ext cx="2952327" cy="1728828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7" name="pole tekstowe 16">
            <a:extLst>
              <a:ext uri="{FF2B5EF4-FFF2-40B4-BE49-F238E27FC236}">
                <a16:creationId xmlns:a16="http://schemas.microsoft.com/office/drawing/2014/main" id="{FAE56C86-C490-502C-37F9-A4CD6320C38A}"/>
              </a:ext>
            </a:extLst>
          </p:cNvPr>
          <p:cNvSpPr txBox="1"/>
          <p:nvPr/>
        </p:nvSpPr>
        <p:spPr>
          <a:xfrm>
            <a:off x="-36513" y="1464942"/>
            <a:ext cx="295232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 adnotacja oznacza, że interfejs 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TaskDao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jest </a:t>
            </a:r>
            <a:r>
              <a:rPr lang="pl-PL" sz="1400" dirty="0"/>
              <a:t>obiektem dostępu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danych (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Data Access Object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Room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użyje tego interfejsu do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wygenerowania kodu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który będzie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wykonywał zapytania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bazy danych.</a:t>
            </a:r>
            <a:endParaRPr lang="pl-PL" sz="1400" b="1" i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Łącznik prosty ze strzałką 20">
            <a:extLst>
              <a:ext uri="{FF2B5EF4-FFF2-40B4-BE49-F238E27FC236}">
                <a16:creationId xmlns:a16="http://schemas.microsoft.com/office/drawing/2014/main" id="{1B1B859E-BFFC-64FE-74A1-6FD39A72CE57}"/>
              </a:ext>
            </a:extLst>
          </p:cNvPr>
          <p:cNvCxnSpPr>
            <a:cxnSpLocks/>
          </p:cNvCxnSpPr>
          <p:nvPr/>
        </p:nvCxnSpPr>
        <p:spPr>
          <a:xfrm>
            <a:off x="2919162" y="1677227"/>
            <a:ext cx="284686" cy="242296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Prostokąt: zaokrąglone rogi 26">
            <a:extLst>
              <a:ext uri="{FF2B5EF4-FFF2-40B4-BE49-F238E27FC236}">
                <a16:creationId xmlns:a16="http://schemas.microsoft.com/office/drawing/2014/main" id="{A8F5D95F-7D0D-FD34-6460-6895B8A47CF8}"/>
              </a:ext>
            </a:extLst>
          </p:cNvPr>
          <p:cNvSpPr/>
          <p:nvPr/>
        </p:nvSpPr>
        <p:spPr>
          <a:xfrm>
            <a:off x="532858" y="3342824"/>
            <a:ext cx="2379610" cy="658660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8" name="pole tekstowe 27">
            <a:extLst>
              <a:ext uri="{FF2B5EF4-FFF2-40B4-BE49-F238E27FC236}">
                <a16:creationId xmlns:a16="http://schemas.microsoft.com/office/drawing/2014/main" id="{73F3D120-5F17-E7F0-E557-AF911F045E28}"/>
              </a:ext>
            </a:extLst>
          </p:cNvPr>
          <p:cNvSpPr txBox="1"/>
          <p:nvPr/>
        </p:nvSpPr>
        <p:spPr>
          <a:xfrm>
            <a:off x="539552" y="3396984"/>
            <a:ext cx="2379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Metoda wstawiania nowych wierszy do tabeli</a:t>
            </a:r>
            <a:endParaRPr lang="pl-PL" sz="1400" b="1" i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" name="Łącznik prosty ze strzałką 28">
            <a:extLst>
              <a:ext uri="{FF2B5EF4-FFF2-40B4-BE49-F238E27FC236}">
                <a16:creationId xmlns:a16="http://schemas.microsoft.com/office/drawing/2014/main" id="{283316A5-BA5D-E31E-2C13-B43FEB71CCEE}"/>
              </a:ext>
            </a:extLst>
          </p:cNvPr>
          <p:cNvCxnSpPr>
            <a:cxnSpLocks/>
          </p:cNvCxnSpPr>
          <p:nvPr/>
        </p:nvCxnSpPr>
        <p:spPr>
          <a:xfrm flipV="1">
            <a:off x="2915815" y="2924944"/>
            <a:ext cx="432049" cy="689239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Prostokąt: zaokrąglone rogi 30">
            <a:extLst>
              <a:ext uri="{FF2B5EF4-FFF2-40B4-BE49-F238E27FC236}">
                <a16:creationId xmlns:a16="http://schemas.microsoft.com/office/drawing/2014/main" id="{CE81964F-13A8-45C9-15FB-539D67BE9792}"/>
              </a:ext>
            </a:extLst>
          </p:cNvPr>
          <p:cNvSpPr/>
          <p:nvPr/>
        </p:nvSpPr>
        <p:spPr>
          <a:xfrm>
            <a:off x="5148064" y="1295119"/>
            <a:ext cx="3885086" cy="1384995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32" name="pole tekstowe 31">
            <a:extLst>
              <a:ext uri="{FF2B5EF4-FFF2-40B4-BE49-F238E27FC236}">
                <a16:creationId xmlns:a16="http://schemas.microsoft.com/office/drawing/2014/main" id="{FD8FC362-9583-A2A0-2887-7CF20A2FCC57}"/>
              </a:ext>
            </a:extLst>
          </p:cNvPr>
          <p:cNvSpPr txBox="1"/>
          <p:nvPr/>
        </p:nvSpPr>
        <p:spPr>
          <a:xfrm>
            <a:off x="5148064" y="1274298"/>
            <a:ext cx="388508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Określa, co ma się stać, jeśli spróbujemy wstawić wiersz z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kluczem głównym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który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już istnieje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 tabeli.</a:t>
            </a:r>
          </a:p>
          <a:p>
            <a:pPr algn="just"/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OnConflictStrategy.REPLACE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mówi 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Room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aby w takim przypadku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zastąpił stary wiersz nowym</a:t>
            </a:r>
            <a:endParaRPr lang="pl-PL" sz="1400" b="1" i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Łącznik prosty ze strzałką 32">
            <a:extLst>
              <a:ext uri="{FF2B5EF4-FFF2-40B4-BE49-F238E27FC236}">
                <a16:creationId xmlns:a16="http://schemas.microsoft.com/office/drawing/2014/main" id="{E08C6EB4-B37B-8F3A-64CB-5114EBFE3B86}"/>
              </a:ext>
            </a:extLst>
          </p:cNvPr>
          <p:cNvCxnSpPr>
            <a:cxnSpLocks/>
          </p:cNvCxnSpPr>
          <p:nvPr/>
        </p:nvCxnSpPr>
        <p:spPr>
          <a:xfrm flipH="1">
            <a:off x="8172400" y="2680114"/>
            <a:ext cx="402177" cy="244830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Prostokąt: zaokrąglone rogi 34">
            <a:extLst>
              <a:ext uri="{FF2B5EF4-FFF2-40B4-BE49-F238E27FC236}">
                <a16:creationId xmlns:a16="http://schemas.microsoft.com/office/drawing/2014/main" id="{8519DA86-3C1B-D193-FE11-6D3ED083736C}"/>
              </a:ext>
            </a:extLst>
          </p:cNvPr>
          <p:cNvSpPr/>
          <p:nvPr/>
        </p:nvSpPr>
        <p:spPr>
          <a:xfrm>
            <a:off x="532858" y="4205409"/>
            <a:ext cx="2379610" cy="658660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36" name="pole tekstowe 35">
            <a:extLst>
              <a:ext uri="{FF2B5EF4-FFF2-40B4-BE49-F238E27FC236}">
                <a16:creationId xmlns:a16="http://schemas.microsoft.com/office/drawing/2014/main" id="{1A4CD484-2B74-4774-9461-8B5C4B063D28}"/>
              </a:ext>
            </a:extLst>
          </p:cNvPr>
          <p:cNvSpPr txBox="1"/>
          <p:nvPr/>
        </p:nvSpPr>
        <p:spPr>
          <a:xfrm>
            <a:off x="539552" y="4259569"/>
            <a:ext cx="2379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Metoda aktualizacji wierszy w tabeli</a:t>
            </a:r>
            <a:endParaRPr lang="pl-PL" sz="1400" b="1" i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7" name="Łącznik prosty ze strzałką 36">
            <a:extLst>
              <a:ext uri="{FF2B5EF4-FFF2-40B4-BE49-F238E27FC236}">
                <a16:creationId xmlns:a16="http://schemas.microsoft.com/office/drawing/2014/main" id="{4CE7E9C8-39E2-067A-E6A0-FAB6142B71EA}"/>
              </a:ext>
            </a:extLst>
          </p:cNvPr>
          <p:cNvCxnSpPr>
            <a:cxnSpLocks/>
          </p:cNvCxnSpPr>
          <p:nvPr/>
        </p:nvCxnSpPr>
        <p:spPr>
          <a:xfrm flipV="1">
            <a:off x="2915815" y="3787529"/>
            <a:ext cx="432049" cy="689239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Prostokąt: zaokrąglone rogi 37">
            <a:extLst>
              <a:ext uri="{FF2B5EF4-FFF2-40B4-BE49-F238E27FC236}">
                <a16:creationId xmlns:a16="http://schemas.microsoft.com/office/drawing/2014/main" id="{09D50DEE-4AFD-6A77-3401-1523322FADC9}"/>
              </a:ext>
            </a:extLst>
          </p:cNvPr>
          <p:cNvSpPr/>
          <p:nvPr/>
        </p:nvSpPr>
        <p:spPr>
          <a:xfrm>
            <a:off x="521397" y="5029212"/>
            <a:ext cx="2379610" cy="658660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39" name="pole tekstowe 38">
            <a:extLst>
              <a:ext uri="{FF2B5EF4-FFF2-40B4-BE49-F238E27FC236}">
                <a16:creationId xmlns:a16="http://schemas.microsoft.com/office/drawing/2014/main" id="{2A48586D-39B1-AD66-2BBC-A075788DDAAE}"/>
              </a:ext>
            </a:extLst>
          </p:cNvPr>
          <p:cNvSpPr txBox="1"/>
          <p:nvPr/>
        </p:nvSpPr>
        <p:spPr>
          <a:xfrm>
            <a:off x="528091" y="5083372"/>
            <a:ext cx="2379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Metoda usuwania wierszy z tabeli</a:t>
            </a:r>
            <a:endParaRPr lang="pl-PL" sz="1400" b="1" i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0" name="Łącznik prosty ze strzałką 39">
            <a:extLst>
              <a:ext uri="{FF2B5EF4-FFF2-40B4-BE49-F238E27FC236}">
                <a16:creationId xmlns:a16="http://schemas.microsoft.com/office/drawing/2014/main" id="{AE6BB4C7-6B3C-FA81-5953-73A2C96E1F4A}"/>
              </a:ext>
            </a:extLst>
          </p:cNvPr>
          <p:cNvCxnSpPr>
            <a:cxnSpLocks/>
          </p:cNvCxnSpPr>
          <p:nvPr/>
        </p:nvCxnSpPr>
        <p:spPr>
          <a:xfrm flipV="1">
            <a:off x="2904354" y="4611332"/>
            <a:ext cx="432049" cy="689239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Prostokąt: zaokrąglone rogi 40">
            <a:extLst>
              <a:ext uri="{FF2B5EF4-FFF2-40B4-BE49-F238E27FC236}">
                <a16:creationId xmlns:a16="http://schemas.microsoft.com/office/drawing/2014/main" id="{B7A68D0A-9641-4F7D-2BA1-B0F50583A83A}"/>
              </a:ext>
            </a:extLst>
          </p:cNvPr>
          <p:cNvSpPr/>
          <p:nvPr/>
        </p:nvSpPr>
        <p:spPr>
          <a:xfrm>
            <a:off x="518050" y="5853015"/>
            <a:ext cx="2379610" cy="658660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42" name="pole tekstowe 41">
            <a:extLst>
              <a:ext uri="{FF2B5EF4-FFF2-40B4-BE49-F238E27FC236}">
                <a16:creationId xmlns:a16="http://schemas.microsoft.com/office/drawing/2014/main" id="{668B8B51-FD18-E627-0088-8B2281280C28}"/>
              </a:ext>
            </a:extLst>
          </p:cNvPr>
          <p:cNvSpPr txBox="1"/>
          <p:nvPr/>
        </p:nvSpPr>
        <p:spPr>
          <a:xfrm>
            <a:off x="524744" y="5907175"/>
            <a:ext cx="23796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Pozwala na definiowanie własnych zapytań SQL</a:t>
            </a:r>
            <a:endParaRPr lang="pl-PL" sz="1400" b="1" i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3" name="Łącznik prosty ze strzałką 42">
            <a:extLst>
              <a:ext uri="{FF2B5EF4-FFF2-40B4-BE49-F238E27FC236}">
                <a16:creationId xmlns:a16="http://schemas.microsoft.com/office/drawing/2014/main" id="{675F02A1-8342-21BC-02D7-27DF2739AD67}"/>
              </a:ext>
            </a:extLst>
          </p:cNvPr>
          <p:cNvCxnSpPr>
            <a:cxnSpLocks/>
          </p:cNvCxnSpPr>
          <p:nvPr/>
        </p:nvCxnSpPr>
        <p:spPr>
          <a:xfrm flipV="1">
            <a:off x="2901007" y="5435135"/>
            <a:ext cx="432049" cy="689239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Prostokąt: zaokrąglone rogi 43">
            <a:extLst>
              <a:ext uri="{FF2B5EF4-FFF2-40B4-BE49-F238E27FC236}">
                <a16:creationId xmlns:a16="http://schemas.microsoft.com/office/drawing/2014/main" id="{FE9C3A92-9590-B512-CBCE-CE515262128A}"/>
              </a:ext>
            </a:extLst>
          </p:cNvPr>
          <p:cNvSpPr/>
          <p:nvPr/>
        </p:nvSpPr>
        <p:spPr>
          <a:xfrm>
            <a:off x="3923930" y="5836378"/>
            <a:ext cx="5184574" cy="915283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45" name="pole tekstowe 44">
            <a:extLst>
              <a:ext uri="{FF2B5EF4-FFF2-40B4-BE49-F238E27FC236}">
                <a16:creationId xmlns:a16="http://schemas.microsoft.com/office/drawing/2014/main" id="{AC540AB3-CEAA-BE59-15AE-05AE834E1443}"/>
              </a:ext>
            </a:extLst>
          </p:cNvPr>
          <p:cNvSpPr txBox="1"/>
          <p:nvPr/>
        </p:nvSpPr>
        <p:spPr>
          <a:xfrm>
            <a:off x="3959425" y="5815558"/>
            <a:ext cx="51845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Funkcja nie jest zawieszająca, ponieważ zwraca 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Flow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Room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będzie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automatycznie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emitował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nową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zaktualizowaną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listę zadań do tego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strumienia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za każdym razem, gdy dane w tabeli 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tasks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ulegną jakiejkolwiek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zmianie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l-PL" sz="1400" b="1" i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6" name="Łącznik prosty ze strzałką 45">
            <a:extLst>
              <a:ext uri="{FF2B5EF4-FFF2-40B4-BE49-F238E27FC236}">
                <a16:creationId xmlns:a16="http://schemas.microsoft.com/office/drawing/2014/main" id="{6A7F4D80-FD64-8785-EB22-DD988F1A3D00}"/>
              </a:ext>
            </a:extLst>
          </p:cNvPr>
          <p:cNvCxnSpPr>
            <a:cxnSpLocks/>
            <a:stCxn id="44" idx="1"/>
          </p:cNvCxnSpPr>
          <p:nvPr/>
        </p:nvCxnSpPr>
        <p:spPr>
          <a:xfrm flipH="1" flipV="1">
            <a:off x="3530723" y="5770800"/>
            <a:ext cx="393207" cy="523220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2068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E6DB948-BE9E-5902-D1B3-7E06604BF8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038EB44-A8E9-50BC-FFEC-F1ED4D6F795E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Database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595FE6A9-30EA-6D9D-8231-2A7A4C5A79BC}"/>
              </a:ext>
            </a:extLst>
          </p:cNvPr>
          <p:cNvSpPr txBox="1"/>
          <p:nvPr/>
        </p:nvSpPr>
        <p:spPr>
          <a:xfrm>
            <a:off x="1033753" y="810850"/>
            <a:ext cx="81102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pl-PL" sz="1600" dirty="0"/>
              <a:t>Abstrakcyjna klasa, która łączy wszystkie encje i DAO.</a:t>
            </a:r>
            <a:endParaRPr lang="pl-PL" sz="1600" dirty="0">
              <a:latin typeface="Verbatim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D74AA4A2-ED23-9FD5-C1E9-EE4F340FD5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l-PL" altLang="pl-PL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Interfejs, w którym definiujemy wszystkie operacje, jakie chcemy wykonywać na danej tabeli.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l-PL" altLang="pl-P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Prostokąt: zaokrąglone rogi 6">
            <a:extLst>
              <a:ext uri="{FF2B5EF4-FFF2-40B4-BE49-F238E27FC236}">
                <a16:creationId xmlns:a16="http://schemas.microsoft.com/office/drawing/2014/main" id="{55E41823-B093-8AF0-840F-ADBB6AF9DF78}"/>
              </a:ext>
            </a:extLst>
          </p:cNvPr>
          <p:cNvSpPr/>
          <p:nvPr/>
        </p:nvSpPr>
        <p:spPr>
          <a:xfrm>
            <a:off x="70077" y="1095888"/>
            <a:ext cx="2704056" cy="792088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3143A9D3-30D2-66A7-2A0D-8F95CF43C460}"/>
              </a:ext>
            </a:extLst>
          </p:cNvPr>
          <p:cNvSpPr txBox="1"/>
          <p:nvPr/>
        </p:nvSpPr>
        <p:spPr>
          <a:xfrm>
            <a:off x="31741" y="1122600"/>
            <a:ext cx="27760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Adnotacja 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Room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oznaczająca, że ta klasa jest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głównym punktem dostępowym do bazy danych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l-PL" sz="1400" b="1" i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Obraz 13">
            <a:extLst>
              <a:ext uri="{FF2B5EF4-FFF2-40B4-BE49-F238E27FC236}">
                <a16:creationId xmlns:a16="http://schemas.microsoft.com/office/drawing/2014/main" id="{D5829031-F09C-81AD-34A4-971ABCA110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5817" y="1628800"/>
            <a:ext cx="6160438" cy="4554792"/>
          </a:xfrm>
          <a:prstGeom prst="rect">
            <a:avLst/>
          </a:prstGeom>
        </p:spPr>
      </p:pic>
      <p:cxnSp>
        <p:nvCxnSpPr>
          <p:cNvPr id="10" name="Łącznik prosty ze strzałką 9">
            <a:extLst>
              <a:ext uri="{FF2B5EF4-FFF2-40B4-BE49-F238E27FC236}">
                <a16:creationId xmlns:a16="http://schemas.microsoft.com/office/drawing/2014/main" id="{174CA733-36FE-E7D4-8782-05FCC9A6C65D}"/>
              </a:ext>
            </a:extLst>
          </p:cNvPr>
          <p:cNvCxnSpPr>
            <a:cxnSpLocks/>
          </p:cNvCxnSpPr>
          <p:nvPr/>
        </p:nvCxnSpPr>
        <p:spPr>
          <a:xfrm>
            <a:off x="2774133" y="1414466"/>
            <a:ext cx="573731" cy="286342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72209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61B71DE-3179-D1F8-6C47-0573F2BC52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074CC14-CF70-6C56-14CE-C896A19E393F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Database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AA03BC81-3116-BC43-CBD4-B39DEFB3207F}"/>
              </a:ext>
            </a:extLst>
          </p:cNvPr>
          <p:cNvSpPr txBox="1"/>
          <p:nvPr/>
        </p:nvSpPr>
        <p:spPr>
          <a:xfrm>
            <a:off x="1033753" y="810850"/>
            <a:ext cx="81102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pl-PL" sz="1600" dirty="0"/>
              <a:t>Abstrakcyjna klasa, która łączy wszystkie encje i DAO.</a:t>
            </a:r>
            <a:endParaRPr lang="pl-PL" sz="1600" dirty="0">
              <a:latin typeface="Verbatim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4A18D517-9DCA-112E-B192-E33E93408D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l-PL" altLang="pl-PL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Interfejs, w którym definiujemy wszystkie operacje, jakie chcemy wykonywać na danej tabeli.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l-PL" altLang="pl-P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Prostokąt: zaokrąglone rogi 6">
            <a:extLst>
              <a:ext uri="{FF2B5EF4-FFF2-40B4-BE49-F238E27FC236}">
                <a16:creationId xmlns:a16="http://schemas.microsoft.com/office/drawing/2014/main" id="{93F0D11D-319F-D254-D235-2DFEF906C30F}"/>
              </a:ext>
            </a:extLst>
          </p:cNvPr>
          <p:cNvSpPr/>
          <p:nvPr/>
        </p:nvSpPr>
        <p:spPr>
          <a:xfrm>
            <a:off x="70077" y="1095888"/>
            <a:ext cx="2704056" cy="792088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8D650890-F438-2EAB-0C33-60605EB06FB0}"/>
              </a:ext>
            </a:extLst>
          </p:cNvPr>
          <p:cNvSpPr txBox="1"/>
          <p:nvPr/>
        </p:nvSpPr>
        <p:spPr>
          <a:xfrm>
            <a:off x="31741" y="1122600"/>
            <a:ext cx="27760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Adnotacja 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Room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oznaczająca, że ta klasa jest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głównym punktem dostępowym do bazy danych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l-PL" sz="1400" b="1" i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Obraz 13">
            <a:extLst>
              <a:ext uri="{FF2B5EF4-FFF2-40B4-BE49-F238E27FC236}">
                <a16:creationId xmlns:a16="http://schemas.microsoft.com/office/drawing/2014/main" id="{70EA4904-0C2B-A6DA-2DEC-0E7F1931AF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5817" y="1628800"/>
            <a:ext cx="6160438" cy="4554792"/>
          </a:xfrm>
          <a:prstGeom prst="rect">
            <a:avLst/>
          </a:prstGeom>
        </p:spPr>
      </p:pic>
      <p:cxnSp>
        <p:nvCxnSpPr>
          <p:cNvPr id="10" name="Łącznik prosty ze strzałką 9">
            <a:extLst>
              <a:ext uri="{FF2B5EF4-FFF2-40B4-BE49-F238E27FC236}">
                <a16:creationId xmlns:a16="http://schemas.microsoft.com/office/drawing/2014/main" id="{EE93C63E-7287-046D-4C20-061F3FD0B030}"/>
              </a:ext>
            </a:extLst>
          </p:cNvPr>
          <p:cNvCxnSpPr>
            <a:cxnSpLocks/>
          </p:cNvCxnSpPr>
          <p:nvPr/>
        </p:nvCxnSpPr>
        <p:spPr>
          <a:xfrm>
            <a:off x="2774133" y="1414466"/>
            <a:ext cx="573731" cy="286342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Prostokąt: zaokrąglone rogi 17">
            <a:extLst>
              <a:ext uri="{FF2B5EF4-FFF2-40B4-BE49-F238E27FC236}">
                <a16:creationId xmlns:a16="http://schemas.microsoft.com/office/drawing/2014/main" id="{094D4D40-E602-BF88-9560-B63BDBBC9BD0}"/>
              </a:ext>
            </a:extLst>
          </p:cNvPr>
          <p:cNvSpPr/>
          <p:nvPr/>
        </p:nvSpPr>
        <p:spPr>
          <a:xfrm>
            <a:off x="6155012" y="853267"/>
            <a:ext cx="2957247" cy="561199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9" name="pole tekstowe 18">
            <a:extLst>
              <a:ext uri="{FF2B5EF4-FFF2-40B4-BE49-F238E27FC236}">
                <a16:creationId xmlns:a16="http://schemas.microsoft.com/office/drawing/2014/main" id="{1E837AC5-DB8F-A7CB-C479-BA85DD2B4791}"/>
              </a:ext>
            </a:extLst>
          </p:cNvPr>
          <p:cNvSpPr txBox="1"/>
          <p:nvPr/>
        </p:nvSpPr>
        <p:spPr>
          <a:xfrm>
            <a:off x="6188681" y="879979"/>
            <a:ext cx="29553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Zawiera informację o wszystkich encjach (tabelach) w bazie danych</a:t>
            </a:r>
            <a:endParaRPr lang="pl-PL" sz="1400" b="1" i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Łącznik prosty ze strzałką 19">
            <a:extLst>
              <a:ext uri="{FF2B5EF4-FFF2-40B4-BE49-F238E27FC236}">
                <a16:creationId xmlns:a16="http://schemas.microsoft.com/office/drawing/2014/main" id="{0243D3B5-82E0-C5BC-3696-4D5FE14CFA52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5511858" y="1141589"/>
            <a:ext cx="676823" cy="487211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Prostokąt: zaokrąglone rogi 23">
            <a:extLst>
              <a:ext uri="{FF2B5EF4-FFF2-40B4-BE49-F238E27FC236}">
                <a16:creationId xmlns:a16="http://schemas.microsoft.com/office/drawing/2014/main" id="{1947C264-9CBE-4B5C-A695-41040D7D3BDF}"/>
              </a:ext>
            </a:extLst>
          </p:cNvPr>
          <p:cNvSpPr/>
          <p:nvPr/>
        </p:nvSpPr>
        <p:spPr>
          <a:xfrm>
            <a:off x="5868146" y="2508939"/>
            <a:ext cx="2051063" cy="984722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5" name="pole tekstowe 24">
            <a:extLst>
              <a:ext uri="{FF2B5EF4-FFF2-40B4-BE49-F238E27FC236}">
                <a16:creationId xmlns:a16="http://schemas.microsoft.com/office/drawing/2014/main" id="{0220686D-0A93-6195-32A1-246735780185}"/>
              </a:ext>
            </a:extLst>
          </p:cNvPr>
          <p:cNvSpPr txBox="1"/>
          <p:nvPr/>
        </p:nvSpPr>
        <p:spPr>
          <a:xfrm>
            <a:off x="5856703" y="2524246"/>
            <a:ext cx="20474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Określa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numer</a:t>
            </a:r>
          </a:p>
          <a:p>
            <a:pPr algn="just"/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wersji bazy danych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Jest to kluczowe dla mechanizmu migracji.</a:t>
            </a:r>
            <a:endParaRPr lang="pl-PL" sz="1400" b="1" i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Łącznik prosty ze strzałką 25">
            <a:extLst>
              <a:ext uri="{FF2B5EF4-FFF2-40B4-BE49-F238E27FC236}">
                <a16:creationId xmlns:a16="http://schemas.microsoft.com/office/drawing/2014/main" id="{8B3A1E35-360B-98B9-42D7-692B6CDC8BAB}"/>
              </a:ext>
            </a:extLst>
          </p:cNvPr>
          <p:cNvCxnSpPr>
            <a:cxnSpLocks/>
          </p:cNvCxnSpPr>
          <p:nvPr/>
        </p:nvCxnSpPr>
        <p:spPr>
          <a:xfrm flipH="1" flipV="1">
            <a:off x="6920550" y="1831468"/>
            <a:ext cx="47925" cy="611881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Prostokąt: zaokrąglone rogi 50">
            <a:extLst>
              <a:ext uri="{FF2B5EF4-FFF2-40B4-BE49-F238E27FC236}">
                <a16:creationId xmlns:a16="http://schemas.microsoft.com/office/drawing/2014/main" id="{067BBDBF-A697-6B47-FD5C-7CF334CA3230}"/>
              </a:ext>
            </a:extLst>
          </p:cNvPr>
          <p:cNvSpPr/>
          <p:nvPr/>
        </p:nvSpPr>
        <p:spPr>
          <a:xfrm>
            <a:off x="7756225" y="1871609"/>
            <a:ext cx="1387776" cy="954107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48" name="pole tekstowe 47">
            <a:extLst>
              <a:ext uri="{FF2B5EF4-FFF2-40B4-BE49-F238E27FC236}">
                <a16:creationId xmlns:a16="http://schemas.microsoft.com/office/drawing/2014/main" id="{301571D1-6BC1-9799-9DC8-F58F37CC243B}"/>
              </a:ext>
            </a:extLst>
          </p:cNvPr>
          <p:cNvSpPr txBox="1"/>
          <p:nvPr/>
        </p:nvSpPr>
        <p:spPr>
          <a:xfrm>
            <a:off x="7740352" y="1871609"/>
            <a:ext cx="13877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Wyłącza eksportowanie schematu bazy do pliku JSON</a:t>
            </a:r>
            <a:endParaRPr lang="pl-PL" sz="1400" b="1" i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26990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978698A-D1CA-0D9C-FC44-BA28899B33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5788305-A616-860D-46AE-222A56BC61CB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Database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60290D48-1864-8DBB-33AF-658F236A8B01}"/>
              </a:ext>
            </a:extLst>
          </p:cNvPr>
          <p:cNvSpPr txBox="1"/>
          <p:nvPr/>
        </p:nvSpPr>
        <p:spPr>
          <a:xfrm>
            <a:off x="1033753" y="810850"/>
            <a:ext cx="81102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pl-PL" sz="1600" dirty="0"/>
              <a:t>Abstrakcyjna klasa, która łączy wszystkie encje i DAO.</a:t>
            </a:r>
            <a:endParaRPr lang="pl-PL" sz="1600" dirty="0">
              <a:latin typeface="Verbatim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D3FFB708-2414-E591-F092-89B23161F7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l-PL" altLang="pl-PL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Interfejs, w którym definiujemy wszystkie operacje, jakie chcemy wykonywać na danej tabeli.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l-PL" altLang="pl-P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Prostokąt: zaokrąglone rogi 6">
            <a:extLst>
              <a:ext uri="{FF2B5EF4-FFF2-40B4-BE49-F238E27FC236}">
                <a16:creationId xmlns:a16="http://schemas.microsoft.com/office/drawing/2014/main" id="{520612FC-13F7-BFCB-B42C-B51DC89C1ADA}"/>
              </a:ext>
            </a:extLst>
          </p:cNvPr>
          <p:cNvSpPr/>
          <p:nvPr/>
        </p:nvSpPr>
        <p:spPr>
          <a:xfrm>
            <a:off x="70077" y="1095888"/>
            <a:ext cx="2704056" cy="792088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03D416A4-703D-6FE0-1984-505772EC9A3D}"/>
              </a:ext>
            </a:extLst>
          </p:cNvPr>
          <p:cNvSpPr txBox="1"/>
          <p:nvPr/>
        </p:nvSpPr>
        <p:spPr>
          <a:xfrm>
            <a:off x="31741" y="1122600"/>
            <a:ext cx="27760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Adnotacja 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Room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oznaczająca, że ta klasa jest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głównym punktem dostępowym do bazy danych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l-PL" sz="1400" b="1" i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Obraz 13">
            <a:extLst>
              <a:ext uri="{FF2B5EF4-FFF2-40B4-BE49-F238E27FC236}">
                <a16:creationId xmlns:a16="http://schemas.microsoft.com/office/drawing/2014/main" id="{6D002D05-4399-CF0D-E8FC-96E56FE0E0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5817" y="1628800"/>
            <a:ext cx="6160438" cy="4554792"/>
          </a:xfrm>
          <a:prstGeom prst="rect">
            <a:avLst/>
          </a:prstGeom>
        </p:spPr>
      </p:pic>
      <p:cxnSp>
        <p:nvCxnSpPr>
          <p:cNvPr id="10" name="Łącznik prosty ze strzałką 9">
            <a:extLst>
              <a:ext uri="{FF2B5EF4-FFF2-40B4-BE49-F238E27FC236}">
                <a16:creationId xmlns:a16="http://schemas.microsoft.com/office/drawing/2014/main" id="{BCFADC55-A4A4-A53F-AB9C-AF0AA482F367}"/>
              </a:ext>
            </a:extLst>
          </p:cNvPr>
          <p:cNvCxnSpPr>
            <a:cxnSpLocks/>
          </p:cNvCxnSpPr>
          <p:nvPr/>
        </p:nvCxnSpPr>
        <p:spPr>
          <a:xfrm>
            <a:off x="2774133" y="1414466"/>
            <a:ext cx="573731" cy="286342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Prostokąt: zaokrąglone rogi 17">
            <a:extLst>
              <a:ext uri="{FF2B5EF4-FFF2-40B4-BE49-F238E27FC236}">
                <a16:creationId xmlns:a16="http://schemas.microsoft.com/office/drawing/2014/main" id="{6C7B8E38-F1DD-4228-6898-E82FFB59E944}"/>
              </a:ext>
            </a:extLst>
          </p:cNvPr>
          <p:cNvSpPr/>
          <p:nvPr/>
        </p:nvSpPr>
        <p:spPr>
          <a:xfrm>
            <a:off x="6155012" y="853267"/>
            <a:ext cx="2957247" cy="561199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9" name="pole tekstowe 18">
            <a:extLst>
              <a:ext uri="{FF2B5EF4-FFF2-40B4-BE49-F238E27FC236}">
                <a16:creationId xmlns:a16="http://schemas.microsoft.com/office/drawing/2014/main" id="{8C45AE3E-9937-D2D2-72DA-7D03987F78F7}"/>
              </a:ext>
            </a:extLst>
          </p:cNvPr>
          <p:cNvSpPr txBox="1"/>
          <p:nvPr/>
        </p:nvSpPr>
        <p:spPr>
          <a:xfrm>
            <a:off x="6188681" y="879979"/>
            <a:ext cx="29553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Zawiera informację o wszystkich encjach (tabelach) w bazie danych</a:t>
            </a:r>
            <a:endParaRPr lang="pl-PL" sz="1400" b="1" i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Łącznik prosty ze strzałką 19">
            <a:extLst>
              <a:ext uri="{FF2B5EF4-FFF2-40B4-BE49-F238E27FC236}">
                <a16:creationId xmlns:a16="http://schemas.microsoft.com/office/drawing/2014/main" id="{12F81213-A869-F5E5-A937-CE2B4DCD2686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5511858" y="1141589"/>
            <a:ext cx="676823" cy="487211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Prostokąt: zaokrąglone rogi 23">
            <a:extLst>
              <a:ext uri="{FF2B5EF4-FFF2-40B4-BE49-F238E27FC236}">
                <a16:creationId xmlns:a16="http://schemas.microsoft.com/office/drawing/2014/main" id="{6EC11D58-94B6-D7E4-E914-316DC103E9E0}"/>
              </a:ext>
            </a:extLst>
          </p:cNvPr>
          <p:cNvSpPr/>
          <p:nvPr/>
        </p:nvSpPr>
        <p:spPr>
          <a:xfrm>
            <a:off x="5868146" y="2508939"/>
            <a:ext cx="2051063" cy="984722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5" name="pole tekstowe 24">
            <a:extLst>
              <a:ext uri="{FF2B5EF4-FFF2-40B4-BE49-F238E27FC236}">
                <a16:creationId xmlns:a16="http://schemas.microsoft.com/office/drawing/2014/main" id="{39D2BED4-8444-6B6E-DF9A-C5C23ACE43BD}"/>
              </a:ext>
            </a:extLst>
          </p:cNvPr>
          <p:cNvSpPr txBox="1"/>
          <p:nvPr/>
        </p:nvSpPr>
        <p:spPr>
          <a:xfrm>
            <a:off x="5856703" y="2524246"/>
            <a:ext cx="20474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Określa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numer</a:t>
            </a:r>
          </a:p>
          <a:p>
            <a:pPr algn="just"/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wersji bazy danych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Jest to kluczowe dla mechanizmu migracji.</a:t>
            </a:r>
            <a:endParaRPr lang="pl-PL" sz="1400" b="1" i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Łącznik prosty ze strzałką 25">
            <a:extLst>
              <a:ext uri="{FF2B5EF4-FFF2-40B4-BE49-F238E27FC236}">
                <a16:creationId xmlns:a16="http://schemas.microsoft.com/office/drawing/2014/main" id="{741F2D80-D491-9254-4BA1-82253803D233}"/>
              </a:ext>
            </a:extLst>
          </p:cNvPr>
          <p:cNvCxnSpPr>
            <a:cxnSpLocks/>
          </p:cNvCxnSpPr>
          <p:nvPr/>
        </p:nvCxnSpPr>
        <p:spPr>
          <a:xfrm flipH="1" flipV="1">
            <a:off x="6920550" y="1831468"/>
            <a:ext cx="47925" cy="611881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Prostokąt: zaokrąglone rogi 50">
            <a:extLst>
              <a:ext uri="{FF2B5EF4-FFF2-40B4-BE49-F238E27FC236}">
                <a16:creationId xmlns:a16="http://schemas.microsoft.com/office/drawing/2014/main" id="{47840077-66A1-EDA8-532B-80A2CCC51100}"/>
              </a:ext>
            </a:extLst>
          </p:cNvPr>
          <p:cNvSpPr/>
          <p:nvPr/>
        </p:nvSpPr>
        <p:spPr>
          <a:xfrm>
            <a:off x="7756225" y="1871609"/>
            <a:ext cx="1387776" cy="954107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48" name="pole tekstowe 47">
            <a:extLst>
              <a:ext uri="{FF2B5EF4-FFF2-40B4-BE49-F238E27FC236}">
                <a16:creationId xmlns:a16="http://schemas.microsoft.com/office/drawing/2014/main" id="{A1EA471B-CB46-915B-E647-6D4D6E51EB03}"/>
              </a:ext>
            </a:extLst>
          </p:cNvPr>
          <p:cNvSpPr txBox="1"/>
          <p:nvPr/>
        </p:nvSpPr>
        <p:spPr>
          <a:xfrm>
            <a:off x="7740352" y="1871609"/>
            <a:ext cx="13877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Wyłącza eksportowanie schematu bazy do pliku JSON</a:t>
            </a:r>
            <a:endParaRPr lang="pl-PL" sz="1400" b="1" i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Prostokąt: zaokrąglone rogi 52">
            <a:extLst>
              <a:ext uri="{FF2B5EF4-FFF2-40B4-BE49-F238E27FC236}">
                <a16:creationId xmlns:a16="http://schemas.microsoft.com/office/drawing/2014/main" id="{27146605-7EC5-AD29-C42B-666E11F18286}"/>
              </a:ext>
            </a:extLst>
          </p:cNvPr>
          <p:cNvSpPr/>
          <p:nvPr/>
        </p:nvSpPr>
        <p:spPr>
          <a:xfrm>
            <a:off x="76567" y="2102309"/>
            <a:ext cx="2704056" cy="980819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54" name="pole tekstowe 53">
            <a:extLst>
              <a:ext uri="{FF2B5EF4-FFF2-40B4-BE49-F238E27FC236}">
                <a16:creationId xmlns:a16="http://schemas.microsoft.com/office/drawing/2014/main" id="{5ECADD93-EF16-C212-32BA-3F512174BD3C}"/>
              </a:ext>
            </a:extLst>
          </p:cNvPr>
          <p:cNvSpPr txBox="1"/>
          <p:nvPr/>
        </p:nvSpPr>
        <p:spPr>
          <a:xfrm>
            <a:off x="38231" y="2129022"/>
            <a:ext cx="27760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Klasa bazy danych musi być abstrakcyjna, ponieważ 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Room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sam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wygeneruje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jej konkretną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implementację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 tle.</a:t>
            </a:r>
            <a:endParaRPr lang="pl-PL" sz="1400" b="1" i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5" name="Łącznik prosty ze strzałką 54">
            <a:extLst>
              <a:ext uri="{FF2B5EF4-FFF2-40B4-BE49-F238E27FC236}">
                <a16:creationId xmlns:a16="http://schemas.microsoft.com/office/drawing/2014/main" id="{74074638-CF15-B1A9-772D-09EF79FD94A4}"/>
              </a:ext>
            </a:extLst>
          </p:cNvPr>
          <p:cNvCxnSpPr>
            <a:cxnSpLocks/>
          </p:cNvCxnSpPr>
          <p:nvPr/>
        </p:nvCxnSpPr>
        <p:spPr>
          <a:xfrm flipV="1">
            <a:off x="2780623" y="2102310"/>
            <a:ext cx="336409" cy="318578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8272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E59856A-2E80-C096-7DA2-B4951FAE64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CB2CCA4-4A01-8F3F-7B29-9926E00AC62A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Trwałość Danych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6E937A04-C432-628F-00F4-0EB685D5BA5A}"/>
              </a:ext>
            </a:extLst>
          </p:cNvPr>
          <p:cNvSpPr txBox="1"/>
          <p:nvPr/>
        </p:nvSpPr>
        <p:spPr>
          <a:xfrm>
            <a:off x="1033752" y="796886"/>
            <a:ext cx="8110247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pl-PL" sz="1600" dirty="0"/>
              <a:t>Jeżeli mamy konieczność zapisania </a:t>
            </a:r>
            <a:r>
              <a:rPr lang="pl-PL" sz="1600" b="1" dirty="0"/>
              <a:t>większej ilości danych </a:t>
            </a:r>
            <a:r>
              <a:rPr lang="pl-PL" sz="1600" dirty="0"/>
              <a:t>najczęściej korzystamy z </a:t>
            </a:r>
            <a:r>
              <a:rPr lang="pl-PL" sz="1600" b="1" dirty="0"/>
              <a:t>bazy danych</a:t>
            </a:r>
            <a:r>
              <a:rPr lang="pl-PL" sz="1600" dirty="0"/>
              <a:t>. W androidzie lokalnie możemy skorzystać z klasy </a:t>
            </a:r>
            <a:r>
              <a:rPr lang="pl-PL" sz="1600" b="1" dirty="0">
                <a:latin typeface="Verbatim"/>
              </a:rPr>
              <a:t>ROOM</a:t>
            </a:r>
            <a:r>
              <a:rPr lang="pl-PL" sz="1600" dirty="0"/>
              <a:t>, która jest warstwą abstrakcyjną nad wbudowanym silnikiem </a:t>
            </a:r>
            <a:r>
              <a:rPr lang="pl-PL" sz="1600" b="1" dirty="0" err="1">
                <a:latin typeface="Verbatim"/>
              </a:rPr>
              <a:t>SQLite</a:t>
            </a:r>
            <a:r>
              <a:rPr lang="pl-PL" sz="1600" dirty="0"/>
              <a:t>. </a:t>
            </a:r>
          </a:p>
          <a:p>
            <a:pPr algn="just">
              <a:spcAft>
                <a:spcPts val="600"/>
              </a:spcAft>
            </a:pPr>
            <a:r>
              <a:rPr lang="pl-PL" sz="1600" dirty="0"/>
              <a:t>Jest to oprogramowanie, które </a:t>
            </a:r>
            <a:r>
              <a:rPr lang="pl-PL" sz="1600" i="1" dirty="0"/>
              <a:t>rozumie</a:t>
            </a:r>
            <a:r>
              <a:rPr lang="pl-PL" sz="1600" dirty="0"/>
              <a:t> i </a:t>
            </a:r>
            <a:r>
              <a:rPr lang="pl-PL" sz="1600" b="1" dirty="0"/>
              <a:t>wykonuje polecenia </a:t>
            </a:r>
            <a:r>
              <a:rPr lang="pl-PL" sz="1600" dirty="0"/>
              <a:t>napisane w języku </a:t>
            </a:r>
            <a:r>
              <a:rPr lang="pl-PL" sz="1600" b="1" dirty="0">
                <a:latin typeface="Verbatim"/>
              </a:rPr>
              <a:t>SQL</a:t>
            </a:r>
            <a:r>
              <a:rPr lang="pl-PL" sz="1600" dirty="0"/>
              <a:t>. </a:t>
            </a:r>
          </a:p>
          <a:p>
            <a:pPr algn="just"/>
            <a:r>
              <a:rPr lang="pl-PL" sz="1600" dirty="0"/>
              <a:t>SQL to standardowy, </a:t>
            </a:r>
            <a:r>
              <a:rPr lang="pl-PL" sz="1600" b="1" dirty="0"/>
              <a:t>deklaratywny język programowania </a:t>
            </a:r>
            <a:r>
              <a:rPr lang="pl-PL" sz="1600" dirty="0"/>
              <a:t>służący do komunikacji z relacyjnymi bazami danych.</a:t>
            </a:r>
          </a:p>
        </p:txBody>
      </p:sp>
    </p:spTree>
    <p:extLst>
      <p:ext uri="{BB962C8B-B14F-4D97-AF65-F5344CB8AC3E}">
        <p14:creationId xmlns:p14="http://schemas.microsoft.com/office/powerpoint/2010/main" val="35525586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A75C907-790C-A64F-340A-BAB028AA06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260A615-14ED-A6CF-19E6-CB4CCE8749DD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Database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04A86C38-FF49-EF70-B4D9-9351AD1AE4E9}"/>
              </a:ext>
            </a:extLst>
          </p:cNvPr>
          <p:cNvSpPr txBox="1"/>
          <p:nvPr/>
        </p:nvSpPr>
        <p:spPr>
          <a:xfrm>
            <a:off x="1033753" y="810850"/>
            <a:ext cx="81102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pl-PL" sz="1600" dirty="0"/>
              <a:t>Abstrakcyjna klasa, która łączy wszystkie encje i DAO.</a:t>
            </a:r>
            <a:endParaRPr lang="pl-PL" sz="1600" dirty="0">
              <a:latin typeface="Verbatim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1B2FE44-795F-835E-74AF-C350E5DBE9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l-PL" altLang="pl-PL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Interfejs, w którym definiujemy wszystkie operacje, jakie chcemy wykonywać na danej tabeli.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l-PL" altLang="pl-P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Prostokąt: zaokrąglone rogi 6">
            <a:extLst>
              <a:ext uri="{FF2B5EF4-FFF2-40B4-BE49-F238E27FC236}">
                <a16:creationId xmlns:a16="http://schemas.microsoft.com/office/drawing/2014/main" id="{EDE43D54-E088-74E4-BBDB-3FC953D8C35A}"/>
              </a:ext>
            </a:extLst>
          </p:cNvPr>
          <p:cNvSpPr/>
          <p:nvPr/>
        </p:nvSpPr>
        <p:spPr>
          <a:xfrm>
            <a:off x="70077" y="1095888"/>
            <a:ext cx="2704056" cy="792088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490595C5-4B3E-FDB1-952A-5FE4BA38BB6E}"/>
              </a:ext>
            </a:extLst>
          </p:cNvPr>
          <p:cNvSpPr txBox="1"/>
          <p:nvPr/>
        </p:nvSpPr>
        <p:spPr>
          <a:xfrm>
            <a:off x="31741" y="1122600"/>
            <a:ext cx="27760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Adnotacja 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Room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oznaczająca, że ta klasa jest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głównym punktem dostępowym do bazy danych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l-PL" sz="1400" b="1" i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Obraz 13">
            <a:extLst>
              <a:ext uri="{FF2B5EF4-FFF2-40B4-BE49-F238E27FC236}">
                <a16:creationId xmlns:a16="http://schemas.microsoft.com/office/drawing/2014/main" id="{7BABE2B3-415F-CF1D-5943-D62361F841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5817" y="1628800"/>
            <a:ext cx="6160438" cy="4554792"/>
          </a:xfrm>
          <a:prstGeom prst="rect">
            <a:avLst/>
          </a:prstGeom>
        </p:spPr>
      </p:pic>
      <p:cxnSp>
        <p:nvCxnSpPr>
          <p:cNvPr id="10" name="Łącznik prosty ze strzałką 9">
            <a:extLst>
              <a:ext uri="{FF2B5EF4-FFF2-40B4-BE49-F238E27FC236}">
                <a16:creationId xmlns:a16="http://schemas.microsoft.com/office/drawing/2014/main" id="{A07335E5-8FBA-83D4-11CE-BF2B5CA96D96}"/>
              </a:ext>
            </a:extLst>
          </p:cNvPr>
          <p:cNvCxnSpPr>
            <a:cxnSpLocks/>
          </p:cNvCxnSpPr>
          <p:nvPr/>
        </p:nvCxnSpPr>
        <p:spPr>
          <a:xfrm>
            <a:off x="2774133" y="1414466"/>
            <a:ext cx="573731" cy="286342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Prostokąt: zaokrąglone rogi 17">
            <a:extLst>
              <a:ext uri="{FF2B5EF4-FFF2-40B4-BE49-F238E27FC236}">
                <a16:creationId xmlns:a16="http://schemas.microsoft.com/office/drawing/2014/main" id="{565F2864-8163-50EF-FBB6-071180089EA5}"/>
              </a:ext>
            </a:extLst>
          </p:cNvPr>
          <p:cNvSpPr/>
          <p:nvPr/>
        </p:nvSpPr>
        <p:spPr>
          <a:xfrm>
            <a:off x="6155012" y="853267"/>
            <a:ext cx="2957247" cy="561199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9" name="pole tekstowe 18">
            <a:extLst>
              <a:ext uri="{FF2B5EF4-FFF2-40B4-BE49-F238E27FC236}">
                <a16:creationId xmlns:a16="http://schemas.microsoft.com/office/drawing/2014/main" id="{D77F2461-015A-B430-E04E-76FE2D17F016}"/>
              </a:ext>
            </a:extLst>
          </p:cNvPr>
          <p:cNvSpPr txBox="1"/>
          <p:nvPr/>
        </p:nvSpPr>
        <p:spPr>
          <a:xfrm>
            <a:off x="6188681" y="879979"/>
            <a:ext cx="29553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Zawiera informację o wszystkich encjach (tabelach) w bazie danych</a:t>
            </a:r>
            <a:endParaRPr lang="pl-PL" sz="1400" b="1" i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Łącznik prosty ze strzałką 19">
            <a:extLst>
              <a:ext uri="{FF2B5EF4-FFF2-40B4-BE49-F238E27FC236}">
                <a16:creationId xmlns:a16="http://schemas.microsoft.com/office/drawing/2014/main" id="{DA957A75-5514-774F-7980-8964E614BE83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5511858" y="1141589"/>
            <a:ext cx="676823" cy="487211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Prostokąt: zaokrąglone rogi 23">
            <a:extLst>
              <a:ext uri="{FF2B5EF4-FFF2-40B4-BE49-F238E27FC236}">
                <a16:creationId xmlns:a16="http://schemas.microsoft.com/office/drawing/2014/main" id="{BA3EC99D-6071-AAA4-0559-5586A22C1CA1}"/>
              </a:ext>
            </a:extLst>
          </p:cNvPr>
          <p:cNvSpPr/>
          <p:nvPr/>
        </p:nvSpPr>
        <p:spPr>
          <a:xfrm>
            <a:off x="5868146" y="2508939"/>
            <a:ext cx="2051063" cy="984722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5" name="pole tekstowe 24">
            <a:extLst>
              <a:ext uri="{FF2B5EF4-FFF2-40B4-BE49-F238E27FC236}">
                <a16:creationId xmlns:a16="http://schemas.microsoft.com/office/drawing/2014/main" id="{6B91937E-D5C5-63CC-B97E-D04D4B7E8FB5}"/>
              </a:ext>
            </a:extLst>
          </p:cNvPr>
          <p:cNvSpPr txBox="1"/>
          <p:nvPr/>
        </p:nvSpPr>
        <p:spPr>
          <a:xfrm>
            <a:off x="5856703" y="2524246"/>
            <a:ext cx="20474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Określa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numer</a:t>
            </a:r>
          </a:p>
          <a:p>
            <a:pPr algn="just"/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wersji bazy danych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Jest to kluczowe dla mechanizmu migracji.</a:t>
            </a:r>
            <a:endParaRPr lang="pl-PL" sz="1400" b="1" i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Łącznik prosty ze strzałką 25">
            <a:extLst>
              <a:ext uri="{FF2B5EF4-FFF2-40B4-BE49-F238E27FC236}">
                <a16:creationId xmlns:a16="http://schemas.microsoft.com/office/drawing/2014/main" id="{C0252749-0A45-C006-0735-BA82A54F6372}"/>
              </a:ext>
            </a:extLst>
          </p:cNvPr>
          <p:cNvCxnSpPr>
            <a:cxnSpLocks/>
          </p:cNvCxnSpPr>
          <p:nvPr/>
        </p:nvCxnSpPr>
        <p:spPr>
          <a:xfrm flipH="1" flipV="1">
            <a:off x="6920550" y="1831468"/>
            <a:ext cx="47925" cy="611881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Prostokąt: zaokrąglone rogi 50">
            <a:extLst>
              <a:ext uri="{FF2B5EF4-FFF2-40B4-BE49-F238E27FC236}">
                <a16:creationId xmlns:a16="http://schemas.microsoft.com/office/drawing/2014/main" id="{77FBEAE0-0DCB-8378-D59C-024C4D06FCF0}"/>
              </a:ext>
            </a:extLst>
          </p:cNvPr>
          <p:cNvSpPr/>
          <p:nvPr/>
        </p:nvSpPr>
        <p:spPr>
          <a:xfrm>
            <a:off x="7756225" y="1871609"/>
            <a:ext cx="1387776" cy="954107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48" name="pole tekstowe 47">
            <a:extLst>
              <a:ext uri="{FF2B5EF4-FFF2-40B4-BE49-F238E27FC236}">
                <a16:creationId xmlns:a16="http://schemas.microsoft.com/office/drawing/2014/main" id="{BACC3507-02DC-4CC0-E249-6B43CF3A7217}"/>
              </a:ext>
            </a:extLst>
          </p:cNvPr>
          <p:cNvSpPr txBox="1"/>
          <p:nvPr/>
        </p:nvSpPr>
        <p:spPr>
          <a:xfrm>
            <a:off x="7740352" y="1871609"/>
            <a:ext cx="13877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Wyłącza eksportowanie schematu bazy do pliku JSON</a:t>
            </a:r>
            <a:endParaRPr lang="pl-PL" sz="1400" b="1" i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Prostokąt: zaokrąglone rogi 52">
            <a:extLst>
              <a:ext uri="{FF2B5EF4-FFF2-40B4-BE49-F238E27FC236}">
                <a16:creationId xmlns:a16="http://schemas.microsoft.com/office/drawing/2014/main" id="{8A55B011-B9F0-FD71-D572-B36F9736933D}"/>
              </a:ext>
            </a:extLst>
          </p:cNvPr>
          <p:cNvSpPr/>
          <p:nvPr/>
        </p:nvSpPr>
        <p:spPr>
          <a:xfrm>
            <a:off x="76567" y="2102309"/>
            <a:ext cx="2704056" cy="980819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54" name="pole tekstowe 53">
            <a:extLst>
              <a:ext uri="{FF2B5EF4-FFF2-40B4-BE49-F238E27FC236}">
                <a16:creationId xmlns:a16="http://schemas.microsoft.com/office/drawing/2014/main" id="{77034CD3-7629-BB42-FECA-D8E130A85C58}"/>
              </a:ext>
            </a:extLst>
          </p:cNvPr>
          <p:cNvSpPr txBox="1"/>
          <p:nvPr/>
        </p:nvSpPr>
        <p:spPr>
          <a:xfrm>
            <a:off x="38231" y="2129022"/>
            <a:ext cx="27760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Klasa bazy danych musi być abstrakcyjna, ponieważ 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Room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sam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wygeneruje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jej konkretną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implementację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 tle.</a:t>
            </a:r>
            <a:endParaRPr lang="pl-PL" sz="1400" b="1" i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5" name="Łącznik prosty ze strzałką 54">
            <a:extLst>
              <a:ext uri="{FF2B5EF4-FFF2-40B4-BE49-F238E27FC236}">
                <a16:creationId xmlns:a16="http://schemas.microsoft.com/office/drawing/2014/main" id="{75A30C60-928B-EF57-6D47-7EEB57EA9468}"/>
              </a:ext>
            </a:extLst>
          </p:cNvPr>
          <p:cNvCxnSpPr>
            <a:cxnSpLocks/>
          </p:cNvCxnSpPr>
          <p:nvPr/>
        </p:nvCxnSpPr>
        <p:spPr>
          <a:xfrm flipV="1">
            <a:off x="2780623" y="2102310"/>
            <a:ext cx="336409" cy="318578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Prostokąt: zaokrąglone rogi 56">
            <a:extLst>
              <a:ext uri="{FF2B5EF4-FFF2-40B4-BE49-F238E27FC236}">
                <a16:creationId xmlns:a16="http://schemas.microsoft.com/office/drawing/2014/main" id="{CF8A9CDB-6EF9-F469-6A38-F90A6C120231}"/>
              </a:ext>
            </a:extLst>
          </p:cNvPr>
          <p:cNvSpPr/>
          <p:nvPr/>
        </p:nvSpPr>
        <p:spPr>
          <a:xfrm>
            <a:off x="110236" y="3255451"/>
            <a:ext cx="2704056" cy="980819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58" name="pole tekstowe 57">
            <a:extLst>
              <a:ext uri="{FF2B5EF4-FFF2-40B4-BE49-F238E27FC236}">
                <a16:creationId xmlns:a16="http://schemas.microsoft.com/office/drawing/2014/main" id="{716643BE-A3AE-A5BD-A15D-9AB3F7294AC8}"/>
              </a:ext>
            </a:extLst>
          </p:cNvPr>
          <p:cNvSpPr txBox="1"/>
          <p:nvPr/>
        </p:nvSpPr>
        <p:spPr>
          <a:xfrm>
            <a:off x="71900" y="3282164"/>
            <a:ext cx="27760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Deklaruje abstrakcyjną funkcję, która zwraca instancję 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TaskDao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.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Implementację konkretną dostarczy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ROOM</a:t>
            </a:r>
            <a:endParaRPr lang="pl-PL" sz="1400" b="1" i="1" dirty="0">
              <a:solidFill>
                <a:schemeClr val="accent4">
                  <a:lumMod val="50000"/>
                </a:schemeClr>
              </a:solidFill>
              <a:latin typeface="Verbatim"/>
              <a:cs typeface="Arial" panose="020B0604020202020204" pitchFamily="34" charset="0"/>
            </a:endParaRPr>
          </a:p>
        </p:txBody>
      </p:sp>
      <p:cxnSp>
        <p:nvCxnSpPr>
          <p:cNvPr id="59" name="Łącznik prosty ze strzałką 58">
            <a:extLst>
              <a:ext uri="{FF2B5EF4-FFF2-40B4-BE49-F238E27FC236}">
                <a16:creationId xmlns:a16="http://schemas.microsoft.com/office/drawing/2014/main" id="{51473ECF-174C-E1C9-C4F5-D1B386BB69A6}"/>
              </a:ext>
            </a:extLst>
          </p:cNvPr>
          <p:cNvCxnSpPr>
            <a:cxnSpLocks/>
          </p:cNvCxnSpPr>
          <p:nvPr/>
        </p:nvCxnSpPr>
        <p:spPr>
          <a:xfrm flipV="1">
            <a:off x="2814292" y="2515179"/>
            <a:ext cx="461564" cy="1058851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36194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9B4E623-1589-00E8-047C-A9FA603848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61064C9-6EF5-D84D-A157-BEA45C305A64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Database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28F0CC05-E56F-8D76-E50D-9CF6903C4E65}"/>
              </a:ext>
            </a:extLst>
          </p:cNvPr>
          <p:cNvSpPr txBox="1"/>
          <p:nvPr/>
        </p:nvSpPr>
        <p:spPr>
          <a:xfrm>
            <a:off x="1033753" y="810850"/>
            <a:ext cx="81102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pl-PL" sz="1600" dirty="0"/>
              <a:t>Abstrakcyjna klasa, która łączy wszystkie encje i DAO.</a:t>
            </a:r>
            <a:endParaRPr lang="pl-PL" sz="1600" dirty="0">
              <a:latin typeface="Verbatim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F5809295-AEAC-B23D-9F6A-878C883E15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l-PL" altLang="pl-PL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Interfejs, w którym definiujemy wszystkie operacje, jakie chcemy wykonywać na danej tabeli.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l-PL" altLang="pl-P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Prostokąt: zaokrąglone rogi 6">
            <a:extLst>
              <a:ext uri="{FF2B5EF4-FFF2-40B4-BE49-F238E27FC236}">
                <a16:creationId xmlns:a16="http://schemas.microsoft.com/office/drawing/2014/main" id="{B1B40E94-08CC-ACA7-5305-11DFCC235270}"/>
              </a:ext>
            </a:extLst>
          </p:cNvPr>
          <p:cNvSpPr/>
          <p:nvPr/>
        </p:nvSpPr>
        <p:spPr>
          <a:xfrm>
            <a:off x="70077" y="1095888"/>
            <a:ext cx="2704056" cy="792088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63D8B55B-41F2-719C-048F-E2C7CADBACE8}"/>
              </a:ext>
            </a:extLst>
          </p:cNvPr>
          <p:cNvSpPr txBox="1"/>
          <p:nvPr/>
        </p:nvSpPr>
        <p:spPr>
          <a:xfrm>
            <a:off x="31741" y="1122600"/>
            <a:ext cx="27760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Adnotacja 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Room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oznaczająca, że ta klasa jest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głównym punktem dostępowym do bazy danych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l-PL" sz="1400" b="1" i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Obraz 13">
            <a:extLst>
              <a:ext uri="{FF2B5EF4-FFF2-40B4-BE49-F238E27FC236}">
                <a16:creationId xmlns:a16="http://schemas.microsoft.com/office/drawing/2014/main" id="{D5F2949C-D7C6-8523-5757-BC075EF625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5817" y="1628800"/>
            <a:ext cx="6160438" cy="4554792"/>
          </a:xfrm>
          <a:prstGeom prst="rect">
            <a:avLst/>
          </a:prstGeom>
        </p:spPr>
      </p:pic>
      <p:cxnSp>
        <p:nvCxnSpPr>
          <p:cNvPr id="10" name="Łącznik prosty ze strzałką 9">
            <a:extLst>
              <a:ext uri="{FF2B5EF4-FFF2-40B4-BE49-F238E27FC236}">
                <a16:creationId xmlns:a16="http://schemas.microsoft.com/office/drawing/2014/main" id="{22E1D9A0-EF56-365A-D922-0448E5EF41E9}"/>
              </a:ext>
            </a:extLst>
          </p:cNvPr>
          <p:cNvCxnSpPr>
            <a:cxnSpLocks/>
          </p:cNvCxnSpPr>
          <p:nvPr/>
        </p:nvCxnSpPr>
        <p:spPr>
          <a:xfrm>
            <a:off x="2774133" y="1414466"/>
            <a:ext cx="573731" cy="286342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Prostokąt: zaokrąglone rogi 17">
            <a:extLst>
              <a:ext uri="{FF2B5EF4-FFF2-40B4-BE49-F238E27FC236}">
                <a16:creationId xmlns:a16="http://schemas.microsoft.com/office/drawing/2014/main" id="{A1EF09EF-850B-5997-1321-867920F57CFF}"/>
              </a:ext>
            </a:extLst>
          </p:cNvPr>
          <p:cNvSpPr/>
          <p:nvPr/>
        </p:nvSpPr>
        <p:spPr>
          <a:xfrm>
            <a:off x="6155012" y="853267"/>
            <a:ext cx="2957247" cy="561199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9" name="pole tekstowe 18">
            <a:extLst>
              <a:ext uri="{FF2B5EF4-FFF2-40B4-BE49-F238E27FC236}">
                <a16:creationId xmlns:a16="http://schemas.microsoft.com/office/drawing/2014/main" id="{389F0CEB-4C89-2B17-3843-2ED22CF6B276}"/>
              </a:ext>
            </a:extLst>
          </p:cNvPr>
          <p:cNvSpPr txBox="1"/>
          <p:nvPr/>
        </p:nvSpPr>
        <p:spPr>
          <a:xfrm>
            <a:off x="6188681" y="879979"/>
            <a:ext cx="29553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Zawiera informację o wszystkich encjach (tabelach) w bazie danych</a:t>
            </a:r>
            <a:endParaRPr lang="pl-PL" sz="1400" b="1" i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Łącznik prosty ze strzałką 19">
            <a:extLst>
              <a:ext uri="{FF2B5EF4-FFF2-40B4-BE49-F238E27FC236}">
                <a16:creationId xmlns:a16="http://schemas.microsoft.com/office/drawing/2014/main" id="{82294C63-79D0-6F65-665E-073410C96EFF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5511858" y="1141589"/>
            <a:ext cx="676823" cy="487211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Prostokąt: zaokrąglone rogi 23">
            <a:extLst>
              <a:ext uri="{FF2B5EF4-FFF2-40B4-BE49-F238E27FC236}">
                <a16:creationId xmlns:a16="http://schemas.microsoft.com/office/drawing/2014/main" id="{8BE98486-5C0C-B4C3-B4E6-2086A3231C7E}"/>
              </a:ext>
            </a:extLst>
          </p:cNvPr>
          <p:cNvSpPr/>
          <p:nvPr/>
        </p:nvSpPr>
        <p:spPr>
          <a:xfrm>
            <a:off x="5868146" y="2508939"/>
            <a:ext cx="2051063" cy="984722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5" name="pole tekstowe 24">
            <a:extLst>
              <a:ext uri="{FF2B5EF4-FFF2-40B4-BE49-F238E27FC236}">
                <a16:creationId xmlns:a16="http://schemas.microsoft.com/office/drawing/2014/main" id="{182DD518-1637-4539-2C8B-4F0F55468AFB}"/>
              </a:ext>
            </a:extLst>
          </p:cNvPr>
          <p:cNvSpPr txBox="1"/>
          <p:nvPr/>
        </p:nvSpPr>
        <p:spPr>
          <a:xfrm>
            <a:off x="5856703" y="2524246"/>
            <a:ext cx="20474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Określa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numer</a:t>
            </a:r>
          </a:p>
          <a:p>
            <a:pPr algn="just"/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wersji bazy danych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Jest to kluczowe dla mechanizmu migracji.</a:t>
            </a:r>
            <a:endParaRPr lang="pl-PL" sz="1400" b="1" i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Łącznik prosty ze strzałką 25">
            <a:extLst>
              <a:ext uri="{FF2B5EF4-FFF2-40B4-BE49-F238E27FC236}">
                <a16:creationId xmlns:a16="http://schemas.microsoft.com/office/drawing/2014/main" id="{4F5E0D5B-B6AA-ECE6-05ED-5994A7EA9418}"/>
              </a:ext>
            </a:extLst>
          </p:cNvPr>
          <p:cNvCxnSpPr>
            <a:cxnSpLocks/>
          </p:cNvCxnSpPr>
          <p:nvPr/>
        </p:nvCxnSpPr>
        <p:spPr>
          <a:xfrm flipH="1" flipV="1">
            <a:off x="6920550" y="1831468"/>
            <a:ext cx="47925" cy="611881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Prostokąt: zaokrąglone rogi 50">
            <a:extLst>
              <a:ext uri="{FF2B5EF4-FFF2-40B4-BE49-F238E27FC236}">
                <a16:creationId xmlns:a16="http://schemas.microsoft.com/office/drawing/2014/main" id="{7FF6416A-851E-EE1D-A914-142DACCF0B99}"/>
              </a:ext>
            </a:extLst>
          </p:cNvPr>
          <p:cNvSpPr/>
          <p:nvPr/>
        </p:nvSpPr>
        <p:spPr>
          <a:xfrm>
            <a:off x="7756225" y="1871609"/>
            <a:ext cx="1387776" cy="954107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48" name="pole tekstowe 47">
            <a:extLst>
              <a:ext uri="{FF2B5EF4-FFF2-40B4-BE49-F238E27FC236}">
                <a16:creationId xmlns:a16="http://schemas.microsoft.com/office/drawing/2014/main" id="{5F26516E-2E24-994A-45ED-9E698275ECCA}"/>
              </a:ext>
            </a:extLst>
          </p:cNvPr>
          <p:cNvSpPr txBox="1"/>
          <p:nvPr/>
        </p:nvSpPr>
        <p:spPr>
          <a:xfrm>
            <a:off x="7740352" y="1871609"/>
            <a:ext cx="13877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Wyłącza eksportowanie schematu bazy do pliku JSON</a:t>
            </a:r>
            <a:endParaRPr lang="pl-PL" sz="1400" b="1" i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Prostokąt: zaokrąglone rogi 52">
            <a:extLst>
              <a:ext uri="{FF2B5EF4-FFF2-40B4-BE49-F238E27FC236}">
                <a16:creationId xmlns:a16="http://schemas.microsoft.com/office/drawing/2014/main" id="{77A99C8A-3896-1AF4-5358-36D3D3F70355}"/>
              </a:ext>
            </a:extLst>
          </p:cNvPr>
          <p:cNvSpPr/>
          <p:nvPr/>
        </p:nvSpPr>
        <p:spPr>
          <a:xfrm>
            <a:off x="76567" y="2102309"/>
            <a:ext cx="2704056" cy="980819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54" name="pole tekstowe 53">
            <a:extLst>
              <a:ext uri="{FF2B5EF4-FFF2-40B4-BE49-F238E27FC236}">
                <a16:creationId xmlns:a16="http://schemas.microsoft.com/office/drawing/2014/main" id="{F141A05C-4223-15BE-2D00-B5339A6030FF}"/>
              </a:ext>
            </a:extLst>
          </p:cNvPr>
          <p:cNvSpPr txBox="1"/>
          <p:nvPr/>
        </p:nvSpPr>
        <p:spPr>
          <a:xfrm>
            <a:off x="38231" y="2129022"/>
            <a:ext cx="27760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Klasa bazy danych musi być abstrakcyjna, ponieważ 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Room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sam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wygeneruje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jej konkretną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implementację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 tle.</a:t>
            </a:r>
            <a:endParaRPr lang="pl-PL" sz="1400" b="1" i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5" name="Łącznik prosty ze strzałką 54">
            <a:extLst>
              <a:ext uri="{FF2B5EF4-FFF2-40B4-BE49-F238E27FC236}">
                <a16:creationId xmlns:a16="http://schemas.microsoft.com/office/drawing/2014/main" id="{3D8377B5-2418-430A-991E-7E3B4CC1AA0B}"/>
              </a:ext>
            </a:extLst>
          </p:cNvPr>
          <p:cNvCxnSpPr>
            <a:cxnSpLocks/>
          </p:cNvCxnSpPr>
          <p:nvPr/>
        </p:nvCxnSpPr>
        <p:spPr>
          <a:xfrm flipV="1">
            <a:off x="2780623" y="2102310"/>
            <a:ext cx="336409" cy="318578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Prostokąt: zaokrąglone rogi 56">
            <a:extLst>
              <a:ext uri="{FF2B5EF4-FFF2-40B4-BE49-F238E27FC236}">
                <a16:creationId xmlns:a16="http://schemas.microsoft.com/office/drawing/2014/main" id="{A7EE109B-D0D3-9DB5-BE86-70A68906269E}"/>
              </a:ext>
            </a:extLst>
          </p:cNvPr>
          <p:cNvSpPr/>
          <p:nvPr/>
        </p:nvSpPr>
        <p:spPr>
          <a:xfrm>
            <a:off x="110236" y="3255451"/>
            <a:ext cx="2704056" cy="980819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58" name="pole tekstowe 57">
            <a:extLst>
              <a:ext uri="{FF2B5EF4-FFF2-40B4-BE49-F238E27FC236}">
                <a16:creationId xmlns:a16="http://schemas.microsoft.com/office/drawing/2014/main" id="{52ADF90B-DB26-609E-6C07-A259F02DE45F}"/>
              </a:ext>
            </a:extLst>
          </p:cNvPr>
          <p:cNvSpPr txBox="1"/>
          <p:nvPr/>
        </p:nvSpPr>
        <p:spPr>
          <a:xfrm>
            <a:off x="71900" y="3282164"/>
            <a:ext cx="27760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Deklaruje abstrakcyjną funkcję, która zwraca instancję 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TaskDao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.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Implementację konkretną dostarczy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ROOM</a:t>
            </a:r>
            <a:endParaRPr lang="pl-PL" sz="1400" b="1" i="1" dirty="0">
              <a:solidFill>
                <a:schemeClr val="accent4">
                  <a:lumMod val="50000"/>
                </a:schemeClr>
              </a:solidFill>
              <a:latin typeface="Verbatim"/>
              <a:cs typeface="Arial" panose="020B0604020202020204" pitchFamily="34" charset="0"/>
            </a:endParaRPr>
          </a:p>
        </p:txBody>
      </p:sp>
      <p:cxnSp>
        <p:nvCxnSpPr>
          <p:cNvPr id="59" name="Łącznik prosty ze strzałką 58">
            <a:extLst>
              <a:ext uri="{FF2B5EF4-FFF2-40B4-BE49-F238E27FC236}">
                <a16:creationId xmlns:a16="http://schemas.microsoft.com/office/drawing/2014/main" id="{768CD6AF-9BA0-0DBF-CCD6-B6D639F4D1E9}"/>
              </a:ext>
            </a:extLst>
          </p:cNvPr>
          <p:cNvCxnSpPr>
            <a:cxnSpLocks/>
          </p:cNvCxnSpPr>
          <p:nvPr/>
        </p:nvCxnSpPr>
        <p:spPr>
          <a:xfrm flipV="1">
            <a:off x="2814292" y="2515179"/>
            <a:ext cx="461564" cy="1058851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Łącznik prosty ze strzałką 61">
            <a:extLst>
              <a:ext uri="{FF2B5EF4-FFF2-40B4-BE49-F238E27FC236}">
                <a16:creationId xmlns:a16="http://schemas.microsoft.com/office/drawing/2014/main" id="{700FDB67-4287-773C-36DA-F84DD05B63C1}"/>
              </a:ext>
            </a:extLst>
          </p:cNvPr>
          <p:cNvCxnSpPr>
            <a:cxnSpLocks/>
          </p:cNvCxnSpPr>
          <p:nvPr/>
        </p:nvCxnSpPr>
        <p:spPr>
          <a:xfrm flipV="1">
            <a:off x="2922307" y="3375725"/>
            <a:ext cx="713589" cy="980819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Prostokąt: zaokrąglone rogi 63">
            <a:extLst>
              <a:ext uri="{FF2B5EF4-FFF2-40B4-BE49-F238E27FC236}">
                <a16:creationId xmlns:a16="http://schemas.microsoft.com/office/drawing/2014/main" id="{E558DA9A-1702-E6F6-1B8E-8A6C7E6FAC13}"/>
              </a:ext>
            </a:extLst>
          </p:cNvPr>
          <p:cNvSpPr/>
          <p:nvPr/>
        </p:nvSpPr>
        <p:spPr>
          <a:xfrm>
            <a:off x="157754" y="4341015"/>
            <a:ext cx="3046094" cy="980819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65" name="pole tekstowe 64">
            <a:extLst>
              <a:ext uri="{FF2B5EF4-FFF2-40B4-BE49-F238E27FC236}">
                <a16:creationId xmlns:a16="http://schemas.microsoft.com/office/drawing/2014/main" id="{C4C55272-12D7-D979-6CA5-4D4E651630BE}"/>
              </a:ext>
            </a:extLst>
          </p:cNvPr>
          <p:cNvSpPr txBox="1"/>
          <p:nvPr/>
        </p:nvSpPr>
        <p:spPr>
          <a:xfrm>
            <a:off x="122517" y="4388401"/>
            <a:ext cx="30813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Adnotacja zapewniająca, że wartość zmiennej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INSTANCE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będzie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zawsze aktualna i widoczna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dla wszystkich wątków w aplikacji.</a:t>
            </a:r>
            <a:endParaRPr lang="pl-PL" sz="1400" b="1" i="1" dirty="0">
              <a:solidFill>
                <a:schemeClr val="accent4">
                  <a:lumMod val="50000"/>
                </a:schemeClr>
              </a:solidFill>
              <a:latin typeface="Verbatim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01032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7CF6830-07A6-06D8-376A-4BFE8748EE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74F3143-7CA3-5E47-BE6F-C595F1BF7B2F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Database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3E79922F-6738-F638-B2EF-A44D387EDB20}"/>
              </a:ext>
            </a:extLst>
          </p:cNvPr>
          <p:cNvSpPr txBox="1"/>
          <p:nvPr/>
        </p:nvSpPr>
        <p:spPr>
          <a:xfrm>
            <a:off x="1033753" y="810850"/>
            <a:ext cx="81102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pl-PL" sz="1600" dirty="0"/>
              <a:t>Abstrakcyjna klasa, która łączy wszystkie encje i DAO.</a:t>
            </a:r>
            <a:endParaRPr lang="pl-PL" sz="1600" dirty="0">
              <a:latin typeface="Verbatim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B644F1F9-AE68-F110-A256-D3FA5D197C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l-PL" altLang="pl-PL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Interfejs, w którym definiujemy wszystkie operacje, jakie chcemy wykonywać na danej tabeli.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l-PL" altLang="pl-P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Prostokąt: zaokrąglone rogi 6">
            <a:extLst>
              <a:ext uri="{FF2B5EF4-FFF2-40B4-BE49-F238E27FC236}">
                <a16:creationId xmlns:a16="http://schemas.microsoft.com/office/drawing/2014/main" id="{64B02FE3-9632-0920-2E7E-B36604380B1A}"/>
              </a:ext>
            </a:extLst>
          </p:cNvPr>
          <p:cNvSpPr/>
          <p:nvPr/>
        </p:nvSpPr>
        <p:spPr>
          <a:xfrm>
            <a:off x="70077" y="1095888"/>
            <a:ext cx="2704056" cy="792088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824D452E-384E-873C-0674-DABC07B0CDD6}"/>
              </a:ext>
            </a:extLst>
          </p:cNvPr>
          <p:cNvSpPr txBox="1"/>
          <p:nvPr/>
        </p:nvSpPr>
        <p:spPr>
          <a:xfrm>
            <a:off x="31741" y="1122600"/>
            <a:ext cx="27760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Adnotacja 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Room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oznaczająca, że ta klasa jest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głównym punktem dostępowym do bazy danych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l-PL" sz="1400" b="1" i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Obraz 13">
            <a:extLst>
              <a:ext uri="{FF2B5EF4-FFF2-40B4-BE49-F238E27FC236}">
                <a16:creationId xmlns:a16="http://schemas.microsoft.com/office/drawing/2014/main" id="{7E111339-6FAE-7017-8A3F-4BB182140B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5817" y="1628800"/>
            <a:ext cx="6160438" cy="4554792"/>
          </a:xfrm>
          <a:prstGeom prst="rect">
            <a:avLst/>
          </a:prstGeom>
        </p:spPr>
      </p:pic>
      <p:cxnSp>
        <p:nvCxnSpPr>
          <p:cNvPr id="10" name="Łącznik prosty ze strzałką 9">
            <a:extLst>
              <a:ext uri="{FF2B5EF4-FFF2-40B4-BE49-F238E27FC236}">
                <a16:creationId xmlns:a16="http://schemas.microsoft.com/office/drawing/2014/main" id="{F480B7A6-2859-0D01-F6ED-628550620956}"/>
              </a:ext>
            </a:extLst>
          </p:cNvPr>
          <p:cNvCxnSpPr>
            <a:cxnSpLocks/>
          </p:cNvCxnSpPr>
          <p:nvPr/>
        </p:nvCxnSpPr>
        <p:spPr>
          <a:xfrm>
            <a:off x="2774133" y="1414466"/>
            <a:ext cx="573731" cy="286342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Prostokąt: zaokrąglone rogi 17">
            <a:extLst>
              <a:ext uri="{FF2B5EF4-FFF2-40B4-BE49-F238E27FC236}">
                <a16:creationId xmlns:a16="http://schemas.microsoft.com/office/drawing/2014/main" id="{A5E3A992-FEF4-9083-56D7-86EF443B4145}"/>
              </a:ext>
            </a:extLst>
          </p:cNvPr>
          <p:cNvSpPr/>
          <p:nvPr/>
        </p:nvSpPr>
        <p:spPr>
          <a:xfrm>
            <a:off x="6155012" y="853267"/>
            <a:ext cx="2957247" cy="561199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9" name="pole tekstowe 18">
            <a:extLst>
              <a:ext uri="{FF2B5EF4-FFF2-40B4-BE49-F238E27FC236}">
                <a16:creationId xmlns:a16="http://schemas.microsoft.com/office/drawing/2014/main" id="{2D7033BA-697D-FB14-C630-B4CE6198727C}"/>
              </a:ext>
            </a:extLst>
          </p:cNvPr>
          <p:cNvSpPr txBox="1"/>
          <p:nvPr/>
        </p:nvSpPr>
        <p:spPr>
          <a:xfrm>
            <a:off x="6188681" y="879979"/>
            <a:ext cx="29553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Zawiera informację o wszystkich encjach (tabelach) w bazie danych</a:t>
            </a:r>
            <a:endParaRPr lang="pl-PL" sz="1400" b="1" i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Łącznik prosty ze strzałką 19">
            <a:extLst>
              <a:ext uri="{FF2B5EF4-FFF2-40B4-BE49-F238E27FC236}">
                <a16:creationId xmlns:a16="http://schemas.microsoft.com/office/drawing/2014/main" id="{41D9BAA3-ECF2-6F38-F79F-FDFCEE0C2A01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5511858" y="1141589"/>
            <a:ext cx="676823" cy="487211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Prostokąt: zaokrąglone rogi 23">
            <a:extLst>
              <a:ext uri="{FF2B5EF4-FFF2-40B4-BE49-F238E27FC236}">
                <a16:creationId xmlns:a16="http://schemas.microsoft.com/office/drawing/2014/main" id="{2D2156D4-F875-143A-0193-AF0797220881}"/>
              </a:ext>
            </a:extLst>
          </p:cNvPr>
          <p:cNvSpPr/>
          <p:nvPr/>
        </p:nvSpPr>
        <p:spPr>
          <a:xfrm>
            <a:off x="5868146" y="2508939"/>
            <a:ext cx="2051063" cy="984722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5" name="pole tekstowe 24">
            <a:extLst>
              <a:ext uri="{FF2B5EF4-FFF2-40B4-BE49-F238E27FC236}">
                <a16:creationId xmlns:a16="http://schemas.microsoft.com/office/drawing/2014/main" id="{6B3FE926-6EBA-BCA0-71D9-B4FAB24E1119}"/>
              </a:ext>
            </a:extLst>
          </p:cNvPr>
          <p:cNvSpPr txBox="1"/>
          <p:nvPr/>
        </p:nvSpPr>
        <p:spPr>
          <a:xfrm>
            <a:off x="5856703" y="2524246"/>
            <a:ext cx="20474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Określa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numer</a:t>
            </a:r>
          </a:p>
          <a:p>
            <a:pPr algn="just"/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wersji bazy danych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Jest to kluczowe dla mechanizmu migracji.</a:t>
            </a:r>
            <a:endParaRPr lang="pl-PL" sz="1400" b="1" i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Łącznik prosty ze strzałką 25">
            <a:extLst>
              <a:ext uri="{FF2B5EF4-FFF2-40B4-BE49-F238E27FC236}">
                <a16:creationId xmlns:a16="http://schemas.microsoft.com/office/drawing/2014/main" id="{9913E91D-3E90-5C76-35E8-04297FF2EC9E}"/>
              </a:ext>
            </a:extLst>
          </p:cNvPr>
          <p:cNvCxnSpPr>
            <a:cxnSpLocks/>
          </p:cNvCxnSpPr>
          <p:nvPr/>
        </p:nvCxnSpPr>
        <p:spPr>
          <a:xfrm flipH="1" flipV="1">
            <a:off x="6920550" y="1831468"/>
            <a:ext cx="47925" cy="611881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Prostokąt: zaokrąglone rogi 50">
            <a:extLst>
              <a:ext uri="{FF2B5EF4-FFF2-40B4-BE49-F238E27FC236}">
                <a16:creationId xmlns:a16="http://schemas.microsoft.com/office/drawing/2014/main" id="{F582628B-0ADC-7E66-968C-7046DE5186F2}"/>
              </a:ext>
            </a:extLst>
          </p:cNvPr>
          <p:cNvSpPr/>
          <p:nvPr/>
        </p:nvSpPr>
        <p:spPr>
          <a:xfrm>
            <a:off x="7756225" y="1871609"/>
            <a:ext cx="1387776" cy="954107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48" name="pole tekstowe 47">
            <a:extLst>
              <a:ext uri="{FF2B5EF4-FFF2-40B4-BE49-F238E27FC236}">
                <a16:creationId xmlns:a16="http://schemas.microsoft.com/office/drawing/2014/main" id="{CBF1762E-5DCC-9EB2-2B1D-ADEA536327EE}"/>
              </a:ext>
            </a:extLst>
          </p:cNvPr>
          <p:cNvSpPr txBox="1"/>
          <p:nvPr/>
        </p:nvSpPr>
        <p:spPr>
          <a:xfrm>
            <a:off x="7740352" y="1871609"/>
            <a:ext cx="13877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Wyłącza eksportowanie schematu bazy do pliku JSON</a:t>
            </a:r>
            <a:endParaRPr lang="pl-PL" sz="1400" b="1" i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Prostokąt: zaokrąglone rogi 52">
            <a:extLst>
              <a:ext uri="{FF2B5EF4-FFF2-40B4-BE49-F238E27FC236}">
                <a16:creationId xmlns:a16="http://schemas.microsoft.com/office/drawing/2014/main" id="{61FF6133-0EAC-5F01-9C35-B6EAB96AA7A8}"/>
              </a:ext>
            </a:extLst>
          </p:cNvPr>
          <p:cNvSpPr/>
          <p:nvPr/>
        </p:nvSpPr>
        <p:spPr>
          <a:xfrm>
            <a:off x="76567" y="2102309"/>
            <a:ext cx="2704056" cy="980819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54" name="pole tekstowe 53">
            <a:extLst>
              <a:ext uri="{FF2B5EF4-FFF2-40B4-BE49-F238E27FC236}">
                <a16:creationId xmlns:a16="http://schemas.microsoft.com/office/drawing/2014/main" id="{19AE535D-D06A-A697-1D34-0B9C7DE90EAA}"/>
              </a:ext>
            </a:extLst>
          </p:cNvPr>
          <p:cNvSpPr txBox="1"/>
          <p:nvPr/>
        </p:nvSpPr>
        <p:spPr>
          <a:xfrm>
            <a:off x="38231" y="2129022"/>
            <a:ext cx="27760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Klasa bazy danych musi być abstrakcyjna, ponieważ 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Room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sam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wygeneruje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jej konkretną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implementację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 tle.</a:t>
            </a:r>
            <a:endParaRPr lang="pl-PL" sz="1400" b="1" i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5" name="Łącznik prosty ze strzałką 54">
            <a:extLst>
              <a:ext uri="{FF2B5EF4-FFF2-40B4-BE49-F238E27FC236}">
                <a16:creationId xmlns:a16="http://schemas.microsoft.com/office/drawing/2014/main" id="{9B0996AB-C246-F09A-EAF1-3630D0231AEA}"/>
              </a:ext>
            </a:extLst>
          </p:cNvPr>
          <p:cNvCxnSpPr>
            <a:cxnSpLocks/>
          </p:cNvCxnSpPr>
          <p:nvPr/>
        </p:nvCxnSpPr>
        <p:spPr>
          <a:xfrm flipV="1">
            <a:off x="2780623" y="2102310"/>
            <a:ext cx="336409" cy="318578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Prostokąt: zaokrąglone rogi 56">
            <a:extLst>
              <a:ext uri="{FF2B5EF4-FFF2-40B4-BE49-F238E27FC236}">
                <a16:creationId xmlns:a16="http://schemas.microsoft.com/office/drawing/2014/main" id="{921862D2-AF0B-3FA0-361F-AB65CC5A53CD}"/>
              </a:ext>
            </a:extLst>
          </p:cNvPr>
          <p:cNvSpPr/>
          <p:nvPr/>
        </p:nvSpPr>
        <p:spPr>
          <a:xfrm>
            <a:off x="110236" y="3255451"/>
            <a:ext cx="2704056" cy="980819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58" name="pole tekstowe 57">
            <a:extLst>
              <a:ext uri="{FF2B5EF4-FFF2-40B4-BE49-F238E27FC236}">
                <a16:creationId xmlns:a16="http://schemas.microsoft.com/office/drawing/2014/main" id="{7ED8BAA0-1E06-F7EA-F8E2-CFC6206DA532}"/>
              </a:ext>
            </a:extLst>
          </p:cNvPr>
          <p:cNvSpPr txBox="1"/>
          <p:nvPr/>
        </p:nvSpPr>
        <p:spPr>
          <a:xfrm>
            <a:off x="71900" y="3282164"/>
            <a:ext cx="27760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Deklaruje abstrakcyjną funkcję, która zwraca instancję 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TaskDao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.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Implementację konkretną dostarczy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ROOM</a:t>
            </a:r>
            <a:endParaRPr lang="pl-PL" sz="1400" b="1" i="1" dirty="0">
              <a:solidFill>
                <a:schemeClr val="accent4">
                  <a:lumMod val="50000"/>
                </a:schemeClr>
              </a:solidFill>
              <a:latin typeface="Verbatim"/>
              <a:cs typeface="Arial" panose="020B0604020202020204" pitchFamily="34" charset="0"/>
            </a:endParaRPr>
          </a:p>
        </p:txBody>
      </p:sp>
      <p:cxnSp>
        <p:nvCxnSpPr>
          <p:cNvPr id="59" name="Łącznik prosty ze strzałką 58">
            <a:extLst>
              <a:ext uri="{FF2B5EF4-FFF2-40B4-BE49-F238E27FC236}">
                <a16:creationId xmlns:a16="http://schemas.microsoft.com/office/drawing/2014/main" id="{82D72C1A-713E-EE0F-0FB5-EE78F483397D}"/>
              </a:ext>
            </a:extLst>
          </p:cNvPr>
          <p:cNvCxnSpPr>
            <a:cxnSpLocks/>
          </p:cNvCxnSpPr>
          <p:nvPr/>
        </p:nvCxnSpPr>
        <p:spPr>
          <a:xfrm flipV="1">
            <a:off x="2814292" y="2515179"/>
            <a:ext cx="461564" cy="1058851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Łącznik prosty ze strzałką 61">
            <a:extLst>
              <a:ext uri="{FF2B5EF4-FFF2-40B4-BE49-F238E27FC236}">
                <a16:creationId xmlns:a16="http://schemas.microsoft.com/office/drawing/2014/main" id="{3A6AC850-54F1-6181-060C-010781B37739}"/>
              </a:ext>
            </a:extLst>
          </p:cNvPr>
          <p:cNvCxnSpPr>
            <a:cxnSpLocks/>
          </p:cNvCxnSpPr>
          <p:nvPr/>
        </p:nvCxnSpPr>
        <p:spPr>
          <a:xfrm flipV="1">
            <a:off x="2922307" y="3375725"/>
            <a:ext cx="713589" cy="980819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Prostokąt: zaokrąglone rogi 63">
            <a:extLst>
              <a:ext uri="{FF2B5EF4-FFF2-40B4-BE49-F238E27FC236}">
                <a16:creationId xmlns:a16="http://schemas.microsoft.com/office/drawing/2014/main" id="{2BFCEAF2-CEF7-E3BD-2665-215FB7514EA4}"/>
              </a:ext>
            </a:extLst>
          </p:cNvPr>
          <p:cNvSpPr/>
          <p:nvPr/>
        </p:nvSpPr>
        <p:spPr>
          <a:xfrm>
            <a:off x="157754" y="4341015"/>
            <a:ext cx="3046094" cy="980819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65" name="pole tekstowe 64">
            <a:extLst>
              <a:ext uri="{FF2B5EF4-FFF2-40B4-BE49-F238E27FC236}">
                <a16:creationId xmlns:a16="http://schemas.microsoft.com/office/drawing/2014/main" id="{7786962C-A046-32C9-9BCF-06F7CE07C746}"/>
              </a:ext>
            </a:extLst>
          </p:cNvPr>
          <p:cNvSpPr txBox="1"/>
          <p:nvPr/>
        </p:nvSpPr>
        <p:spPr>
          <a:xfrm>
            <a:off x="122517" y="4388401"/>
            <a:ext cx="30813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Adnotacja zapewniająca, że wartość zmiennej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INSTANCE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będzie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zawsze aktualna i widoczna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dla wszystkich wątków w aplikacji.</a:t>
            </a:r>
            <a:endParaRPr lang="pl-PL" sz="1400" b="1" i="1" dirty="0">
              <a:solidFill>
                <a:schemeClr val="accent4">
                  <a:lumMod val="50000"/>
                </a:schemeClr>
              </a:solidFill>
              <a:latin typeface="Verbatim"/>
              <a:cs typeface="Arial" panose="020B0604020202020204" pitchFamily="34" charset="0"/>
            </a:endParaRPr>
          </a:p>
        </p:txBody>
      </p:sp>
      <p:sp>
        <p:nvSpPr>
          <p:cNvPr id="71" name="Prostokąt: zaokrąglone rogi 70">
            <a:extLst>
              <a:ext uri="{FF2B5EF4-FFF2-40B4-BE49-F238E27FC236}">
                <a16:creationId xmlns:a16="http://schemas.microsoft.com/office/drawing/2014/main" id="{018151B2-81A0-0DFD-DF05-C8F37D2D500A}"/>
              </a:ext>
            </a:extLst>
          </p:cNvPr>
          <p:cNvSpPr/>
          <p:nvPr/>
        </p:nvSpPr>
        <p:spPr>
          <a:xfrm>
            <a:off x="7668344" y="3235548"/>
            <a:ext cx="1443915" cy="738665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70" name="pole tekstowe 69">
            <a:extLst>
              <a:ext uri="{FF2B5EF4-FFF2-40B4-BE49-F238E27FC236}">
                <a16:creationId xmlns:a16="http://schemas.microsoft.com/office/drawing/2014/main" id="{3EA565BD-3848-7656-435D-EA9C772B6B53}"/>
              </a:ext>
            </a:extLst>
          </p:cNvPr>
          <p:cNvSpPr txBox="1"/>
          <p:nvPr/>
        </p:nvSpPr>
        <p:spPr>
          <a:xfrm>
            <a:off x="7668344" y="3203413"/>
            <a:ext cx="151592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przechowuje jedyną instancję bazy danych</a:t>
            </a:r>
            <a:endParaRPr lang="pl-PL" sz="1400" b="1" i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2" name="Łącznik prosty ze strzałką 71">
            <a:extLst>
              <a:ext uri="{FF2B5EF4-FFF2-40B4-BE49-F238E27FC236}">
                <a16:creationId xmlns:a16="http://schemas.microsoft.com/office/drawing/2014/main" id="{C4BD39B2-7BF3-152D-E846-529DCF084B71}"/>
              </a:ext>
            </a:extLst>
          </p:cNvPr>
          <p:cNvCxnSpPr>
            <a:cxnSpLocks/>
            <a:stCxn id="71" idx="1"/>
          </p:cNvCxnSpPr>
          <p:nvPr/>
        </p:nvCxnSpPr>
        <p:spPr>
          <a:xfrm flipH="1">
            <a:off x="7236296" y="3604881"/>
            <a:ext cx="432048" cy="87626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8102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037A298-328B-DE54-3544-30DA0875A6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A1EF300-FD4E-BAFA-6790-65AA005047B0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Database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E34CCA92-BC87-718F-E620-B8D8485E0586}"/>
              </a:ext>
            </a:extLst>
          </p:cNvPr>
          <p:cNvSpPr txBox="1"/>
          <p:nvPr/>
        </p:nvSpPr>
        <p:spPr>
          <a:xfrm>
            <a:off x="1033753" y="810850"/>
            <a:ext cx="81102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pl-PL" sz="1600" dirty="0"/>
              <a:t>Abstrakcyjna klasa, która łączy wszystkie encje i DAO.</a:t>
            </a:r>
            <a:endParaRPr lang="pl-PL" sz="1600" dirty="0">
              <a:latin typeface="Verbatim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04D1C12A-2DD0-1A51-7D92-A3AB5046A9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l-PL" altLang="pl-PL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Interfejs, w którym definiujemy wszystkie operacje, jakie chcemy wykonywać na danej tabeli.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l-PL" altLang="pl-P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Prostokąt: zaokrąglone rogi 6">
            <a:extLst>
              <a:ext uri="{FF2B5EF4-FFF2-40B4-BE49-F238E27FC236}">
                <a16:creationId xmlns:a16="http://schemas.microsoft.com/office/drawing/2014/main" id="{A8CCD134-7056-5402-6B37-186D42BEDBF6}"/>
              </a:ext>
            </a:extLst>
          </p:cNvPr>
          <p:cNvSpPr/>
          <p:nvPr/>
        </p:nvSpPr>
        <p:spPr>
          <a:xfrm>
            <a:off x="70077" y="1095888"/>
            <a:ext cx="2704056" cy="792088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10E3211B-2B67-B9A5-595A-C9C31B92854B}"/>
              </a:ext>
            </a:extLst>
          </p:cNvPr>
          <p:cNvSpPr txBox="1"/>
          <p:nvPr/>
        </p:nvSpPr>
        <p:spPr>
          <a:xfrm>
            <a:off x="31741" y="1122600"/>
            <a:ext cx="27760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Adnotacja 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Room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oznaczająca, że ta klasa jest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głównym punktem dostępowym do bazy danych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l-PL" sz="1400" b="1" i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Obraz 13">
            <a:extLst>
              <a:ext uri="{FF2B5EF4-FFF2-40B4-BE49-F238E27FC236}">
                <a16:creationId xmlns:a16="http://schemas.microsoft.com/office/drawing/2014/main" id="{A36A5BB1-6C0F-1CE3-8325-DFCEBDE8F8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5817" y="1628800"/>
            <a:ext cx="6160438" cy="4554792"/>
          </a:xfrm>
          <a:prstGeom prst="rect">
            <a:avLst/>
          </a:prstGeom>
        </p:spPr>
      </p:pic>
      <p:cxnSp>
        <p:nvCxnSpPr>
          <p:cNvPr id="10" name="Łącznik prosty ze strzałką 9">
            <a:extLst>
              <a:ext uri="{FF2B5EF4-FFF2-40B4-BE49-F238E27FC236}">
                <a16:creationId xmlns:a16="http://schemas.microsoft.com/office/drawing/2014/main" id="{63062DC8-4A31-0644-DFDB-2F092F0C5EDD}"/>
              </a:ext>
            </a:extLst>
          </p:cNvPr>
          <p:cNvCxnSpPr>
            <a:cxnSpLocks/>
          </p:cNvCxnSpPr>
          <p:nvPr/>
        </p:nvCxnSpPr>
        <p:spPr>
          <a:xfrm>
            <a:off x="2774133" y="1414466"/>
            <a:ext cx="573731" cy="286342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Prostokąt: zaokrąglone rogi 17">
            <a:extLst>
              <a:ext uri="{FF2B5EF4-FFF2-40B4-BE49-F238E27FC236}">
                <a16:creationId xmlns:a16="http://schemas.microsoft.com/office/drawing/2014/main" id="{F64FDB95-0808-6A2D-69C6-576FCA37D5D4}"/>
              </a:ext>
            </a:extLst>
          </p:cNvPr>
          <p:cNvSpPr/>
          <p:nvPr/>
        </p:nvSpPr>
        <p:spPr>
          <a:xfrm>
            <a:off x="6155012" y="853267"/>
            <a:ext cx="2957247" cy="561199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9" name="pole tekstowe 18">
            <a:extLst>
              <a:ext uri="{FF2B5EF4-FFF2-40B4-BE49-F238E27FC236}">
                <a16:creationId xmlns:a16="http://schemas.microsoft.com/office/drawing/2014/main" id="{3A4622CE-0541-B513-D583-5B40A1244168}"/>
              </a:ext>
            </a:extLst>
          </p:cNvPr>
          <p:cNvSpPr txBox="1"/>
          <p:nvPr/>
        </p:nvSpPr>
        <p:spPr>
          <a:xfrm>
            <a:off x="6188681" y="879979"/>
            <a:ext cx="29553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Zawiera informację o wszystkich encjach (tabelach) w bazie danych</a:t>
            </a:r>
            <a:endParaRPr lang="pl-PL" sz="1400" b="1" i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Łącznik prosty ze strzałką 19">
            <a:extLst>
              <a:ext uri="{FF2B5EF4-FFF2-40B4-BE49-F238E27FC236}">
                <a16:creationId xmlns:a16="http://schemas.microsoft.com/office/drawing/2014/main" id="{55260155-9814-EE90-D724-316BBC1BD062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5511858" y="1141589"/>
            <a:ext cx="676823" cy="487211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Prostokąt: zaokrąglone rogi 23">
            <a:extLst>
              <a:ext uri="{FF2B5EF4-FFF2-40B4-BE49-F238E27FC236}">
                <a16:creationId xmlns:a16="http://schemas.microsoft.com/office/drawing/2014/main" id="{31800EEC-17BE-22E9-2A0A-64927358BEA2}"/>
              </a:ext>
            </a:extLst>
          </p:cNvPr>
          <p:cNvSpPr/>
          <p:nvPr/>
        </p:nvSpPr>
        <p:spPr>
          <a:xfrm>
            <a:off x="5868146" y="2508939"/>
            <a:ext cx="2051063" cy="984722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5" name="pole tekstowe 24">
            <a:extLst>
              <a:ext uri="{FF2B5EF4-FFF2-40B4-BE49-F238E27FC236}">
                <a16:creationId xmlns:a16="http://schemas.microsoft.com/office/drawing/2014/main" id="{090B84A4-F3F0-E8C5-332B-10EB33FDA9F7}"/>
              </a:ext>
            </a:extLst>
          </p:cNvPr>
          <p:cNvSpPr txBox="1"/>
          <p:nvPr/>
        </p:nvSpPr>
        <p:spPr>
          <a:xfrm>
            <a:off x="5856703" y="2524246"/>
            <a:ext cx="20474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Określa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numer</a:t>
            </a:r>
          </a:p>
          <a:p>
            <a:pPr algn="just"/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wersji bazy danych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Jest to kluczowe dla mechanizmu migracji.</a:t>
            </a:r>
            <a:endParaRPr lang="pl-PL" sz="1400" b="1" i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Łącznik prosty ze strzałką 25">
            <a:extLst>
              <a:ext uri="{FF2B5EF4-FFF2-40B4-BE49-F238E27FC236}">
                <a16:creationId xmlns:a16="http://schemas.microsoft.com/office/drawing/2014/main" id="{6DFB6FA0-68C0-3559-FAC7-E154C4A56004}"/>
              </a:ext>
            </a:extLst>
          </p:cNvPr>
          <p:cNvCxnSpPr>
            <a:cxnSpLocks/>
          </p:cNvCxnSpPr>
          <p:nvPr/>
        </p:nvCxnSpPr>
        <p:spPr>
          <a:xfrm flipH="1" flipV="1">
            <a:off x="6920550" y="1831468"/>
            <a:ext cx="47925" cy="611881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Prostokąt: zaokrąglone rogi 50">
            <a:extLst>
              <a:ext uri="{FF2B5EF4-FFF2-40B4-BE49-F238E27FC236}">
                <a16:creationId xmlns:a16="http://schemas.microsoft.com/office/drawing/2014/main" id="{0970FEAE-2BBF-3730-CA24-CE258A3D3C67}"/>
              </a:ext>
            </a:extLst>
          </p:cNvPr>
          <p:cNvSpPr/>
          <p:nvPr/>
        </p:nvSpPr>
        <p:spPr>
          <a:xfrm>
            <a:off x="7756225" y="1871609"/>
            <a:ext cx="1387776" cy="954107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48" name="pole tekstowe 47">
            <a:extLst>
              <a:ext uri="{FF2B5EF4-FFF2-40B4-BE49-F238E27FC236}">
                <a16:creationId xmlns:a16="http://schemas.microsoft.com/office/drawing/2014/main" id="{83CFBBFF-BC43-8FDB-986A-C64027C9AD4E}"/>
              </a:ext>
            </a:extLst>
          </p:cNvPr>
          <p:cNvSpPr txBox="1"/>
          <p:nvPr/>
        </p:nvSpPr>
        <p:spPr>
          <a:xfrm>
            <a:off x="7740352" y="1871609"/>
            <a:ext cx="13877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Wyłącza eksportowanie schematu bazy do pliku JSON</a:t>
            </a:r>
            <a:endParaRPr lang="pl-PL" sz="1400" b="1" i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Prostokąt: zaokrąglone rogi 52">
            <a:extLst>
              <a:ext uri="{FF2B5EF4-FFF2-40B4-BE49-F238E27FC236}">
                <a16:creationId xmlns:a16="http://schemas.microsoft.com/office/drawing/2014/main" id="{96B312A4-E41E-128D-D3B1-119C027F67AE}"/>
              </a:ext>
            </a:extLst>
          </p:cNvPr>
          <p:cNvSpPr/>
          <p:nvPr/>
        </p:nvSpPr>
        <p:spPr>
          <a:xfrm>
            <a:off x="76567" y="2102309"/>
            <a:ext cx="2704056" cy="980819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54" name="pole tekstowe 53">
            <a:extLst>
              <a:ext uri="{FF2B5EF4-FFF2-40B4-BE49-F238E27FC236}">
                <a16:creationId xmlns:a16="http://schemas.microsoft.com/office/drawing/2014/main" id="{DFB2F7E6-66F2-AAE8-EEBC-372DAE1FDED3}"/>
              </a:ext>
            </a:extLst>
          </p:cNvPr>
          <p:cNvSpPr txBox="1"/>
          <p:nvPr/>
        </p:nvSpPr>
        <p:spPr>
          <a:xfrm>
            <a:off x="38231" y="2129022"/>
            <a:ext cx="27760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Klasa bazy danych musi być abstrakcyjna, ponieważ 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Room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sam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wygeneruje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jej konkretną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implementację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 tle.</a:t>
            </a:r>
            <a:endParaRPr lang="pl-PL" sz="1400" b="1" i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5" name="Łącznik prosty ze strzałką 54">
            <a:extLst>
              <a:ext uri="{FF2B5EF4-FFF2-40B4-BE49-F238E27FC236}">
                <a16:creationId xmlns:a16="http://schemas.microsoft.com/office/drawing/2014/main" id="{78051DD1-9B3A-9136-55C1-B0402F8F148B}"/>
              </a:ext>
            </a:extLst>
          </p:cNvPr>
          <p:cNvCxnSpPr>
            <a:cxnSpLocks/>
          </p:cNvCxnSpPr>
          <p:nvPr/>
        </p:nvCxnSpPr>
        <p:spPr>
          <a:xfrm flipV="1">
            <a:off x="2780623" y="2102310"/>
            <a:ext cx="336409" cy="318578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Prostokąt: zaokrąglone rogi 56">
            <a:extLst>
              <a:ext uri="{FF2B5EF4-FFF2-40B4-BE49-F238E27FC236}">
                <a16:creationId xmlns:a16="http://schemas.microsoft.com/office/drawing/2014/main" id="{5C694CDF-B299-C8CB-7E00-F67D5A8E893F}"/>
              </a:ext>
            </a:extLst>
          </p:cNvPr>
          <p:cNvSpPr/>
          <p:nvPr/>
        </p:nvSpPr>
        <p:spPr>
          <a:xfrm>
            <a:off x="110236" y="3255451"/>
            <a:ext cx="2704056" cy="980819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58" name="pole tekstowe 57">
            <a:extLst>
              <a:ext uri="{FF2B5EF4-FFF2-40B4-BE49-F238E27FC236}">
                <a16:creationId xmlns:a16="http://schemas.microsoft.com/office/drawing/2014/main" id="{93ACB527-0272-3876-0B72-113CD7177B70}"/>
              </a:ext>
            </a:extLst>
          </p:cNvPr>
          <p:cNvSpPr txBox="1"/>
          <p:nvPr/>
        </p:nvSpPr>
        <p:spPr>
          <a:xfrm>
            <a:off x="71900" y="3282164"/>
            <a:ext cx="27760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Deklaruje abstrakcyjną funkcję, która zwraca instancję 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TaskDao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.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Implementację konkretną dostarczy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ROOM</a:t>
            </a:r>
            <a:endParaRPr lang="pl-PL" sz="1400" b="1" i="1" dirty="0">
              <a:solidFill>
                <a:schemeClr val="accent4">
                  <a:lumMod val="50000"/>
                </a:schemeClr>
              </a:solidFill>
              <a:latin typeface="Verbatim"/>
              <a:cs typeface="Arial" panose="020B0604020202020204" pitchFamily="34" charset="0"/>
            </a:endParaRPr>
          </a:p>
        </p:txBody>
      </p:sp>
      <p:cxnSp>
        <p:nvCxnSpPr>
          <p:cNvPr id="59" name="Łącznik prosty ze strzałką 58">
            <a:extLst>
              <a:ext uri="{FF2B5EF4-FFF2-40B4-BE49-F238E27FC236}">
                <a16:creationId xmlns:a16="http://schemas.microsoft.com/office/drawing/2014/main" id="{D1DF37B1-8108-A4AE-5098-009054EB8CD5}"/>
              </a:ext>
            </a:extLst>
          </p:cNvPr>
          <p:cNvCxnSpPr>
            <a:cxnSpLocks/>
          </p:cNvCxnSpPr>
          <p:nvPr/>
        </p:nvCxnSpPr>
        <p:spPr>
          <a:xfrm flipV="1">
            <a:off x="2814292" y="2515179"/>
            <a:ext cx="461564" cy="1058851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Łącznik prosty ze strzałką 61">
            <a:extLst>
              <a:ext uri="{FF2B5EF4-FFF2-40B4-BE49-F238E27FC236}">
                <a16:creationId xmlns:a16="http://schemas.microsoft.com/office/drawing/2014/main" id="{2777F4B4-F7B4-5E45-BCCD-65881B3BD7C0}"/>
              </a:ext>
            </a:extLst>
          </p:cNvPr>
          <p:cNvCxnSpPr>
            <a:cxnSpLocks/>
          </p:cNvCxnSpPr>
          <p:nvPr/>
        </p:nvCxnSpPr>
        <p:spPr>
          <a:xfrm flipV="1">
            <a:off x="2922307" y="3375725"/>
            <a:ext cx="713589" cy="980819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Prostokąt: zaokrąglone rogi 63">
            <a:extLst>
              <a:ext uri="{FF2B5EF4-FFF2-40B4-BE49-F238E27FC236}">
                <a16:creationId xmlns:a16="http://schemas.microsoft.com/office/drawing/2014/main" id="{C989D638-AEB2-A585-1165-F9FE6BB37C58}"/>
              </a:ext>
            </a:extLst>
          </p:cNvPr>
          <p:cNvSpPr/>
          <p:nvPr/>
        </p:nvSpPr>
        <p:spPr>
          <a:xfrm>
            <a:off x="157754" y="4341015"/>
            <a:ext cx="3046094" cy="980819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65" name="pole tekstowe 64">
            <a:extLst>
              <a:ext uri="{FF2B5EF4-FFF2-40B4-BE49-F238E27FC236}">
                <a16:creationId xmlns:a16="http://schemas.microsoft.com/office/drawing/2014/main" id="{A95719E5-0815-F8C7-1385-C5AF58BD8B7B}"/>
              </a:ext>
            </a:extLst>
          </p:cNvPr>
          <p:cNvSpPr txBox="1"/>
          <p:nvPr/>
        </p:nvSpPr>
        <p:spPr>
          <a:xfrm>
            <a:off x="122517" y="4388401"/>
            <a:ext cx="30813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Adnotacja zapewniająca, że wartość zmiennej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INSTANCE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będzie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zawsze aktualna i widoczna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dla wszystkich wątków w aplikacji.</a:t>
            </a:r>
            <a:endParaRPr lang="pl-PL" sz="1400" b="1" i="1" dirty="0">
              <a:solidFill>
                <a:schemeClr val="accent4">
                  <a:lumMod val="50000"/>
                </a:schemeClr>
              </a:solidFill>
              <a:latin typeface="Verbatim"/>
              <a:cs typeface="Arial" panose="020B0604020202020204" pitchFamily="34" charset="0"/>
            </a:endParaRPr>
          </a:p>
        </p:txBody>
      </p:sp>
      <p:sp>
        <p:nvSpPr>
          <p:cNvPr id="71" name="Prostokąt: zaokrąglone rogi 70">
            <a:extLst>
              <a:ext uri="{FF2B5EF4-FFF2-40B4-BE49-F238E27FC236}">
                <a16:creationId xmlns:a16="http://schemas.microsoft.com/office/drawing/2014/main" id="{784CA064-318C-C78F-44F7-6DB3BBDD6354}"/>
              </a:ext>
            </a:extLst>
          </p:cNvPr>
          <p:cNvSpPr/>
          <p:nvPr/>
        </p:nvSpPr>
        <p:spPr>
          <a:xfrm>
            <a:off x="7668344" y="3235548"/>
            <a:ext cx="1443915" cy="738665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70" name="pole tekstowe 69">
            <a:extLst>
              <a:ext uri="{FF2B5EF4-FFF2-40B4-BE49-F238E27FC236}">
                <a16:creationId xmlns:a16="http://schemas.microsoft.com/office/drawing/2014/main" id="{7D1BFC1C-FD57-6AB4-0253-E31B343F2EB5}"/>
              </a:ext>
            </a:extLst>
          </p:cNvPr>
          <p:cNvSpPr txBox="1"/>
          <p:nvPr/>
        </p:nvSpPr>
        <p:spPr>
          <a:xfrm>
            <a:off x="7668344" y="3203413"/>
            <a:ext cx="151592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przechowuje jedyną instancję bazy danych</a:t>
            </a:r>
            <a:endParaRPr lang="pl-PL" sz="1400" b="1" i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2" name="Łącznik prosty ze strzałką 71">
            <a:extLst>
              <a:ext uri="{FF2B5EF4-FFF2-40B4-BE49-F238E27FC236}">
                <a16:creationId xmlns:a16="http://schemas.microsoft.com/office/drawing/2014/main" id="{9108B1F7-9187-F72A-E640-7322EE60B300}"/>
              </a:ext>
            </a:extLst>
          </p:cNvPr>
          <p:cNvCxnSpPr>
            <a:cxnSpLocks/>
            <a:stCxn id="71" idx="1"/>
          </p:cNvCxnSpPr>
          <p:nvPr/>
        </p:nvCxnSpPr>
        <p:spPr>
          <a:xfrm flipH="1">
            <a:off x="7236296" y="3604881"/>
            <a:ext cx="432048" cy="87626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Prostokąt: zaokrąglone rogi 74">
            <a:extLst>
              <a:ext uri="{FF2B5EF4-FFF2-40B4-BE49-F238E27FC236}">
                <a16:creationId xmlns:a16="http://schemas.microsoft.com/office/drawing/2014/main" id="{B868EDDE-6655-197B-089A-318A8A4D9EB5}"/>
              </a:ext>
            </a:extLst>
          </p:cNvPr>
          <p:cNvSpPr/>
          <p:nvPr/>
        </p:nvSpPr>
        <p:spPr>
          <a:xfrm>
            <a:off x="7409518" y="5024926"/>
            <a:ext cx="1718611" cy="1795996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76" name="pole tekstowe 75">
            <a:extLst>
              <a:ext uri="{FF2B5EF4-FFF2-40B4-BE49-F238E27FC236}">
                <a16:creationId xmlns:a16="http://schemas.microsoft.com/office/drawing/2014/main" id="{AF54890F-35C7-E966-71A8-9C6D3E4C65B2}"/>
              </a:ext>
            </a:extLst>
          </p:cNvPr>
          <p:cNvSpPr txBox="1"/>
          <p:nvPr/>
        </p:nvSpPr>
        <p:spPr>
          <a:xfrm>
            <a:off x="7397043" y="5024926"/>
            <a:ext cx="176470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Tworzy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blok synchronizowany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Gwarantuje, że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kod wewnątrz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niego nigdy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nie zostanie wykonany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przez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dwa wątki</a:t>
            </a:r>
          </a:p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jednocześnie</a:t>
            </a:r>
            <a:endParaRPr lang="pl-PL" sz="1400" b="1" i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7" name="Łącznik prosty ze strzałką 76">
            <a:extLst>
              <a:ext uri="{FF2B5EF4-FFF2-40B4-BE49-F238E27FC236}">
                <a16:creationId xmlns:a16="http://schemas.microsoft.com/office/drawing/2014/main" id="{4A86FDA9-180A-A37C-D6CC-F8F8D174C925}"/>
              </a:ext>
            </a:extLst>
          </p:cNvPr>
          <p:cNvCxnSpPr>
            <a:cxnSpLocks/>
          </p:cNvCxnSpPr>
          <p:nvPr/>
        </p:nvCxnSpPr>
        <p:spPr>
          <a:xfrm flipH="1" flipV="1">
            <a:off x="7629092" y="4460880"/>
            <a:ext cx="432048" cy="544160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95530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DF1F838-C190-FC82-15E6-7065942A09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1946C4E-4F55-568E-FB94-893DF9A80519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Database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D2CC63CA-1FEE-830F-AF51-AF8858781144}"/>
              </a:ext>
            </a:extLst>
          </p:cNvPr>
          <p:cNvSpPr txBox="1"/>
          <p:nvPr/>
        </p:nvSpPr>
        <p:spPr>
          <a:xfrm>
            <a:off x="1033753" y="810850"/>
            <a:ext cx="81102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pl-PL" sz="1600" dirty="0"/>
              <a:t>Abstrakcyjna klasa, która łączy wszystkie encje i DAO.</a:t>
            </a:r>
            <a:endParaRPr lang="pl-PL" sz="1600" dirty="0">
              <a:latin typeface="Verbatim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6E296F9A-5DAB-B374-670B-6E9C0DEA06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l-PL" altLang="pl-PL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Interfejs, w którym definiujemy wszystkie operacje, jakie chcemy wykonywać na danej tabeli.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l-PL" altLang="pl-P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Prostokąt: zaokrąglone rogi 6">
            <a:extLst>
              <a:ext uri="{FF2B5EF4-FFF2-40B4-BE49-F238E27FC236}">
                <a16:creationId xmlns:a16="http://schemas.microsoft.com/office/drawing/2014/main" id="{1A6DD911-BF46-6B72-88C9-BAF79753E392}"/>
              </a:ext>
            </a:extLst>
          </p:cNvPr>
          <p:cNvSpPr/>
          <p:nvPr/>
        </p:nvSpPr>
        <p:spPr>
          <a:xfrm>
            <a:off x="70077" y="1095888"/>
            <a:ext cx="2704056" cy="792088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A17A9319-D2F8-DADA-0832-5CA88DCE9C11}"/>
              </a:ext>
            </a:extLst>
          </p:cNvPr>
          <p:cNvSpPr txBox="1"/>
          <p:nvPr/>
        </p:nvSpPr>
        <p:spPr>
          <a:xfrm>
            <a:off x="31741" y="1122600"/>
            <a:ext cx="27760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Adnotacja 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Room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oznaczająca, że ta klasa jest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głównym punktem dostępowym do bazy danych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l-PL" sz="1400" b="1" i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Obraz 13">
            <a:extLst>
              <a:ext uri="{FF2B5EF4-FFF2-40B4-BE49-F238E27FC236}">
                <a16:creationId xmlns:a16="http://schemas.microsoft.com/office/drawing/2014/main" id="{A9DE55E8-03F6-4ABD-1C52-A22820AC2F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5817" y="1628800"/>
            <a:ext cx="6160438" cy="4554792"/>
          </a:xfrm>
          <a:prstGeom prst="rect">
            <a:avLst/>
          </a:prstGeom>
        </p:spPr>
      </p:pic>
      <p:cxnSp>
        <p:nvCxnSpPr>
          <p:cNvPr id="10" name="Łącznik prosty ze strzałką 9">
            <a:extLst>
              <a:ext uri="{FF2B5EF4-FFF2-40B4-BE49-F238E27FC236}">
                <a16:creationId xmlns:a16="http://schemas.microsoft.com/office/drawing/2014/main" id="{1FBEF9BD-5046-A6E7-0A95-76531EF310D0}"/>
              </a:ext>
            </a:extLst>
          </p:cNvPr>
          <p:cNvCxnSpPr>
            <a:cxnSpLocks/>
          </p:cNvCxnSpPr>
          <p:nvPr/>
        </p:nvCxnSpPr>
        <p:spPr>
          <a:xfrm>
            <a:off x="2774133" y="1414466"/>
            <a:ext cx="573731" cy="286342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Prostokąt: zaokrąglone rogi 17">
            <a:extLst>
              <a:ext uri="{FF2B5EF4-FFF2-40B4-BE49-F238E27FC236}">
                <a16:creationId xmlns:a16="http://schemas.microsoft.com/office/drawing/2014/main" id="{CC977ECE-7EC1-28FD-7DEE-325B9F84BF0E}"/>
              </a:ext>
            </a:extLst>
          </p:cNvPr>
          <p:cNvSpPr/>
          <p:nvPr/>
        </p:nvSpPr>
        <p:spPr>
          <a:xfrm>
            <a:off x="6155012" y="853267"/>
            <a:ext cx="2957247" cy="561199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9" name="pole tekstowe 18">
            <a:extLst>
              <a:ext uri="{FF2B5EF4-FFF2-40B4-BE49-F238E27FC236}">
                <a16:creationId xmlns:a16="http://schemas.microsoft.com/office/drawing/2014/main" id="{9ACEBA8C-45C8-3862-234D-CD69BDA69D70}"/>
              </a:ext>
            </a:extLst>
          </p:cNvPr>
          <p:cNvSpPr txBox="1"/>
          <p:nvPr/>
        </p:nvSpPr>
        <p:spPr>
          <a:xfrm>
            <a:off x="6188681" y="879979"/>
            <a:ext cx="29553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Zawiera informację o wszystkich encjach (tabelach) w bazie danych</a:t>
            </a:r>
            <a:endParaRPr lang="pl-PL" sz="1400" b="1" i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Łącznik prosty ze strzałką 19">
            <a:extLst>
              <a:ext uri="{FF2B5EF4-FFF2-40B4-BE49-F238E27FC236}">
                <a16:creationId xmlns:a16="http://schemas.microsoft.com/office/drawing/2014/main" id="{5266017E-EB45-F8A8-642A-313C2B47A22C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5511858" y="1141589"/>
            <a:ext cx="676823" cy="487211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Prostokąt: zaokrąglone rogi 23">
            <a:extLst>
              <a:ext uri="{FF2B5EF4-FFF2-40B4-BE49-F238E27FC236}">
                <a16:creationId xmlns:a16="http://schemas.microsoft.com/office/drawing/2014/main" id="{8C4B316A-5B7A-3F46-8DA8-1D41A040BED6}"/>
              </a:ext>
            </a:extLst>
          </p:cNvPr>
          <p:cNvSpPr/>
          <p:nvPr/>
        </p:nvSpPr>
        <p:spPr>
          <a:xfrm>
            <a:off x="5868146" y="2508939"/>
            <a:ext cx="2051063" cy="984722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5" name="pole tekstowe 24">
            <a:extLst>
              <a:ext uri="{FF2B5EF4-FFF2-40B4-BE49-F238E27FC236}">
                <a16:creationId xmlns:a16="http://schemas.microsoft.com/office/drawing/2014/main" id="{3BF468BD-1F7F-A460-3BD1-B9EAB143A102}"/>
              </a:ext>
            </a:extLst>
          </p:cNvPr>
          <p:cNvSpPr txBox="1"/>
          <p:nvPr/>
        </p:nvSpPr>
        <p:spPr>
          <a:xfrm>
            <a:off x="5856703" y="2524246"/>
            <a:ext cx="20474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Określa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numer</a:t>
            </a:r>
          </a:p>
          <a:p>
            <a:pPr algn="just"/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wersji bazy danych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Jest to kluczowe dla mechanizmu migracji.</a:t>
            </a:r>
            <a:endParaRPr lang="pl-PL" sz="1400" b="1" i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Łącznik prosty ze strzałką 25">
            <a:extLst>
              <a:ext uri="{FF2B5EF4-FFF2-40B4-BE49-F238E27FC236}">
                <a16:creationId xmlns:a16="http://schemas.microsoft.com/office/drawing/2014/main" id="{628F2D6F-5A92-314C-C5D6-B16F3CFC9DFB}"/>
              </a:ext>
            </a:extLst>
          </p:cNvPr>
          <p:cNvCxnSpPr>
            <a:cxnSpLocks/>
          </p:cNvCxnSpPr>
          <p:nvPr/>
        </p:nvCxnSpPr>
        <p:spPr>
          <a:xfrm flipH="1" flipV="1">
            <a:off x="6920550" y="1831468"/>
            <a:ext cx="47925" cy="611881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Prostokąt: zaokrąglone rogi 50">
            <a:extLst>
              <a:ext uri="{FF2B5EF4-FFF2-40B4-BE49-F238E27FC236}">
                <a16:creationId xmlns:a16="http://schemas.microsoft.com/office/drawing/2014/main" id="{3B7D9E67-31DD-5FE6-9AA8-43A578F539EB}"/>
              </a:ext>
            </a:extLst>
          </p:cNvPr>
          <p:cNvSpPr/>
          <p:nvPr/>
        </p:nvSpPr>
        <p:spPr>
          <a:xfrm>
            <a:off x="7756225" y="1871609"/>
            <a:ext cx="1387776" cy="954107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48" name="pole tekstowe 47">
            <a:extLst>
              <a:ext uri="{FF2B5EF4-FFF2-40B4-BE49-F238E27FC236}">
                <a16:creationId xmlns:a16="http://schemas.microsoft.com/office/drawing/2014/main" id="{CEDA43CC-C49D-0BBC-9DD1-9B9A76302E27}"/>
              </a:ext>
            </a:extLst>
          </p:cNvPr>
          <p:cNvSpPr txBox="1"/>
          <p:nvPr/>
        </p:nvSpPr>
        <p:spPr>
          <a:xfrm>
            <a:off x="7740352" y="1871609"/>
            <a:ext cx="13877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Wyłącza eksportowanie schematu bazy do pliku JSON</a:t>
            </a:r>
            <a:endParaRPr lang="pl-PL" sz="1400" b="1" i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Prostokąt: zaokrąglone rogi 52">
            <a:extLst>
              <a:ext uri="{FF2B5EF4-FFF2-40B4-BE49-F238E27FC236}">
                <a16:creationId xmlns:a16="http://schemas.microsoft.com/office/drawing/2014/main" id="{4262D90D-12FD-9715-E342-05911A14FC07}"/>
              </a:ext>
            </a:extLst>
          </p:cNvPr>
          <p:cNvSpPr/>
          <p:nvPr/>
        </p:nvSpPr>
        <p:spPr>
          <a:xfrm>
            <a:off x="76567" y="2102309"/>
            <a:ext cx="2704056" cy="980819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54" name="pole tekstowe 53">
            <a:extLst>
              <a:ext uri="{FF2B5EF4-FFF2-40B4-BE49-F238E27FC236}">
                <a16:creationId xmlns:a16="http://schemas.microsoft.com/office/drawing/2014/main" id="{F436B464-A400-7522-5A28-8CA7696D72D6}"/>
              </a:ext>
            </a:extLst>
          </p:cNvPr>
          <p:cNvSpPr txBox="1"/>
          <p:nvPr/>
        </p:nvSpPr>
        <p:spPr>
          <a:xfrm>
            <a:off x="38231" y="2129022"/>
            <a:ext cx="27760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Klasa bazy danych musi być abstrakcyjna, ponieważ 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Room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sam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wygeneruje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jej konkretną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implementację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 tle.</a:t>
            </a:r>
            <a:endParaRPr lang="pl-PL" sz="1400" b="1" i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5" name="Łącznik prosty ze strzałką 54">
            <a:extLst>
              <a:ext uri="{FF2B5EF4-FFF2-40B4-BE49-F238E27FC236}">
                <a16:creationId xmlns:a16="http://schemas.microsoft.com/office/drawing/2014/main" id="{D1E17D76-F369-04FD-7408-2DCF532BAE9E}"/>
              </a:ext>
            </a:extLst>
          </p:cNvPr>
          <p:cNvCxnSpPr>
            <a:cxnSpLocks/>
          </p:cNvCxnSpPr>
          <p:nvPr/>
        </p:nvCxnSpPr>
        <p:spPr>
          <a:xfrm flipV="1">
            <a:off x="2780623" y="2102310"/>
            <a:ext cx="336409" cy="318578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Prostokąt: zaokrąglone rogi 56">
            <a:extLst>
              <a:ext uri="{FF2B5EF4-FFF2-40B4-BE49-F238E27FC236}">
                <a16:creationId xmlns:a16="http://schemas.microsoft.com/office/drawing/2014/main" id="{56DFB103-8F69-12B7-5CE8-68FA194838CA}"/>
              </a:ext>
            </a:extLst>
          </p:cNvPr>
          <p:cNvSpPr/>
          <p:nvPr/>
        </p:nvSpPr>
        <p:spPr>
          <a:xfrm>
            <a:off x="110236" y="3255451"/>
            <a:ext cx="2704056" cy="980819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58" name="pole tekstowe 57">
            <a:extLst>
              <a:ext uri="{FF2B5EF4-FFF2-40B4-BE49-F238E27FC236}">
                <a16:creationId xmlns:a16="http://schemas.microsoft.com/office/drawing/2014/main" id="{651D1739-1FC0-C576-8217-FCB224506E35}"/>
              </a:ext>
            </a:extLst>
          </p:cNvPr>
          <p:cNvSpPr txBox="1"/>
          <p:nvPr/>
        </p:nvSpPr>
        <p:spPr>
          <a:xfrm>
            <a:off x="71900" y="3282164"/>
            <a:ext cx="27760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Deklaruje abstrakcyjną funkcję, która zwraca instancję 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TaskDao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.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Implementację konkretną dostarczy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ROOM</a:t>
            </a:r>
            <a:endParaRPr lang="pl-PL" sz="1400" b="1" i="1" dirty="0">
              <a:solidFill>
                <a:schemeClr val="accent4">
                  <a:lumMod val="50000"/>
                </a:schemeClr>
              </a:solidFill>
              <a:latin typeface="Verbatim"/>
              <a:cs typeface="Arial" panose="020B0604020202020204" pitchFamily="34" charset="0"/>
            </a:endParaRPr>
          </a:p>
        </p:txBody>
      </p:sp>
      <p:cxnSp>
        <p:nvCxnSpPr>
          <p:cNvPr id="59" name="Łącznik prosty ze strzałką 58">
            <a:extLst>
              <a:ext uri="{FF2B5EF4-FFF2-40B4-BE49-F238E27FC236}">
                <a16:creationId xmlns:a16="http://schemas.microsoft.com/office/drawing/2014/main" id="{CC5479D1-54B0-D0A1-7523-EC3A3A196B57}"/>
              </a:ext>
            </a:extLst>
          </p:cNvPr>
          <p:cNvCxnSpPr>
            <a:cxnSpLocks/>
          </p:cNvCxnSpPr>
          <p:nvPr/>
        </p:nvCxnSpPr>
        <p:spPr>
          <a:xfrm flipV="1">
            <a:off x="2814292" y="2515179"/>
            <a:ext cx="461564" cy="1058851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Łącznik prosty ze strzałką 61">
            <a:extLst>
              <a:ext uri="{FF2B5EF4-FFF2-40B4-BE49-F238E27FC236}">
                <a16:creationId xmlns:a16="http://schemas.microsoft.com/office/drawing/2014/main" id="{0098D602-31A9-467F-6855-EE292A04342D}"/>
              </a:ext>
            </a:extLst>
          </p:cNvPr>
          <p:cNvCxnSpPr>
            <a:cxnSpLocks/>
          </p:cNvCxnSpPr>
          <p:nvPr/>
        </p:nvCxnSpPr>
        <p:spPr>
          <a:xfrm flipV="1">
            <a:off x="2922307" y="3375725"/>
            <a:ext cx="713589" cy="980819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Prostokąt: zaokrąglone rogi 63">
            <a:extLst>
              <a:ext uri="{FF2B5EF4-FFF2-40B4-BE49-F238E27FC236}">
                <a16:creationId xmlns:a16="http://schemas.microsoft.com/office/drawing/2014/main" id="{BE0A4936-7C57-6603-9490-E536FC915F9A}"/>
              </a:ext>
            </a:extLst>
          </p:cNvPr>
          <p:cNvSpPr/>
          <p:nvPr/>
        </p:nvSpPr>
        <p:spPr>
          <a:xfrm>
            <a:off x="157754" y="4341015"/>
            <a:ext cx="3046094" cy="980819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65" name="pole tekstowe 64">
            <a:extLst>
              <a:ext uri="{FF2B5EF4-FFF2-40B4-BE49-F238E27FC236}">
                <a16:creationId xmlns:a16="http://schemas.microsoft.com/office/drawing/2014/main" id="{CDCD82B1-310C-6601-66A1-A5E07DD64738}"/>
              </a:ext>
            </a:extLst>
          </p:cNvPr>
          <p:cNvSpPr txBox="1"/>
          <p:nvPr/>
        </p:nvSpPr>
        <p:spPr>
          <a:xfrm>
            <a:off x="122517" y="4388401"/>
            <a:ext cx="30813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Adnotacja zapewniająca, że wartość zmiennej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INSTANCE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będzie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zawsze aktualna i widoczna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dla wszystkich wątków w aplikacji.</a:t>
            </a:r>
            <a:endParaRPr lang="pl-PL" sz="1400" b="1" i="1" dirty="0">
              <a:solidFill>
                <a:schemeClr val="accent4">
                  <a:lumMod val="50000"/>
                </a:schemeClr>
              </a:solidFill>
              <a:latin typeface="Verbatim"/>
              <a:cs typeface="Arial" panose="020B0604020202020204" pitchFamily="34" charset="0"/>
            </a:endParaRPr>
          </a:p>
        </p:txBody>
      </p:sp>
      <p:sp>
        <p:nvSpPr>
          <p:cNvPr id="71" name="Prostokąt: zaokrąglone rogi 70">
            <a:extLst>
              <a:ext uri="{FF2B5EF4-FFF2-40B4-BE49-F238E27FC236}">
                <a16:creationId xmlns:a16="http://schemas.microsoft.com/office/drawing/2014/main" id="{A100C3A4-EDB9-BD91-5C44-C8A6D4D6F803}"/>
              </a:ext>
            </a:extLst>
          </p:cNvPr>
          <p:cNvSpPr/>
          <p:nvPr/>
        </p:nvSpPr>
        <p:spPr>
          <a:xfrm>
            <a:off x="7668344" y="3235548"/>
            <a:ext cx="1443915" cy="738665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70" name="pole tekstowe 69">
            <a:extLst>
              <a:ext uri="{FF2B5EF4-FFF2-40B4-BE49-F238E27FC236}">
                <a16:creationId xmlns:a16="http://schemas.microsoft.com/office/drawing/2014/main" id="{E83B97F8-0B88-D332-63F9-87F7C6707DD5}"/>
              </a:ext>
            </a:extLst>
          </p:cNvPr>
          <p:cNvSpPr txBox="1"/>
          <p:nvPr/>
        </p:nvSpPr>
        <p:spPr>
          <a:xfrm>
            <a:off x="7668344" y="3203413"/>
            <a:ext cx="151592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przechowuje jedyną instancję bazy danych</a:t>
            </a:r>
            <a:endParaRPr lang="pl-PL" sz="1400" b="1" i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2" name="Łącznik prosty ze strzałką 71">
            <a:extLst>
              <a:ext uri="{FF2B5EF4-FFF2-40B4-BE49-F238E27FC236}">
                <a16:creationId xmlns:a16="http://schemas.microsoft.com/office/drawing/2014/main" id="{EC9B8CB9-452F-97E2-FF8D-25EC7741F799}"/>
              </a:ext>
            </a:extLst>
          </p:cNvPr>
          <p:cNvCxnSpPr>
            <a:cxnSpLocks/>
            <a:stCxn id="71" idx="1"/>
          </p:cNvCxnSpPr>
          <p:nvPr/>
        </p:nvCxnSpPr>
        <p:spPr>
          <a:xfrm flipH="1">
            <a:off x="7236296" y="3604881"/>
            <a:ext cx="432048" cy="87626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Prostokąt: zaokrąglone rogi 74">
            <a:extLst>
              <a:ext uri="{FF2B5EF4-FFF2-40B4-BE49-F238E27FC236}">
                <a16:creationId xmlns:a16="http://schemas.microsoft.com/office/drawing/2014/main" id="{21DC467A-2774-B7B3-8508-E2BC63FC415A}"/>
              </a:ext>
            </a:extLst>
          </p:cNvPr>
          <p:cNvSpPr/>
          <p:nvPr/>
        </p:nvSpPr>
        <p:spPr>
          <a:xfrm>
            <a:off x="7409518" y="5024926"/>
            <a:ext cx="1718611" cy="1795996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76" name="pole tekstowe 75">
            <a:extLst>
              <a:ext uri="{FF2B5EF4-FFF2-40B4-BE49-F238E27FC236}">
                <a16:creationId xmlns:a16="http://schemas.microsoft.com/office/drawing/2014/main" id="{2FD9F9FB-A442-8D4C-9FFC-F1529D79DBD5}"/>
              </a:ext>
            </a:extLst>
          </p:cNvPr>
          <p:cNvSpPr txBox="1"/>
          <p:nvPr/>
        </p:nvSpPr>
        <p:spPr>
          <a:xfrm>
            <a:off x="7397043" y="5024926"/>
            <a:ext cx="176470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Tworzy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blok synchronizowany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Gwarantuje, że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kod wewnątrz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niego nigdy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nie zostanie wykonany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przez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dwa wątki</a:t>
            </a:r>
          </a:p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jednocześnie</a:t>
            </a:r>
            <a:endParaRPr lang="pl-PL" sz="1400" b="1" i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7" name="Łącznik prosty ze strzałką 76">
            <a:extLst>
              <a:ext uri="{FF2B5EF4-FFF2-40B4-BE49-F238E27FC236}">
                <a16:creationId xmlns:a16="http://schemas.microsoft.com/office/drawing/2014/main" id="{1AA02680-97CD-24D1-AA52-E5857D7B5400}"/>
              </a:ext>
            </a:extLst>
          </p:cNvPr>
          <p:cNvCxnSpPr>
            <a:cxnSpLocks/>
          </p:cNvCxnSpPr>
          <p:nvPr/>
        </p:nvCxnSpPr>
        <p:spPr>
          <a:xfrm flipH="1" flipV="1">
            <a:off x="7629092" y="4460880"/>
            <a:ext cx="432048" cy="544160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Łącznik prosty ze strzałką 80">
            <a:extLst>
              <a:ext uri="{FF2B5EF4-FFF2-40B4-BE49-F238E27FC236}">
                <a16:creationId xmlns:a16="http://schemas.microsoft.com/office/drawing/2014/main" id="{89DC8755-90F9-9F15-2033-E3764C5E3ACB}"/>
              </a:ext>
            </a:extLst>
          </p:cNvPr>
          <p:cNvCxnSpPr>
            <a:cxnSpLocks/>
          </p:cNvCxnSpPr>
          <p:nvPr/>
        </p:nvCxnSpPr>
        <p:spPr>
          <a:xfrm flipV="1">
            <a:off x="2774133" y="4725144"/>
            <a:ext cx="1509835" cy="831698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Prostokąt: zaokrąglone rogi 81">
            <a:extLst>
              <a:ext uri="{FF2B5EF4-FFF2-40B4-BE49-F238E27FC236}">
                <a16:creationId xmlns:a16="http://schemas.microsoft.com/office/drawing/2014/main" id="{085A4845-370F-EA68-F239-DDF00F6E23E3}"/>
              </a:ext>
            </a:extLst>
          </p:cNvPr>
          <p:cNvSpPr/>
          <p:nvPr/>
        </p:nvSpPr>
        <p:spPr>
          <a:xfrm>
            <a:off x="145069" y="5485116"/>
            <a:ext cx="2629064" cy="464164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83" name="pole tekstowe 82">
            <a:extLst>
              <a:ext uri="{FF2B5EF4-FFF2-40B4-BE49-F238E27FC236}">
                <a16:creationId xmlns:a16="http://schemas.microsoft.com/office/drawing/2014/main" id="{F6036F91-89F0-38EE-7790-8BFB638EAB60}"/>
              </a:ext>
            </a:extLst>
          </p:cNvPr>
          <p:cNvSpPr txBox="1"/>
          <p:nvPr/>
        </p:nvSpPr>
        <p:spPr>
          <a:xfrm>
            <a:off x="109832" y="5532501"/>
            <a:ext cx="30813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Konstruktor bazy danych 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Room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l-PL" sz="1400" b="1" i="1" dirty="0">
              <a:solidFill>
                <a:schemeClr val="accent4">
                  <a:lumMod val="50000"/>
                </a:schemeClr>
              </a:solidFill>
              <a:latin typeface="Verbatim"/>
              <a:cs typeface="Arial" panose="020B0604020202020204" pitchFamily="34" charset="0"/>
            </a:endParaRPr>
          </a:p>
        </p:txBody>
      </p:sp>
      <p:cxnSp>
        <p:nvCxnSpPr>
          <p:cNvPr id="86" name="Łącznik prosty ze strzałką 85">
            <a:extLst>
              <a:ext uri="{FF2B5EF4-FFF2-40B4-BE49-F238E27FC236}">
                <a16:creationId xmlns:a16="http://schemas.microsoft.com/office/drawing/2014/main" id="{F07C04DB-DC15-A4B8-B6CC-EA5906B60BAE}"/>
              </a:ext>
            </a:extLst>
          </p:cNvPr>
          <p:cNvCxnSpPr>
            <a:cxnSpLocks/>
          </p:cNvCxnSpPr>
          <p:nvPr/>
        </p:nvCxnSpPr>
        <p:spPr>
          <a:xfrm flipV="1">
            <a:off x="2655910" y="4865454"/>
            <a:ext cx="1954774" cy="1425305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Prostokąt: zaokrąglone rogi 86">
            <a:extLst>
              <a:ext uri="{FF2B5EF4-FFF2-40B4-BE49-F238E27FC236}">
                <a16:creationId xmlns:a16="http://schemas.microsoft.com/office/drawing/2014/main" id="{2BE161EC-EDA2-D027-95D5-F843FDDB68C7}"/>
              </a:ext>
            </a:extLst>
          </p:cNvPr>
          <p:cNvSpPr/>
          <p:nvPr/>
        </p:nvSpPr>
        <p:spPr>
          <a:xfrm>
            <a:off x="907963" y="6054308"/>
            <a:ext cx="1700395" cy="464164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88" name="pole tekstowe 87">
            <a:extLst>
              <a:ext uri="{FF2B5EF4-FFF2-40B4-BE49-F238E27FC236}">
                <a16:creationId xmlns:a16="http://schemas.microsoft.com/office/drawing/2014/main" id="{EB2B597D-06C3-045B-5F8E-EC209528561C}"/>
              </a:ext>
            </a:extLst>
          </p:cNvPr>
          <p:cNvSpPr txBox="1"/>
          <p:nvPr/>
        </p:nvSpPr>
        <p:spPr>
          <a:xfrm>
            <a:off x="955515" y="6143573"/>
            <a:ext cx="1700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Kontekst aplikacji</a:t>
            </a:r>
            <a:endParaRPr lang="pl-PL" sz="1400" b="1" i="1" dirty="0">
              <a:solidFill>
                <a:schemeClr val="accent4">
                  <a:lumMod val="50000"/>
                </a:schemeClr>
              </a:solidFill>
              <a:latin typeface="Verbatim"/>
              <a:cs typeface="Arial" panose="020B0604020202020204" pitchFamily="34" charset="0"/>
            </a:endParaRPr>
          </a:p>
        </p:txBody>
      </p:sp>
      <p:cxnSp>
        <p:nvCxnSpPr>
          <p:cNvPr id="94" name="Łącznik prosty ze strzałką 93">
            <a:extLst>
              <a:ext uri="{FF2B5EF4-FFF2-40B4-BE49-F238E27FC236}">
                <a16:creationId xmlns:a16="http://schemas.microsoft.com/office/drawing/2014/main" id="{46037F29-6696-268A-7955-D3EF33131520}"/>
              </a:ext>
            </a:extLst>
          </p:cNvPr>
          <p:cNvCxnSpPr>
            <a:cxnSpLocks/>
          </p:cNvCxnSpPr>
          <p:nvPr/>
        </p:nvCxnSpPr>
        <p:spPr>
          <a:xfrm flipV="1">
            <a:off x="3216323" y="5123529"/>
            <a:ext cx="1495886" cy="1154354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Prostokąt: zaokrąglone rogi 94">
            <a:extLst>
              <a:ext uri="{FF2B5EF4-FFF2-40B4-BE49-F238E27FC236}">
                <a16:creationId xmlns:a16="http://schemas.microsoft.com/office/drawing/2014/main" id="{EF475906-4A2D-E06D-E44F-1F254FA06790}"/>
              </a:ext>
            </a:extLst>
          </p:cNvPr>
          <p:cNvSpPr/>
          <p:nvPr/>
        </p:nvSpPr>
        <p:spPr>
          <a:xfrm>
            <a:off x="2785699" y="6319782"/>
            <a:ext cx="1354254" cy="464164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99" name="pole tekstowe 98">
            <a:extLst>
              <a:ext uri="{FF2B5EF4-FFF2-40B4-BE49-F238E27FC236}">
                <a16:creationId xmlns:a16="http://schemas.microsoft.com/office/drawing/2014/main" id="{FF583AB8-14D4-DE1A-F205-B94549B21DD1}"/>
              </a:ext>
            </a:extLst>
          </p:cNvPr>
          <p:cNvSpPr txBox="1"/>
          <p:nvPr/>
        </p:nvSpPr>
        <p:spPr>
          <a:xfrm>
            <a:off x="2802509" y="6382627"/>
            <a:ext cx="14094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Klasa bazowa</a:t>
            </a:r>
            <a:endParaRPr lang="pl-PL" sz="1400" b="1" i="1" dirty="0">
              <a:solidFill>
                <a:schemeClr val="accent4">
                  <a:lumMod val="50000"/>
                </a:schemeClr>
              </a:solidFill>
              <a:latin typeface="Verbatim"/>
              <a:cs typeface="Arial" panose="020B0604020202020204" pitchFamily="34" charset="0"/>
            </a:endParaRPr>
          </a:p>
        </p:txBody>
      </p:sp>
      <p:cxnSp>
        <p:nvCxnSpPr>
          <p:cNvPr id="100" name="Łącznik prosty ze strzałką 99">
            <a:extLst>
              <a:ext uri="{FF2B5EF4-FFF2-40B4-BE49-F238E27FC236}">
                <a16:creationId xmlns:a16="http://schemas.microsoft.com/office/drawing/2014/main" id="{7128DD78-5CE2-4BB8-C714-F7C12EC5EA19}"/>
              </a:ext>
            </a:extLst>
          </p:cNvPr>
          <p:cNvCxnSpPr>
            <a:cxnSpLocks/>
          </p:cNvCxnSpPr>
          <p:nvPr/>
        </p:nvCxnSpPr>
        <p:spPr>
          <a:xfrm flipH="1" flipV="1">
            <a:off x="6736396" y="5403952"/>
            <a:ext cx="63740" cy="514511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Prostokąt: zaokrąglone rogi 100">
            <a:extLst>
              <a:ext uri="{FF2B5EF4-FFF2-40B4-BE49-F238E27FC236}">
                <a16:creationId xmlns:a16="http://schemas.microsoft.com/office/drawing/2014/main" id="{3031C819-E647-2318-E8E7-646E65D2C7EB}"/>
              </a:ext>
            </a:extLst>
          </p:cNvPr>
          <p:cNvSpPr/>
          <p:nvPr/>
        </p:nvSpPr>
        <p:spPr>
          <a:xfrm>
            <a:off x="6188680" y="5918463"/>
            <a:ext cx="1150906" cy="464164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02" name="pole tekstowe 101">
            <a:extLst>
              <a:ext uri="{FF2B5EF4-FFF2-40B4-BE49-F238E27FC236}">
                <a16:creationId xmlns:a16="http://schemas.microsoft.com/office/drawing/2014/main" id="{94A1C26E-E221-4879-9F21-3E2B9271666C}"/>
              </a:ext>
            </a:extLst>
          </p:cNvPr>
          <p:cNvSpPr txBox="1"/>
          <p:nvPr/>
        </p:nvSpPr>
        <p:spPr>
          <a:xfrm>
            <a:off x="6188680" y="5981308"/>
            <a:ext cx="12229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Nazwa pliku</a:t>
            </a:r>
            <a:endParaRPr lang="pl-PL" sz="1400" b="1" i="1" dirty="0">
              <a:solidFill>
                <a:schemeClr val="accent4">
                  <a:lumMod val="50000"/>
                </a:schemeClr>
              </a:solidFill>
              <a:latin typeface="Verbatim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11741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A2743C7-A255-1E75-7D3F-193A602E0A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E384D07-23F8-3879-2559-F562686B102E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Repository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90DCA9A9-3781-05AA-205F-1553EF9A6F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l-PL" altLang="pl-PL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Interfejs, w którym definiujemy wszystkie operacje, jakie chcemy wykonywać na danej tabeli.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l-PL" altLang="pl-P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B582DDF3-2445-E196-59B8-B2E8776ED2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3642" y="1988840"/>
            <a:ext cx="6431250" cy="3240360"/>
          </a:xfrm>
          <a:prstGeom prst="rect">
            <a:avLst/>
          </a:prstGeom>
        </p:spPr>
      </p:pic>
      <p:cxnSp>
        <p:nvCxnSpPr>
          <p:cNvPr id="8" name="Łącznik prosty ze strzałką 7">
            <a:extLst>
              <a:ext uri="{FF2B5EF4-FFF2-40B4-BE49-F238E27FC236}">
                <a16:creationId xmlns:a16="http://schemas.microsoft.com/office/drawing/2014/main" id="{7C90FA21-9FE3-1BEF-1EE9-4F9DD3CF16F1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3131840" y="1340769"/>
            <a:ext cx="1584176" cy="569444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Prostokąt: zaokrąglone rogi 10">
            <a:extLst>
              <a:ext uri="{FF2B5EF4-FFF2-40B4-BE49-F238E27FC236}">
                <a16:creationId xmlns:a16="http://schemas.microsoft.com/office/drawing/2014/main" id="{DE91FA9E-524A-2E3F-D83F-3B93863572AC}"/>
              </a:ext>
            </a:extLst>
          </p:cNvPr>
          <p:cNvSpPr/>
          <p:nvPr/>
        </p:nvSpPr>
        <p:spPr>
          <a:xfrm>
            <a:off x="251520" y="908721"/>
            <a:ext cx="2880320" cy="864096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8F754F7D-E581-F416-AC9E-7304972C02FD}"/>
              </a:ext>
            </a:extLst>
          </p:cNvPr>
          <p:cNvSpPr txBox="1"/>
          <p:nvPr/>
        </p:nvSpPr>
        <p:spPr>
          <a:xfrm>
            <a:off x="216283" y="956106"/>
            <a:ext cx="284354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Klasa 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TaskRepository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przyjmuje 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TaskDao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jako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zależność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 swoim konstruktorze.</a:t>
            </a:r>
            <a:endParaRPr lang="pl-PL" sz="1400" b="1" i="1" dirty="0">
              <a:solidFill>
                <a:schemeClr val="accent4">
                  <a:lumMod val="50000"/>
                </a:schemeClr>
              </a:solidFill>
              <a:latin typeface="Verbatim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58244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3CD6185-A832-BAC1-00D9-9BEE38BD31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C658925-6E9C-7DB4-F2BA-50631D64868B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ViewModel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013A0084-3357-13DA-3E30-FA7EFEBCFB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l-PL" altLang="pl-PL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Interfejs, w którym definiujemy wszystkie operacje, jakie chcemy wykonywać na danej tabeli.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l-PL" altLang="pl-P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6D5DB764-5675-6A3B-2281-3BD1C98327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1640" y="980728"/>
            <a:ext cx="7629207" cy="5779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8036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A0390E8-6F6B-2AEA-8E88-2675005D4A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9251B12-420B-69F0-2F2B-7EF6C664CF96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UI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EBF815C-E00E-9ED7-3F3D-EA27E9527B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l-PL" altLang="pl-PL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Interfejs, w którym definiujemy wszystkie operacje, jakie chcemy wykonywać na danej tabeli.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l-PL" altLang="pl-P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B5E5FF04-2327-91BB-AD0B-AE4ACAA431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6512" y="1340768"/>
            <a:ext cx="8386360" cy="3384373"/>
          </a:xfrm>
          <a:prstGeom prst="rect">
            <a:avLst/>
          </a:prstGeom>
        </p:spPr>
      </p:pic>
      <p:cxnSp>
        <p:nvCxnSpPr>
          <p:cNvPr id="7" name="Łącznik prosty ze strzałką 6">
            <a:extLst>
              <a:ext uri="{FF2B5EF4-FFF2-40B4-BE49-F238E27FC236}">
                <a16:creationId xmlns:a16="http://schemas.microsoft.com/office/drawing/2014/main" id="{C4075D95-86B6-2B11-2FF9-5D2BABFC8288}"/>
              </a:ext>
            </a:extLst>
          </p:cNvPr>
          <p:cNvCxnSpPr>
            <a:cxnSpLocks/>
          </p:cNvCxnSpPr>
          <p:nvPr/>
        </p:nvCxnSpPr>
        <p:spPr>
          <a:xfrm flipH="1" flipV="1">
            <a:off x="5724128" y="2996952"/>
            <a:ext cx="2736304" cy="1697527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Prostokąt: zaokrąglone rogi 7">
            <a:extLst>
              <a:ext uri="{FF2B5EF4-FFF2-40B4-BE49-F238E27FC236}">
                <a16:creationId xmlns:a16="http://schemas.microsoft.com/office/drawing/2014/main" id="{495086B8-99A2-15C1-B968-598961F146D4}"/>
              </a:ext>
            </a:extLst>
          </p:cNvPr>
          <p:cNvSpPr/>
          <p:nvPr/>
        </p:nvSpPr>
        <p:spPr>
          <a:xfrm>
            <a:off x="4716016" y="4725140"/>
            <a:ext cx="4032448" cy="1080121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CB0DFF99-F27A-F16D-B446-D094EBF0DFD3}"/>
              </a:ext>
            </a:extLst>
          </p:cNvPr>
          <p:cNvSpPr txBox="1"/>
          <p:nvPr/>
        </p:nvSpPr>
        <p:spPr>
          <a:xfrm>
            <a:off x="4860033" y="4772526"/>
            <a:ext cx="38164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Każda zmiana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 bazie danych (nawet z innego miejsca w aplikacji)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automatycznie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przepływa przez wszystkie warstwy i odświeża UI.</a:t>
            </a:r>
            <a:endParaRPr lang="pl-PL" sz="1400" b="1" i="1" dirty="0">
              <a:solidFill>
                <a:schemeClr val="accent4">
                  <a:lumMod val="50000"/>
                </a:schemeClr>
              </a:solidFill>
              <a:latin typeface="Verbatim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37007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0233593-22BE-909B-FA4D-897F155ED2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CE22FB5-73F1-A7AD-90A6-7D401D5531FB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ViewModel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F72ABFD5-B294-E9E9-CB0C-B678D16EA8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l-PL" altLang="pl-PL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Interfejs, w którym definiujemy wszystkie operacje, jakie chcemy wykonywać na danej tabeli.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l-PL" altLang="pl-PL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B6DC73F7-EE8A-B91A-48FE-1ACD745E49D5}"/>
              </a:ext>
            </a:extLst>
          </p:cNvPr>
          <p:cNvSpPr txBox="1"/>
          <p:nvPr/>
        </p:nvSpPr>
        <p:spPr>
          <a:xfrm>
            <a:off x="1115616" y="908720"/>
            <a:ext cx="8028384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Aft>
                <a:spcPts val="600"/>
              </a:spcAft>
              <a:buFont typeface="+mj-lt"/>
              <a:buAutoNum type="arabicPeriod"/>
            </a:pPr>
            <a:r>
              <a:rPr lang="pl-PL" sz="1400" b="1" dirty="0"/>
              <a:t>Czym jest </a:t>
            </a:r>
            <a:r>
              <a:rPr lang="pl-PL" sz="1400" b="1" dirty="0" err="1"/>
              <a:t>Room</a:t>
            </a:r>
            <a:r>
              <a:rPr lang="pl-PL" sz="1400" b="1" dirty="0"/>
              <a:t>?: </a:t>
            </a:r>
            <a:r>
              <a:rPr lang="pl-PL" sz="1400" dirty="0"/>
              <a:t>To biblioteka, która działa jako warstwa abstrakcji nad wbudowaną w Androida bazą danych </a:t>
            </a:r>
            <a:r>
              <a:rPr lang="pl-PL" sz="1400" b="1" dirty="0" err="1"/>
              <a:t>SQLite</a:t>
            </a:r>
            <a:r>
              <a:rPr lang="pl-PL" sz="1400" dirty="0"/>
              <a:t>. Upraszcza pracę z bazą, zamieniając skomplikowane operacje na </a:t>
            </a:r>
            <a:r>
              <a:rPr lang="pl-PL" sz="1400" b="1" dirty="0"/>
              <a:t>proste wywołania funkcji w Kotlinie </a:t>
            </a:r>
            <a:r>
              <a:rPr lang="pl-PL" sz="1400" dirty="0"/>
              <a:t>i zapewnia sprawdzanie poprawności zapytań SQL już w czasie kompilacji.</a:t>
            </a:r>
          </a:p>
          <a:p>
            <a:pPr marL="342900" indent="-342900" algn="just">
              <a:spcAft>
                <a:spcPts val="600"/>
              </a:spcAft>
              <a:buFont typeface="+mj-lt"/>
              <a:buAutoNum type="arabicPeriod"/>
            </a:pPr>
            <a:r>
              <a:rPr lang="pl-PL" sz="1400" b="1" dirty="0"/>
              <a:t>Główne Komponenty </a:t>
            </a:r>
            <a:r>
              <a:rPr lang="pl-PL" sz="1400" b="1" dirty="0" err="1"/>
              <a:t>Room</a:t>
            </a:r>
            <a:r>
              <a:rPr lang="pl-PL" sz="1400" b="1" dirty="0"/>
              <a:t>: </a:t>
            </a:r>
            <a:r>
              <a:rPr lang="pl-PL" sz="1400" dirty="0"/>
              <a:t>Architektura </a:t>
            </a:r>
            <a:r>
              <a:rPr lang="pl-PL" sz="1400" dirty="0" err="1"/>
              <a:t>Room</a:t>
            </a:r>
            <a:r>
              <a:rPr lang="pl-PL" sz="1400" dirty="0"/>
              <a:t> opiera się na </a:t>
            </a:r>
            <a:r>
              <a:rPr lang="pl-PL" sz="1400" b="1" dirty="0"/>
              <a:t>trzech głównych elementach</a:t>
            </a:r>
            <a:r>
              <a:rPr lang="pl-PL" sz="1400" dirty="0"/>
              <a:t>, które definiujemy za pomocą adnotacji:</a:t>
            </a:r>
          </a:p>
          <a:p>
            <a:pPr marL="800100" lvl="1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1400" b="1" dirty="0"/>
              <a:t>@Entity: </a:t>
            </a:r>
            <a:r>
              <a:rPr lang="pl-PL" sz="1400" dirty="0"/>
              <a:t>Klasa data </a:t>
            </a:r>
            <a:r>
              <a:rPr lang="pl-PL" sz="1400" dirty="0" err="1"/>
              <a:t>class</a:t>
            </a:r>
            <a:r>
              <a:rPr lang="pl-PL" sz="1400" dirty="0"/>
              <a:t>, która definiuje tabelę w bazie danych, jej kolumny oraz klucz główny (@PrimaryKey).</a:t>
            </a:r>
          </a:p>
          <a:p>
            <a:pPr marL="800100" lvl="1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1400" b="1" dirty="0"/>
              <a:t>@Dao (Data Access Object): </a:t>
            </a:r>
            <a:r>
              <a:rPr lang="pl-PL" sz="1400" dirty="0"/>
              <a:t>Interfejs, w którym definiujemy wszystkie operacje na bazie danych, używając adnotacji takich jak @Insert, @Update, @Delete oraz @Query do własnych zapytań SQL.</a:t>
            </a:r>
          </a:p>
          <a:p>
            <a:pPr marL="800100" lvl="1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1400" b="1" dirty="0"/>
              <a:t>@Database: </a:t>
            </a:r>
            <a:r>
              <a:rPr lang="pl-PL" sz="1400" dirty="0"/>
              <a:t>Abstrakcyjna klasa, która jest głównym kontenerem całej bazy. Łączy w sobie wszystkie encje i DAO, a także zarządza wersjonowaniem.</a:t>
            </a:r>
          </a:p>
          <a:p>
            <a:pPr marL="342900" indent="-342900" algn="just">
              <a:spcAft>
                <a:spcPts val="600"/>
              </a:spcAft>
              <a:buFont typeface="+mj-lt"/>
              <a:buAutoNum type="arabicPeriod"/>
            </a:pPr>
            <a:r>
              <a:rPr lang="pl-PL" sz="1400" b="1" dirty="0"/>
              <a:t>Reaktywność z </a:t>
            </a:r>
            <a:r>
              <a:rPr lang="pl-PL" sz="1400" b="1" dirty="0" err="1"/>
              <a:t>Flow</a:t>
            </a:r>
            <a:r>
              <a:rPr lang="pl-PL" sz="1400" b="1" dirty="0"/>
              <a:t>: </a:t>
            </a:r>
            <a:r>
              <a:rPr lang="pl-PL" sz="1400" dirty="0"/>
              <a:t>Kluczową zaletą </a:t>
            </a:r>
            <a:r>
              <a:rPr lang="pl-PL" sz="1400" dirty="0" err="1"/>
              <a:t>Room</a:t>
            </a:r>
            <a:r>
              <a:rPr lang="pl-PL" sz="1400" dirty="0"/>
              <a:t> jest jego integracja z </a:t>
            </a:r>
            <a:r>
              <a:rPr lang="pl-PL" sz="1400" dirty="0" err="1"/>
              <a:t>korutynami</a:t>
            </a:r>
            <a:r>
              <a:rPr lang="pl-PL" sz="1400" dirty="0"/>
              <a:t>. Metody w DAO mogą być oznaczone jako </a:t>
            </a:r>
            <a:r>
              <a:rPr lang="pl-PL" sz="1400" dirty="0" err="1"/>
              <a:t>suspend</a:t>
            </a:r>
            <a:r>
              <a:rPr lang="pl-PL" sz="1400" dirty="0"/>
              <a:t> dla jednorazowych operacji lub mogą zwracać </a:t>
            </a:r>
            <a:r>
              <a:rPr lang="pl-PL" sz="1400" dirty="0" err="1"/>
              <a:t>Flow</a:t>
            </a:r>
            <a:r>
              <a:rPr lang="pl-PL" sz="1400" dirty="0"/>
              <a:t>. Zwrócenie </a:t>
            </a:r>
            <a:r>
              <a:rPr lang="pl-PL" sz="1400" dirty="0" err="1"/>
              <a:t>Flow</a:t>
            </a:r>
            <a:r>
              <a:rPr lang="pl-PL" sz="1400" dirty="0"/>
              <a:t>&lt;List&lt;</a:t>
            </a:r>
            <a:r>
              <a:rPr lang="pl-PL" sz="1400" dirty="0" err="1"/>
              <a:t>Task</a:t>
            </a:r>
            <a:r>
              <a:rPr lang="pl-PL" sz="1400" dirty="0"/>
              <a:t>&gt;&gt; sprawia, że UI może </a:t>
            </a:r>
            <a:r>
              <a:rPr lang="pl-PL" sz="1400" b="1" dirty="0"/>
              <a:t>reaktywnie obserwować </a:t>
            </a:r>
            <a:r>
              <a:rPr lang="pl-PL" sz="1400" dirty="0"/>
              <a:t>zmiany w bazie danych i aktualizować się automatycznie, bez dodatkowego kodu.</a:t>
            </a:r>
          </a:p>
          <a:p>
            <a:pPr marL="342900" indent="-342900" algn="just">
              <a:spcAft>
                <a:spcPts val="600"/>
              </a:spcAft>
              <a:buFont typeface="+mj-lt"/>
              <a:buAutoNum type="arabicPeriod"/>
            </a:pPr>
            <a:r>
              <a:rPr lang="pl-PL" sz="1400" b="1" dirty="0"/>
              <a:t>Wzorzec Singleton:</a:t>
            </a:r>
            <a:r>
              <a:rPr lang="pl-PL" sz="1400" dirty="0"/>
              <a:t> Instancja bazy danych (</a:t>
            </a:r>
            <a:r>
              <a:rPr lang="pl-PL" sz="1400" dirty="0" err="1"/>
              <a:t>AppDatabase</a:t>
            </a:r>
            <a:r>
              <a:rPr lang="pl-PL" sz="1400" dirty="0"/>
              <a:t>) jest tworzona jako </a:t>
            </a:r>
            <a:r>
              <a:rPr lang="pl-PL" sz="1400" b="1" dirty="0"/>
              <a:t>singleton</a:t>
            </a:r>
            <a:r>
              <a:rPr lang="pl-PL" sz="1400" dirty="0"/>
              <a:t>, aby zapewnić, że w całej aplikacji istnieje tylko jedno połączenie z bazą, co jest kluczowe dla wydajności i spójności danych.</a:t>
            </a:r>
          </a:p>
        </p:txBody>
      </p:sp>
    </p:spTree>
    <p:extLst>
      <p:ext uri="{BB962C8B-B14F-4D97-AF65-F5344CB8AC3E}">
        <p14:creationId xmlns:p14="http://schemas.microsoft.com/office/powerpoint/2010/main" val="2806385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67AA6E6-C98D-A360-5AF2-5272FB934D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E74C5B0-2741-FDF4-7D25-25E194FFD906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Trwałość Danych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1E3F369D-6E6F-FE21-6AE0-ACA5F9858F56}"/>
              </a:ext>
            </a:extLst>
          </p:cNvPr>
          <p:cNvSpPr txBox="1"/>
          <p:nvPr/>
        </p:nvSpPr>
        <p:spPr>
          <a:xfrm>
            <a:off x="1033752" y="796886"/>
            <a:ext cx="8110247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pl-PL" sz="1600" dirty="0"/>
              <a:t>Jeżeli mamy konieczność zapisania </a:t>
            </a:r>
            <a:r>
              <a:rPr lang="pl-PL" sz="1600" b="1" dirty="0"/>
              <a:t>większej ilości danych </a:t>
            </a:r>
            <a:r>
              <a:rPr lang="pl-PL" sz="1600" dirty="0"/>
              <a:t>najczęściej korzystamy z </a:t>
            </a:r>
            <a:r>
              <a:rPr lang="pl-PL" sz="1600" b="1" dirty="0"/>
              <a:t>bazy danych</a:t>
            </a:r>
            <a:r>
              <a:rPr lang="pl-PL" sz="1600" dirty="0"/>
              <a:t>. W androidzie lokalnie możemy skorzystać z klasy </a:t>
            </a:r>
            <a:r>
              <a:rPr lang="pl-PL" sz="1600" b="1" dirty="0">
                <a:latin typeface="Verbatim"/>
              </a:rPr>
              <a:t>ROOM</a:t>
            </a:r>
            <a:r>
              <a:rPr lang="pl-PL" sz="1600" dirty="0"/>
              <a:t>, która jest warstwą abstrakcyjną nad wbudowanym silnikiem </a:t>
            </a:r>
            <a:r>
              <a:rPr lang="pl-PL" sz="1600" b="1" dirty="0" err="1">
                <a:latin typeface="Verbatim"/>
              </a:rPr>
              <a:t>SQLite</a:t>
            </a:r>
            <a:r>
              <a:rPr lang="pl-PL" sz="1600" dirty="0"/>
              <a:t>. </a:t>
            </a:r>
          </a:p>
          <a:p>
            <a:pPr algn="just">
              <a:spcAft>
                <a:spcPts val="600"/>
              </a:spcAft>
            </a:pPr>
            <a:r>
              <a:rPr lang="pl-PL" sz="1600" dirty="0"/>
              <a:t>Jest to oprogramowanie, które </a:t>
            </a:r>
            <a:r>
              <a:rPr lang="pl-PL" sz="1600" i="1" dirty="0"/>
              <a:t>rozumie</a:t>
            </a:r>
            <a:r>
              <a:rPr lang="pl-PL" sz="1600" dirty="0"/>
              <a:t> i </a:t>
            </a:r>
            <a:r>
              <a:rPr lang="pl-PL" sz="1600" b="1" dirty="0"/>
              <a:t>wykonuje polecenia </a:t>
            </a:r>
            <a:r>
              <a:rPr lang="pl-PL" sz="1600" dirty="0"/>
              <a:t>napisane w języku </a:t>
            </a:r>
            <a:r>
              <a:rPr lang="pl-PL" sz="1600" b="1" dirty="0">
                <a:latin typeface="Verbatim"/>
              </a:rPr>
              <a:t>SQL</a:t>
            </a:r>
            <a:r>
              <a:rPr lang="pl-PL" sz="1600" dirty="0"/>
              <a:t>. </a:t>
            </a:r>
          </a:p>
          <a:p>
            <a:pPr algn="just"/>
            <a:r>
              <a:rPr lang="pl-PL" sz="1600" dirty="0"/>
              <a:t>SQL to standardowy, </a:t>
            </a:r>
            <a:r>
              <a:rPr lang="pl-PL" sz="1600" b="1" dirty="0"/>
              <a:t>deklaratywny język programowania </a:t>
            </a:r>
            <a:r>
              <a:rPr lang="pl-PL" sz="1600" dirty="0"/>
              <a:t>służący do komunikacji z relacyjnymi bazami danych.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A2D63FE3-49FC-3B32-DEB3-8BAAA816A0E6}"/>
              </a:ext>
            </a:extLst>
          </p:cNvPr>
          <p:cNvSpPr txBox="1"/>
          <p:nvPr/>
        </p:nvSpPr>
        <p:spPr>
          <a:xfrm>
            <a:off x="1046836" y="2567225"/>
            <a:ext cx="8110247" cy="398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pl-PL" sz="1600" dirty="0"/>
              <a:t>CRUD - Cztery Podstawowe Operacje</a:t>
            </a:r>
          </a:p>
          <a:p>
            <a:pPr marL="342900" indent="-342900" algn="just">
              <a:spcAft>
                <a:spcPts val="600"/>
              </a:spcAft>
              <a:buAutoNum type="arabicPeriod"/>
            </a:pPr>
            <a:r>
              <a:rPr lang="pl-PL" sz="1600" b="1" dirty="0"/>
              <a:t>C - </a:t>
            </a:r>
            <a:r>
              <a:rPr lang="pl-PL" sz="1600" b="1" dirty="0" err="1"/>
              <a:t>Create</a:t>
            </a:r>
            <a:r>
              <a:rPr lang="pl-PL" sz="1600" b="1" dirty="0"/>
              <a:t> -&gt; </a:t>
            </a:r>
            <a:r>
              <a:rPr lang="pl-PL" sz="1600" b="1" dirty="0">
                <a:latin typeface="Verbatim"/>
              </a:rPr>
              <a:t>INSERT</a:t>
            </a:r>
          </a:p>
          <a:p>
            <a:pPr marL="800100" lvl="1" indent="-34290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l-PL" sz="1600" dirty="0"/>
              <a:t>Cel: Dodaje nowy wiersz (rekord) do tabeli.</a:t>
            </a:r>
          </a:p>
          <a:p>
            <a:pPr marL="800100" lvl="1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1600" dirty="0"/>
              <a:t>Składnia: </a:t>
            </a:r>
            <a:r>
              <a:rPr lang="pl-PL" sz="1600" dirty="0">
                <a:latin typeface="Verbatim"/>
              </a:rPr>
              <a:t>INSERT INTO </a:t>
            </a:r>
            <a:r>
              <a:rPr lang="pl-PL" sz="1600" dirty="0" err="1">
                <a:latin typeface="Verbatim"/>
              </a:rPr>
              <a:t>tasks</a:t>
            </a:r>
            <a:r>
              <a:rPr lang="pl-PL" sz="1600" dirty="0">
                <a:latin typeface="Verbatim"/>
              </a:rPr>
              <a:t> (</a:t>
            </a:r>
            <a:r>
              <a:rPr lang="pl-PL" sz="1600" dirty="0" err="1">
                <a:latin typeface="Verbatim"/>
              </a:rPr>
              <a:t>title</a:t>
            </a:r>
            <a:r>
              <a:rPr lang="pl-PL" sz="1600" dirty="0">
                <a:latin typeface="Verbatim"/>
              </a:rPr>
              <a:t>, </a:t>
            </a:r>
            <a:r>
              <a:rPr lang="pl-PL" sz="1600" dirty="0" err="1">
                <a:latin typeface="Verbatim"/>
              </a:rPr>
              <a:t>is_done</a:t>
            </a:r>
            <a:r>
              <a:rPr lang="pl-PL" sz="1600" dirty="0">
                <a:latin typeface="Verbatim"/>
              </a:rPr>
              <a:t>) VALUES ('Zrobić zakupy', </a:t>
            </a:r>
            <a:r>
              <a:rPr lang="pl-PL" sz="1600" dirty="0" err="1">
                <a:latin typeface="Verbatim"/>
              </a:rPr>
              <a:t>false</a:t>
            </a:r>
            <a:r>
              <a:rPr lang="pl-PL" sz="1600" dirty="0">
                <a:latin typeface="Verbatim"/>
              </a:rPr>
              <a:t>);</a:t>
            </a:r>
          </a:p>
          <a:p>
            <a:pPr marL="342900" indent="-342900" algn="just">
              <a:spcAft>
                <a:spcPts val="600"/>
              </a:spcAft>
              <a:buAutoNum type="arabicPeriod"/>
            </a:pPr>
            <a:r>
              <a:rPr lang="pl-PL" sz="1600" b="1" dirty="0"/>
              <a:t>R - Read -&gt; </a:t>
            </a:r>
            <a:r>
              <a:rPr lang="pl-PL" sz="1600" b="1" dirty="0">
                <a:latin typeface="Verbatim"/>
              </a:rPr>
              <a:t>SELECT</a:t>
            </a:r>
            <a:r>
              <a:rPr lang="pl-PL" sz="1600" b="1" dirty="0"/>
              <a:t> </a:t>
            </a:r>
          </a:p>
          <a:p>
            <a:pPr marL="800100" lvl="1" indent="-34290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l-PL" sz="1600" dirty="0"/>
              <a:t>Cel: Pobiera dane z tabeli.</a:t>
            </a:r>
          </a:p>
          <a:p>
            <a:pPr marL="800100" lvl="1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1600" dirty="0"/>
              <a:t>Składnia: </a:t>
            </a:r>
            <a:r>
              <a:rPr lang="pl-PL" sz="1600" dirty="0">
                <a:latin typeface="Verbatim"/>
              </a:rPr>
              <a:t>SELECT * FROM </a:t>
            </a:r>
            <a:r>
              <a:rPr lang="pl-PL" sz="1600" dirty="0" err="1">
                <a:latin typeface="Verbatim"/>
              </a:rPr>
              <a:t>tasks</a:t>
            </a:r>
            <a:r>
              <a:rPr lang="pl-PL" sz="1600" dirty="0">
                <a:latin typeface="Verbatim"/>
              </a:rPr>
              <a:t> WHERE </a:t>
            </a:r>
            <a:r>
              <a:rPr lang="pl-PL" sz="1600" dirty="0" err="1">
                <a:latin typeface="Verbatim"/>
              </a:rPr>
              <a:t>is_done</a:t>
            </a:r>
            <a:r>
              <a:rPr lang="pl-PL" sz="1600" dirty="0">
                <a:latin typeface="Verbatim"/>
              </a:rPr>
              <a:t> = </a:t>
            </a:r>
            <a:r>
              <a:rPr lang="pl-PL" sz="1600" dirty="0" err="1">
                <a:latin typeface="Verbatim"/>
              </a:rPr>
              <a:t>true</a:t>
            </a:r>
            <a:r>
              <a:rPr lang="pl-PL" sz="1600" dirty="0">
                <a:latin typeface="Verbatim"/>
              </a:rPr>
              <a:t> ORDER BY id DESC;</a:t>
            </a:r>
          </a:p>
          <a:p>
            <a:pPr marL="342900" indent="-342900" algn="just">
              <a:spcAft>
                <a:spcPts val="600"/>
              </a:spcAft>
              <a:buFont typeface="+mj-lt"/>
              <a:buAutoNum type="arabicPeriod"/>
            </a:pPr>
            <a:r>
              <a:rPr lang="pl-PL" sz="1600" b="1" dirty="0"/>
              <a:t>U - Update -&gt; </a:t>
            </a:r>
            <a:r>
              <a:rPr lang="pl-PL" sz="1600" b="1" dirty="0">
                <a:latin typeface="Verbatim"/>
              </a:rPr>
              <a:t>UPDATE</a:t>
            </a:r>
          </a:p>
          <a:p>
            <a:pPr marL="800100" lvl="1" indent="-342900" algn="just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l-PL" sz="1600" dirty="0"/>
              <a:t>Cel: Modyfikuje istniejące wiersze w tabeli.</a:t>
            </a:r>
          </a:p>
          <a:p>
            <a:pPr marL="800100" lvl="1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1600" dirty="0"/>
              <a:t>Składnia SQL: </a:t>
            </a:r>
            <a:r>
              <a:rPr lang="pl-PL" sz="1600" dirty="0">
                <a:latin typeface="Verbatim"/>
              </a:rPr>
              <a:t>UPDATE </a:t>
            </a:r>
            <a:r>
              <a:rPr lang="pl-PL" sz="1600" dirty="0" err="1">
                <a:latin typeface="Verbatim"/>
              </a:rPr>
              <a:t>tasks</a:t>
            </a:r>
            <a:r>
              <a:rPr lang="pl-PL" sz="1600" dirty="0">
                <a:latin typeface="Verbatim"/>
              </a:rPr>
              <a:t> SET </a:t>
            </a:r>
            <a:r>
              <a:rPr lang="pl-PL" sz="1600" dirty="0" err="1">
                <a:latin typeface="Verbatim"/>
              </a:rPr>
              <a:t>is_done</a:t>
            </a:r>
            <a:r>
              <a:rPr lang="pl-PL" sz="1600" dirty="0">
                <a:latin typeface="Verbatim"/>
              </a:rPr>
              <a:t> = </a:t>
            </a:r>
            <a:r>
              <a:rPr lang="pl-PL" sz="1600" dirty="0" err="1">
                <a:latin typeface="Verbatim"/>
              </a:rPr>
              <a:t>true</a:t>
            </a:r>
            <a:r>
              <a:rPr lang="pl-PL" sz="1600" dirty="0">
                <a:latin typeface="Verbatim"/>
              </a:rPr>
              <a:t> WHERE id = 5;</a:t>
            </a:r>
            <a:r>
              <a:rPr lang="pl-PL" sz="1600" dirty="0"/>
              <a:t>. </a:t>
            </a:r>
          </a:p>
          <a:p>
            <a:pPr marL="342900" indent="-342900" algn="just">
              <a:spcAft>
                <a:spcPts val="600"/>
              </a:spcAft>
              <a:buAutoNum type="arabicPeriod"/>
            </a:pPr>
            <a:r>
              <a:rPr lang="pl-PL" sz="1600" b="1" dirty="0"/>
              <a:t>D - </a:t>
            </a:r>
            <a:r>
              <a:rPr lang="pl-PL" sz="1600" b="1" dirty="0" err="1"/>
              <a:t>Delete</a:t>
            </a:r>
            <a:r>
              <a:rPr lang="pl-PL" sz="1600" b="1" dirty="0"/>
              <a:t> -&gt; </a:t>
            </a:r>
            <a:r>
              <a:rPr lang="pl-PL" sz="1600" b="1" dirty="0">
                <a:latin typeface="Verbatim"/>
              </a:rPr>
              <a:t>DELETE</a:t>
            </a:r>
          </a:p>
          <a:p>
            <a:pPr marL="800100" lvl="1" indent="-342900" algn="just">
              <a:spcAft>
                <a:spcPts val="0"/>
              </a:spcAft>
              <a:buAutoNum type="arabicPeriod"/>
            </a:pPr>
            <a:r>
              <a:rPr lang="pl-PL" sz="1600" dirty="0"/>
              <a:t>Cel: Usuwa wiersze z tabeli.</a:t>
            </a:r>
          </a:p>
          <a:p>
            <a:pPr marL="800100" lvl="1" indent="-342900" algn="just">
              <a:spcAft>
                <a:spcPts val="600"/>
              </a:spcAft>
              <a:buAutoNum type="arabicPeriod"/>
            </a:pPr>
            <a:r>
              <a:rPr lang="pl-PL" sz="1600" dirty="0"/>
              <a:t>Składnia: </a:t>
            </a:r>
            <a:r>
              <a:rPr lang="pl-PL" sz="1600" dirty="0">
                <a:latin typeface="Verbatim"/>
              </a:rPr>
              <a:t>DELETE FROM </a:t>
            </a:r>
            <a:r>
              <a:rPr lang="pl-PL" sz="1600" dirty="0" err="1">
                <a:latin typeface="Verbatim"/>
              </a:rPr>
              <a:t>tasks</a:t>
            </a:r>
            <a:r>
              <a:rPr lang="pl-PL" sz="1600" dirty="0">
                <a:latin typeface="Verbatim"/>
              </a:rPr>
              <a:t> WHERE id = 5;</a:t>
            </a:r>
          </a:p>
        </p:txBody>
      </p:sp>
    </p:spTree>
    <p:extLst>
      <p:ext uri="{BB962C8B-B14F-4D97-AF65-F5344CB8AC3E}">
        <p14:creationId xmlns:p14="http://schemas.microsoft.com/office/powerpoint/2010/main" val="4055862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DC187D1-4E8A-072E-3D6A-36B18C7A0C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3FCEBAA-0BFF-27C9-CCC6-FC494B94DA9E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Trwałość Danych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E2F95BEE-82BE-DAAF-DE7E-C9EF7C897FE8}"/>
              </a:ext>
            </a:extLst>
          </p:cNvPr>
          <p:cNvSpPr txBox="1"/>
          <p:nvPr/>
        </p:nvSpPr>
        <p:spPr>
          <a:xfrm>
            <a:off x="1033752" y="796886"/>
            <a:ext cx="8110247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pl-PL" sz="1600" dirty="0"/>
              <a:t>Jeżeli mamy konieczność zapisania </a:t>
            </a:r>
            <a:r>
              <a:rPr lang="pl-PL" sz="1600" b="1" dirty="0"/>
              <a:t>większej ilości danych </a:t>
            </a:r>
            <a:r>
              <a:rPr lang="pl-PL" sz="1600" dirty="0"/>
              <a:t>najczęściej korzystamy z </a:t>
            </a:r>
            <a:r>
              <a:rPr lang="pl-PL" sz="1600" b="1" dirty="0"/>
              <a:t>bazy danych</a:t>
            </a:r>
            <a:r>
              <a:rPr lang="pl-PL" sz="1600" dirty="0"/>
              <a:t>. W androidzie lokalnie możemy skorzystać z klasy </a:t>
            </a:r>
            <a:r>
              <a:rPr lang="pl-PL" sz="1600" b="1" dirty="0">
                <a:latin typeface="Verbatim"/>
              </a:rPr>
              <a:t>ROOM</a:t>
            </a:r>
            <a:r>
              <a:rPr lang="pl-PL" sz="1600" dirty="0"/>
              <a:t>, która jest warstwą abstrakcyjną nad wbudowanym silnikiem </a:t>
            </a:r>
            <a:r>
              <a:rPr lang="pl-PL" sz="1600" b="1" dirty="0" err="1">
                <a:latin typeface="Verbatim"/>
              </a:rPr>
              <a:t>SQLite</a:t>
            </a:r>
            <a:r>
              <a:rPr lang="pl-PL" sz="1600" dirty="0"/>
              <a:t>. </a:t>
            </a:r>
          </a:p>
          <a:p>
            <a:pPr algn="just">
              <a:spcAft>
                <a:spcPts val="600"/>
              </a:spcAft>
            </a:pPr>
            <a:r>
              <a:rPr lang="pl-PL" sz="1600" dirty="0"/>
              <a:t>Jest to oprogramowanie, które </a:t>
            </a:r>
            <a:r>
              <a:rPr lang="pl-PL" sz="1600" i="1" dirty="0"/>
              <a:t>rozumie</a:t>
            </a:r>
            <a:r>
              <a:rPr lang="pl-PL" sz="1600" dirty="0"/>
              <a:t> i </a:t>
            </a:r>
            <a:r>
              <a:rPr lang="pl-PL" sz="1600" b="1" dirty="0"/>
              <a:t>wykonuje polecenia </a:t>
            </a:r>
            <a:r>
              <a:rPr lang="pl-PL" sz="1600" dirty="0"/>
              <a:t>napisane w języku </a:t>
            </a:r>
            <a:r>
              <a:rPr lang="pl-PL" sz="1600" b="1" dirty="0">
                <a:latin typeface="Verbatim"/>
              </a:rPr>
              <a:t>SQL</a:t>
            </a:r>
            <a:r>
              <a:rPr lang="pl-PL" sz="1600" dirty="0"/>
              <a:t>. </a:t>
            </a:r>
          </a:p>
          <a:p>
            <a:pPr algn="just"/>
            <a:r>
              <a:rPr lang="pl-PL" sz="1600" dirty="0"/>
              <a:t>SQL to standardowy, </a:t>
            </a:r>
            <a:r>
              <a:rPr lang="pl-PL" sz="1600" b="1" dirty="0"/>
              <a:t>deklaratywny język programowania </a:t>
            </a:r>
            <a:r>
              <a:rPr lang="pl-PL" sz="1600" dirty="0"/>
              <a:t>służący do komunikacji z relacyjnymi bazami danych.</a:t>
            </a:r>
          </a:p>
        </p:txBody>
      </p:sp>
      <p:sp>
        <p:nvSpPr>
          <p:cNvPr id="5" name="pole tekstowe 2">
            <a:extLst>
              <a:ext uri="{FF2B5EF4-FFF2-40B4-BE49-F238E27FC236}">
                <a16:creationId xmlns:a16="http://schemas.microsoft.com/office/drawing/2014/main" id="{E3643FA6-E63E-6594-AE91-0144447AA184}"/>
              </a:ext>
            </a:extLst>
          </p:cNvPr>
          <p:cNvSpPr txBox="1"/>
          <p:nvPr/>
        </p:nvSpPr>
        <p:spPr>
          <a:xfrm>
            <a:off x="1115616" y="2852936"/>
            <a:ext cx="7848872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5pPr>
            <a:lvl6pPr marL="2286000" algn="l" defTabSz="914400" rtl="0" eaLnBrk="1" latinLnBrk="0" hangingPunct="1">
              <a:defRPr sz="1200" kern="12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6pPr>
            <a:lvl7pPr marL="2743200" algn="l" defTabSz="914400" rtl="0" eaLnBrk="1" latinLnBrk="0" hangingPunct="1">
              <a:defRPr sz="1200" kern="12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7pPr>
            <a:lvl8pPr marL="3200400" algn="l" defTabSz="914400" rtl="0" eaLnBrk="1" latinLnBrk="0" hangingPunct="1">
              <a:defRPr sz="1200" kern="12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8pPr>
            <a:lvl9pPr marL="3657600" algn="l" defTabSz="914400" rtl="0" eaLnBrk="1" latinLnBrk="0" hangingPunct="1">
              <a:defRPr sz="1200" kern="12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9pPr>
          </a:lstStyle>
          <a:p>
            <a:pPr algn="just">
              <a:lnSpc>
                <a:spcPct val="150000"/>
              </a:lnSpc>
              <a:spcAft>
                <a:spcPts val="600"/>
              </a:spcAft>
            </a:pPr>
            <a:r>
              <a:rPr lang="pl-PL" sz="1600" dirty="0"/>
              <a:t>Główne cechy </a:t>
            </a:r>
            <a:r>
              <a:rPr lang="pl-PL" sz="1600" dirty="0" err="1"/>
              <a:t>SQLite</a:t>
            </a:r>
            <a:r>
              <a:rPr lang="pl-PL" sz="1600" dirty="0"/>
              <a:t>:</a:t>
            </a:r>
          </a:p>
          <a:p>
            <a:pPr marL="171450" indent="-1714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1600" b="1" dirty="0"/>
              <a:t>Działa jako biblioteka dostępna w postaci pliku w aplikacji: </a:t>
            </a:r>
            <a:r>
              <a:rPr lang="pl-PL" sz="1600" dirty="0"/>
              <a:t>że nie wymaga oddzielnego procesu – aplikacja może bezpośrednio komunikować się z bazą</a:t>
            </a:r>
          </a:p>
          <a:p>
            <a:pPr marL="171450" indent="-1714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1600" b="1" dirty="0"/>
              <a:t>Jest samowystarczalna: </a:t>
            </a:r>
            <a:r>
              <a:rPr lang="pl-PL" sz="1600" dirty="0"/>
              <a:t>cała baza danych jest przechowywana w jednym pliku – brak konieczności konfigurowania zasobów</a:t>
            </a:r>
          </a:p>
          <a:p>
            <a:pPr marL="171450" indent="-1714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1600" b="1" dirty="0"/>
              <a:t>Transakcyjność: </a:t>
            </a:r>
            <a:r>
              <a:rPr lang="pl-PL" sz="1600" dirty="0"/>
              <a:t>umożliwia grupowanie operacji bazodanowych jako pojedyncze, atomowe działania</a:t>
            </a:r>
          </a:p>
          <a:p>
            <a:pPr marL="171450" indent="-1714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pl-PL" sz="1600" b="1" dirty="0"/>
              <a:t>Wsparcie dla standardowego SQL: </a:t>
            </a:r>
            <a:r>
              <a:rPr lang="pl-PL" sz="1600" dirty="0"/>
              <a:t>obsługuje większość standardowego języka SQL</a:t>
            </a:r>
          </a:p>
        </p:txBody>
      </p:sp>
    </p:spTree>
    <p:extLst>
      <p:ext uri="{BB962C8B-B14F-4D97-AF65-F5344CB8AC3E}">
        <p14:creationId xmlns:p14="http://schemas.microsoft.com/office/powerpoint/2010/main" val="2995598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ACC277D-952A-999B-AFF0-1BE81C7F5A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672321F-16CF-E0A1-E63A-BD63C587200C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ROOM</a:t>
            </a:r>
          </a:p>
        </p:txBody>
      </p:sp>
      <p:pic>
        <p:nvPicPr>
          <p:cNvPr id="5" name="Picture 2" descr="Room Database using Android Kotlin | by Kuldeep Makwana | Medium">
            <a:extLst>
              <a:ext uri="{FF2B5EF4-FFF2-40B4-BE49-F238E27FC236}">
                <a16:creationId xmlns:a16="http://schemas.microsoft.com/office/drawing/2014/main" id="{0227DA4A-BBD6-DEA7-7C24-65BD5EEA04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934" y="980728"/>
            <a:ext cx="6646053" cy="5085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ole tekstowe 3">
            <a:extLst>
              <a:ext uri="{FF2B5EF4-FFF2-40B4-BE49-F238E27FC236}">
                <a16:creationId xmlns:a16="http://schemas.microsoft.com/office/drawing/2014/main" id="{601A7F31-125C-8745-9605-B30B118A854D}"/>
              </a:ext>
            </a:extLst>
          </p:cNvPr>
          <p:cNvSpPr txBox="1"/>
          <p:nvPr/>
        </p:nvSpPr>
        <p:spPr>
          <a:xfrm>
            <a:off x="1248070" y="6309256"/>
            <a:ext cx="74168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5pPr>
            <a:lvl6pPr marL="2286000" algn="l" defTabSz="914400" rtl="0" eaLnBrk="1" latinLnBrk="0" hangingPunct="1">
              <a:defRPr sz="1200" kern="12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6pPr>
            <a:lvl7pPr marL="2743200" algn="l" defTabSz="914400" rtl="0" eaLnBrk="1" latinLnBrk="0" hangingPunct="1">
              <a:defRPr sz="1200" kern="12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7pPr>
            <a:lvl8pPr marL="3200400" algn="l" defTabSz="914400" rtl="0" eaLnBrk="1" latinLnBrk="0" hangingPunct="1">
              <a:defRPr sz="1200" kern="12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8pPr>
            <a:lvl9pPr marL="3657600" algn="l" defTabSz="914400" rtl="0" eaLnBrk="1" latinLnBrk="0" hangingPunct="1">
              <a:defRPr sz="1200" kern="12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9pPr>
          </a:lstStyle>
          <a:p>
            <a:r>
              <a:rPr lang="pl-PL" dirty="0"/>
              <a:t>https://www.google.com/url?sa=i&amp;url=https%3A%2F%2Fmedium.com%2F%40kuldeepmakwana3977%2Froom-database-using-android-kotlin-8cd3cd854b15</a:t>
            </a:r>
          </a:p>
        </p:txBody>
      </p:sp>
    </p:spTree>
    <p:extLst>
      <p:ext uri="{BB962C8B-B14F-4D97-AF65-F5344CB8AC3E}">
        <p14:creationId xmlns:p14="http://schemas.microsoft.com/office/powerpoint/2010/main" val="2273059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74A776E-5869-B5A9-5E95-9871290ACD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70DB909-FD92-9953-F187-7FADA53C2696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ROOM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7355F88D-04B3-7B3B-934A-AD4B19F1CADB}"/>
              </a:ext>
            </a:extLst>
          </p:cNvPr>
          <p:cNvSpPr txBox="1"/>
          <p:nvPr/>
        </p:nvSpPr>
        <p:spPr>
          <a:xfrm>
            <a:off x="1043608" y="1189669"/>
            <a:ext cx="8028384" cy="4478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5pPr>
            <a:lvl6pPr marL="2286000" algn="l" defTabSz="914400" rtl="0" eaLnBrk="1" latinLnBrk="0" hangingPunct="1">
              <a:defRPr sz="1200" kern="12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6pPr>
            <a:lvl7pPr marL="2743200" algn="l" defTabSz="914400" rtl="0" eaLnBrk="1" latinLnBrk="0" hangingPunct="1">
              <a:defRPr sz="1200" kern="12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7pPr>
            <a:lvl8pPr marL="3200400" algn="l" defTabSz="914400" rtl="0" eaLnBrk="1" latinLnBrk="0" hangingPunct="1">
              <a:defRPr sz="1200" kern="12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8pPr>
            <a:lvl9pPr marL="3657600" algn="l" defTabSz="914400" rtl="0" eaLnBrk="1" latinLnBrk="0" hangingPunct="1">
              <a:defRPr sz="1200" kern="1200">
                <a:solidFill>
                  <a:srgbClr val="000000"/>
                </a:solidFill>
                <a:latin typeface="Arial" charset="0"/>
                <a:ea typeface="ヒラギノ角ゴ ProN W3" charset="0"/>
                <a:cs typeface="ヒラギノ角ゴ ProN W3" charset="0"/>
                <a:sym typeface="Arial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pl-PL" sz="1600" dirty="0"/>
              <a:t>Główne składniki biblioteki </a:t>
            </a:r>
            <a:r>
              <a:rPr lang="pl-PL" sz="1600" b="1" dirty="0"/>
              <a:t>ROOM</a:t>
            </a:r>
            <a:r>
              <a:rPr lang="pl-PL" sz="1600" dirty="0"/>
              <a:t>:</a:t>
            </a:r>
          </a:p>
          <a:p>
            <a:pPr algn="just">
              <a:lnSpc>
                <a:spcPct val="150000"/>
              </a:lnSpc>
            </a:pPr>
            <a:endParaRPr lang="pl-PL" sz="1600" dirty="0"/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600" b="1" dirty="0" err="1"/>
              <a:t>Entity</a:t>
            </a:r>
            <a:r>
              <a:rPr lang="pl-PL" sz="1600" b="1" dirty="0"/>
              <a:t>:</a:t>
            </a:r>
            <a:r>
              <a:rPr lang="pl-PL" sz="1600" dirty="0"/>
              <a:t> reprezentuje tabelę w bazie danych. Każda klasa oznaczona adnotacją </a:t>
            </a:r>
            <a:r>
              <a:rPr lang="pl-PL" sz="1600" dirty="0">
                <a:latin typeface="Verbatim"/>
                <a:ea typeface="Verdana" panose="020B0604030504040204" pitchFamily="34" charset="0"/>
              </a:rPr>
              <a:t>@Entity </a:t>
            </a:r>
            <a:r>
              <a:rPr lang="pl-PL" sz="16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może być mapowana do jednej tabeli w bazie danych, pola klasy odpowiadają kolumnom tej tabeli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l-PL" sz="1600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6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DAO: </a:t>
            </a:r>
            <a:r>
              <a:rPr lang="pl-PL" sz="16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definiuje metody dostępowe do danych w bazie. Definiujemy za pomocą adnotacji </a:t>
            </a:r>
            <a:r>
              <a:rPr lang="pl-PL" sz="1600" dirty="0">
                <a:latin typeface="Verbatim"/>
                <a:ea typeface="Verdana" panose="020B0604030504040204" pitchFamily="34" charset="0"/>
                <a:cs typeface="Arial" panose="020B0604020202020204" pitchFamily="34" charset="0"/>
              </a:rPr>
              <a:t>@Dao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l-PL" sz="1600" dirty="0">
              <a:latin typeface="Verbatim"/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600" b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Database: </a:t>
            </a:r>
            <a:r>
              <a:rPr lang="pl-PL" sz="16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Klasa bazowa reprezentująca bazę danych. Miejsce gdzie definiujemy wszystkie </a:t>
            </a:r>
            <a:r>
              <a:rPr lang="pl-PL" sz="1600" i="1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encje</a:t>
            </a:r>
            <a:r>
              <a:rPr lang="pl-PL" sz="16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, które mają zostać użyte w aplikacji. </a:t>
            </a:r>
            <a:r>
              <a:rPr lang="pl-PL" sz="1600" dirty="0" err="1">
                <a:latin typeface="Verbatim"/>
                <a:ea typeface="Verdana" panose="020B0604030504040204" pitchFamily="34" charset="0"/>
                <a:cs typeface="Arial" panose="020B0604020202020204" pitchFamily="34" charset="0"/>
              </a:rPr>
              <a:t>Room</a:t>
            </a:r>
            <a:r>
              <a:rPr lang="pl-PL" sz="16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automatycznie tworzy implementację bazy danych w oparciu o tą klasę</a:t>
            </a:r>
          </a:p>
        </p:txBody>
      </p:sp>
    </p:spTree>
    <p:extLst>
      <p:ext uri="{BB962C8B-B14F-4D97-AF65-F5344CB8AC3E}">
        <p14:creationId xmlns:p14="http://schemas.microsoft.com/office/powerpoint/2010/main" val="1698247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C0CC720-2417-B1E9-76D5-BD0BB92CC4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47126D0-F13F-90C9-B44F-0EED51CEFD9F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Entity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9AF2B1AB-6310-0F52-7EF9-A4AFE44C81BF}"/>
              </a:ext>
            </a:extLst>
          </p:cNvPr>
          <p:cNvSpPr txBox="1"/>
          <p:nvPr/>
        </p:nvSpPr>
        <p:spPr>
          <a:xfrm>
            <a:off x="1033752" y="796886"/>
            <a:ext cx="81102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pl-PL" sz="1600" dirty="0"/>
              <a:t>Definiuje </a:t>
            </a:r>
            <a:r>
              <a:rPr lang="pl-PL" sz="1600" b="1" dirty="0"/>
              <a:t>strukturę tabeli</a:t>
            </a:r>
            <a:r>
              <a:rPr lang="pl-PL" sz="1600" dirty="0"/>
              <a:t>. Jest to </a:t>
            </a:r>
            <a:r>
              <a:rPr lang="pl-PL" sz="1600" b="1" dirty="0"/>
              <a:t>zwykła klasa </a:t>
            </a:r>
            <a:r>
              <a:rPr lang="pl-PL" sz="1600" dirty="0">
                <a:latin typeface="Verbatim"/>
              </a:rPr>
              <a:t>data </a:t>
            </a:r>
            <a:r>
              <a:rPr lang="pl-PL" sz="1600" dirty="0" err="1">
                <a:latin typeface="Verbatim"/>
              </a:rPr>
              <a:t>class</a:t>
            </a:r>
            <a:r>
              <a:rPr lang="pl-PL" sz="1600" dirty="0">
                <a:latin typeface="Verbatim"/>
              </a:rPr>
              <a:t>.</a:t>
            </a:r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D1240FC8-D1AE-BFC7-48AD-35A29EDB9D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0792" y="2708920"/>
            <a:ext cx="5541805" cy="1663764"/>
          </a:xfrm>
          <a:prstGeom prst="rect">
            <a:avLst/>
          </a:prstGeom>
        </p:spPr>
      </p:pic>
      <p:sp>
        <p:nvSpPr>
          <p:cNvPr id="10" name="Prostokąt: zaokrąglone rogi 9">
            <a:extLst>
              <a:ext uri="{FF2B5EF4-FFF2-40B4-BE49-F238E27FC236}">
                <a16:creationId xmlns:a16="http://schemas.microsoft.com/office/drawing/2014/main" id="{F0C08C25-A234-E700-F7C3-65DE71689D87}"/>
              </a:ext>
            </a:extLst>
          </p:cNvPr>
          <p:cNvSpPr/>
          <p:nvPr/>
        </p:nvSpPr>
        <p:spPr>
          <a:xfrm>
            <a:off x="251520" y="1551518"/>
            <a:ext cx="2808312" cy="869370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8B51642D-0294-10A9-A80D-9FFC6B5B055C}"/>
              </a:ext>
            </a:extLst>
          </p:cNvPr>
          <p:cNvSpPr txBox="1"/>
          <p:nvPr/>
        </p:nvSpPr>
        <p:spPr>
          <a:xfrm>
            <a:off x="251520" y="1610591"/>
            <a:ext cx="28083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adnotacja z biblioteki 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Room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która oznacza, że ta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klasa definiuje tabelę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 bazie danych.</a:t>
            </a:r>
            <a:endParaRPr lang="pl-PL" sz="1400" b="1" i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Łącznik prosty ze strzałką 11">
            <a:extLst>
              <a:ext uri="{FF2B5EF4-FFF2-40B4-BE49-F238E27FC236}">
                <a16:creationId xmlns:a16="http://schemas.microsoft.com/office/drawing/2014/main" id="{6500670C-A3A7-5576-F00F-06CC54575E00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3059832" y="1986203"/>
            <a:ext cx="582758" cy="753447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1538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D6FD5D6-25CB-76D6-7139-6D5CC94C9D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61A0220-AC33-C87A-7090-40B446183B9E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Entity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2D085161-2EE1-4369-AD9E-1A2C892CBB9F}"/>
              </a:ext>
            </a:extLst>
          </p:cNvPr>
          <p:cNvSpPr txBox="1"/>
          <p:nvPr/>
        </p:nvSpPr>
        <p:spPr>
          <a:xfrm>
            <a:off x="1033752" y="796886"/>
            <a:ext cx="81102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pl-PL" sz="1600" dirty="0"/>
              <a:t>Definiuje </a:t>
            </a:r>
            <a:r>
              <a:rPr lang="pl-PL" sz="1600" b="1" dirty="0"/>
              <a:t>strukturę tabeli</a:t>
            </a:r>
            <a:r>
              <a:rPr lang="pl-PL" sz="1600" dirty="0"/>
              <a:t>. Jest to </a:t>
            </a:r>
            <a:r>
              <a:rPr lang="pl-PL" sz="1600" b="1" dirty="0"/>
              <a:t>zwykła klasa </a:t>
            </a:r>
            <a:r>
              <a:rPr lang="pl-PL" sz="1600" dirty="0">
                <a:latin typeface="Verbatim"/>
              </a:rPr>
              <a:t>data </a:t>
            </a:r>
            <a:r>
              <a:rPr lang="pl-PL" sz="1600" dirty="0" err="1">
                <a:latin typeface="Verbatim"/>
              </a:rPr>
              <a:t>class</a:t>
            </a:r>
            <a:r>
              <a:rPr lang="pl-PL" sz="1600" dirty="0">
                <a:latin typeface="Verbatim"/>
              </a:rPr>
              <a:t>.</a:t>
            </a:r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31292D22-1F08-6C37-8392-F2998C16BD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0792" y="2708920"/>
            <a:ext cx="5541805" cy="1663764"/>
          </a:xfrm>
          <a:prstGeom prst="rect">
            <a:avLst/>
          </a:prstGeom>
        </p:spPr>
      </p:pic>
      <p:sp>
        <p:nvSpPr>
          <p:cNvPr id="10" name="Prostokąt: zaokrąglone rogi 9">
            <a:extLst>
              <a:ext uri="{FF2B5EF4-FFF2-40B4-BE49-F238E27FC236}">
                <a16:creationId xmlns:a16="http://schemas.microsoft.com/office/drawing/2014/main" id="{CCBB125D-87E6-C588-838A-5FC24D2B681C}"/>
              </a:ext>
            </a:extLst>
          </p:cNvPr>
          <p:cNvSpPr/>
          <p:nvPr/>
        </p:nvSpPr>
        <p:spPr>
          <a:xfrm>
            <a:off x="251520" y="1551518"/>
            <a:ext cx="2808312" cy="869370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279CCBB5-9E12-85C9-EEE2-9D64700E5E98}"/>
              </a:ext>
            </a:extLst>
          </p:cNvPr>
          <p:cNvSpPr txBox="1"/>
          <p:nvPr/>
        </p:nvSpPr>
        <p:spPr>
          <a:xfrm>
            <a:off x="251520" y="1610591"/>
            <a:ext cx="28083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adnotacja z biblioteki 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Room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która oznacza, że ta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klasa definiuje tabelę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 bazie danych.</a:t>
            </a:r>
            <a:endParaRPr lang="pl-PL" sz="1400" b="1" i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Łącznik prosty ze strzałką 11">
            <a:extLst>
              <a:ext uri="{FF2B5EF4-FFF2-40B4-BE49-F238E27FC236}">
                <a16:creationId xmlns:a16="http://schemas.microsoft.com/office/drawing/2014/main" id="{C9BF10EF-DE70-CE12-D8B4-ECAF0E87EEA6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3059832" y="1986203"/>
            <a:ext cx="582758" cy="753447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Prostokąt: zaokrąglone rogi 13">
            <a:extLst>
              <a:ext uri="{FF2B5EF4-FFF2-40B4-BE49-F238E27FC236}">
                <a16:creationId xmlns:a16="http://schemas.microsoft.com/office/drawing/2014/main" id="{A0F14D2B-1B41-3510-9BA6-CD4DFBA503DC}"/>
              </a:ext>
            </a:extLst>
          </p:cNvPr>
          <p:cNvSpPr/>
          <p:nvPr/>
        </p:nvSpPr>
        <p:spPr>
          <a:xfrm>
            <a:off x="4139952" y="1251243"/>
            <a:ext cx="2981638" cy="1026216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1E02CFD7-4CD8-6C92-95C8-E29511A1BB7C}"/>
              </a:ext>
            </a:extLst>
          </p:cNvPr>
          <p:cNvSpPr txBox="1"/>
          <p:nvPr/>
        </p:nvSpPr>
        <p:spPr>
          <a:xfrm>
            <a:off x="4211960" y="1287297"/>
            <a:ext cx="28083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Określa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dokładną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nazwę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tej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tabeli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 bazie </a:t>
            </a:r>
            <a:r>
              <a:rPr lang="pl-PL" sz="1400" b="1" dirty="0" err="1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SQLite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Bez tego, 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Room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domyślnie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użyłby nazwy klasy (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Task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endParaRPr lang="pl-PL" sz="1400" b="1" i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Łącznik prosty ze strzałką 15">
            <a:extLst>
              <a:ext uri="{FF2B5EF4-FFF2-40B4-BE49-F238E27FC236}">
                <a16:creationId xmlns:a16="http://schemas.microsoft.com/office/drawing/2014/main" id="{2A1218E9-9010-7418-F966-96A646BECB8B}"/>
              </a:ext>
            </a:extLst>
          </p:cNvPr>
          <p:cNvCxnSpPr>
            <a:cxnSpLocks/>
          </p:cNvCxnSpPr>
          <p:nvPr/>
        </p:nvCxnSpPr>
        <p:spPr>
          <a:xfrm flipH="1">
            <a:off x="5652120" y="2299098"/>
            <a:ext cx="331711" cy="409822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3821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FDDFA50-1FC9-57CE-DFAB-72409768A9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E5220B1-073A-B06F-EF07-E53D57525817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Entity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A2509448-9FA0-1B34-0313-39437BD719DF}"/>
              </a:ext>
            </a:extLst>
          </p:cNvPr>
          <p:cNvSpPr txBox="1"/>
          <p:nvPr/>
        </p:nvSpPr>
        <p:spPr>
          <a:xfrm>
            <a:off x="1033752" y="796886"/>
            <a:ext cx="81102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pl-PL" sz="1600" dirty="0"/>
              <a:t>Definiuje </a:t>
            </a:r>
            <a:r>
              <a:rPr lang="pl-PL" sz="1600" b="1" dirty="0"/>
              <a:t>strukturę tabeli</a:t>
            </a:r>
            <a:r>
              <a:rPr lang="pl-PL" sz="1600" dirty="0"/>
              <a:t>. Jest to </a:t>
            </a:r>
            <a:r>
              <a:rPr lang="pl-PL" sz="1600" b="1" dirty="0"/>
              <a:t>zwykła klasa </a:t>
            </a:r>
            <a:r>
              <a:rPr lang="pl-PL" sz="1600" dirty="0">
                <a:latin typeface="Verbatim"/>
              </a:rPr>
              <a:t>data </a:t>
            </a:r>
            <a:r>
              <a:rPr lang="pl-PL" sz="1600" dirty="0" err="1">
                <a:latin typeface="Verbatim"/>
              </a:rPr>
              <a:t>class</a:t>
            </a:r>
            <a:r>
              <a:rPr lang="pl-PL" sz="1600" dirty="0">
                <a:latin typeface="Verbatim"/>
              </a:rPr>
              <a:t>.</a:t>
            </a:r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9A7C2739-5E92-29E4-510E-0563392CCC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0792" y="2708920"/>
            <a:ext cx="5541805" cy="1663764"/>
          </a:xfrm>
          <a:prstGeom prst="rect">
            <a:avLst/>
          </a:prstGeom>
        </p:spPr>
      </p:pic>
      <p:sp>
        <p:nvSpPr>
          <p:cNvPr id="10" name="Prostokąt: zaokrąglone rogi 9">
            <a:extLst>
              <a:ext uri="{FF2B5EF4-FFF2-40B4-BE49-F238E27FC236}">
                <a16:creationId xmlns:a16="http://schemas.microsoft.com/office/drawing/2014/main" id="{70689BDC-8E99-FD58-AED5-AED161B9950C}"/>
              </a:ext>
            </a:extLst>
          </p:cNvPr>
          <p:cNvSpPr/>
          <p:nvPr/>
        </p:nvSpPr>
        <p:spPr>
          <a:xfrm>
            <a:off x="251520" y="1551518"/>
            <a:ext cx="2808312" cy="869370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1" name="pole tekstowe 10">
            <a:extLst>
              <a:ext uri="{FF2B5EF4-FFF2-40B4-BE49-F238E27FC236}">
                <a16:creationId xmlns:a16="http://schemas.microsoft.com/office/drawing/2014/main" id="{4FE963D8-D151-A630-DE6A-7612A8FF4E01}"/>
              </a:ext>
            </a:extLst>
          </p:cNvPr>
          <p:cNvSpPr txBox="1"/>
          <p:nvPr/>
        </p:nvSpPr>
        <p:spPr>
          <a:xfrm>
            <a:off x="251520" y="1610591"/>
            <a:ext cx="28083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adnotacja z biblioteki 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Room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która oznacza, że ta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klasa definiuje tabelę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 bazie danych.</a:t>
            </a:r>
            <a:endParaRPr lang="pl-PL" sz="1400" b="1" i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Łącznik prosty ze strzałką 11">
            <a:extLst>
              <a:ext uri="{FF2B5EF4-FFF2-40B4-BE49-F238E27FC236}">
                <a16:creationId xmlns:a16="http://schemas.microsoft.com/office/drawing/2014/main" id="{5F171A0A-AAA8-BA76-21D8-A39B406EE724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3059832" y="1986203"/>
            <a:ext cx="582758" cy="753447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Prostokąt: zaokrąglone rogi 13">
            <a:extLst>
              <a:ext uri="{FF2B5EF4-FFF2-40B4-BE49-F238E27FC236}">
                <a16:creationId xmlns:a16="http://schemas.microsoft.com/office/drawing/2014/main" id="{EC57ABEE-81F0-9696-249A-11918A6F9200}"/>
              </a:ext>
            </a:extLst>
          </p:cNvPr>
          <p:cNvSpPr/>
          <p:nvPr/>
        </p:nvSpPr>
        <p:spPr>
          <a:xfrm>
            <a:off x="4139952" y="1251243"/>
            <a:ext cx="2981638" cy="1026216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631F4FA0-FF21-779D-F4E4-20A6F74624A9}"/>
              </a:ext>
            </a:extLst>
          </p:cNvPr>
          <p:cNvSpPr txBox="1"/>
          <p:nvPr/>
        </p:nvSpPr>
        <p:spPr>
          <a:xfrm>
            <a:off x="4211960" y="1287297"/>
            <a:ext cx="28083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Określa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dokładną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nazwę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tej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tabeli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 bazie </a:t>
            </a:r>
            <a:r>
              <a:rPr lang="pl-PL" sz="1400" b="1" dirty="0" err="1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SQLite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Bez tego, 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Room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domyślnie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użyłby nazwy klasy (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Task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endParaRPr lang="pl-PL" sz="1400" b="1" i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Łącznik prosty ze strzałką 15">
            <a:extLst>
              <a:ext uri="{FF2B5EF4-FFF2-40B4-BE49-F238E27FC236}">
                <a16:creationId xmlns:a16="http://schemas.microsoft.com/office/drawing/2014/main" id="{CFBD0296-5D00-6CCA-D802-30E2DA77B9ED}"/>
              </a:ext>
            </a:extLst>
          </p:cNvPr>
          <p:cNvCxnSpPr>
            <a:cxnSpLocks/>
          </p:cNvCxnSpPr>
          <p:nvPr/>
        </p:nvCxnSpPr>
        <p:spPr>
          <a:xfrm flipH="1">
            <a:off x="5652120" y="2299098"/>
            <a:ext cx="331711" cy="409822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Prostokąt: zaokrąglone rogi 17">
            <a:extLst>
              <a:ext uri="{FF2B5EF4-FFF2-40B4-BE49-F238E27FC236}">
                <a16:creationId xmlns:a16="http://schemas.microsoft.com/office/drawing/2014/main" id="{7AF050D3-CF9F-D477-720F-77FEF5BB2103}"/>
              </a:ext>
            </a:extLst>
          </p:cNvPr>
          <p:cNvSpPr/>
          <p:nvPr/>
        </p:nvSpPr>
        <p:spPr>
          <a:xfrm>
            <a:off x="147528" y="2930218"/>
            <a:ext cx="3128327" cy="1290869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9" name="pole tekstowe 18">
            <a:extLst>
              <a:ext uri="{FF2B5EF4-FFF2-40B4-BE49-F238E27FC236}">
                <a16:creationId xmlns:a16="http://schemas.microsoft.com/office/drawing/2014/main" id="{91B34B94-3F47-CE05-4457-4A7A8F3FC08D}"/>
              </a:ext>
            </a:extLst>
          </p:cNvPr>
          <p:cNvSpPr txBox="1"/>
          <p:nvPr/>
        </p:nvSpPr>
        <p:spPr>
          <a:xfrm>
            <a:off x="147528" y="2989292"/>
            <a:ext cx="312832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 adnotacja oznacza, że właściwość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id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jest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kluczem głównym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tabeli. Klucz główny musi być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unikalny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dla </a:t>
            </a:r>
            <a:r>
              <a:rPr lang="pl-PL" sz="14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każdego wiersza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służy do jego identyfikacji.</a:t>
            </a:r>
            <a:endParaRPr lang="pl-PL" sz="1400" b="1" i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Łącznik prosty ze strzałką 19">
            <a:extLst>
              <a:ext uri="{FF2B5EF4-FFF2-40B4-BE49-F238E27FC236}">
                <a16:creationId xmlns:a16="http://schemas.microsoft.com/office/drawing/2014/main" id="{B28EB15C-CD87-571C-AB28-A651998CAFF2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3275855" y="3364904"/>
            <a:ext cx="576065" cy="210749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6217818"/>
      </p:ext>
    </p:extLst>
  </p:cSld>
  <p:clrMapOvr>
    <a:masterClrMapping/>
  </p:clrMapOvr>
</p:sld>
</file>

<file path=ppt/theme/theme1.xml><?xml version="1.0" encoding="utf-8"?>
<a:theme xmlns:a="http://schemas.openxmlformats.org/drawingml/2006/main" name="uni.wroc_0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uni.wroc_01.potx</Template>
  <TotalTime>81786</TotalTime>
  <Pages>0</Pages>
  <Words>2599</Words>
  <Characters>0</Characters>
  <Application>Microsoft Office PowerPoint</Application>
  <PresentationFormat>Pokaz na ekranie (4:3)</PresentationFormat>
  <Lines>0</Lines>
  <Paragraphs>243</Paragraphs>
  <Slides>28</Slides>
  <Notes>28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28</vt:i4>
      </vt:variant>
    </vt:vector>
  </HeadingPairs>
  <TitlesOfParts>
    <vt:vector size="33" baseType="lpstr">
      <vt:lpstr>Arial</vt:lpstr>
      <vt:lpstr>Calibri</vt:lpstr>
      <vt:lpstr>Verbatim</vt:lpstr>
      <vt:lpstr>Verdana</vt:lpstr>
      <vt:lpstr>uni.wroc_01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Podręcznik użytkownika  Systemu Identyfikacji Wizualnej   cz. I  dla pracowników naukowych i administracyjnych</dc:title>
  <dc:subject/>
  <dc:creator>tolek</dc:creator>
  <cp:keywords/>
  <dc:description/>
  <cp:lastModifiedBy>Rafał Lewandków</cp:lastModifiedBy>
  <cp:revision>1303</cp:revision>
  <dcterms:modified xsi:type="dcterms:W3CDTF">2025-09-20T18:22:19Z</dcterms:modified>
  <cp:category/>
</cp:coreProperties>
</file>