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346" r:id="rId2"/>
    <p:sldId id="503" r:id="rId3"/>
    <p:sldId id="504" r:id="rId4"/>
    <p:sldId id="506" r:id="rId5"/>
    <p:sldId id="507" r:id="rId6"/>
    <p:sldId id="508" r:id="rId7"/>
    <p:sldId id="510" r:id="rId8"/>
    <p:sldId id="511" r:id="rId9"/>
    <p:sldId id="512" r:id="rId10"/>
    <p:sldId id="513" r:id="rId11"/>
    <p:sldId id="515" r:id="rId12"/>
    <p:sldId id="514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5" r:id="rId32"/>
    <p:sldId id="534" r:id="rId33"/>
    <p:sldId id="536" r:id="rId34"/>
    <p:sldId id="537" r:id="rId35"/>
    <p:sldId id="53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111" d="100"/>
          <a:sy n="111" d="100"/>
        </p:scale>
        <p:origin x="16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36B60-2054-B9FD-4622-FB883C2A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FCA456-57F9-7D91-7796-CCAF92867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86F822-35A3-FB77-C7C1-4AC43BAED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F6ABB-D5DE-A3F9-6919-9FD1342D3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3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B0EA4-CEE4-3920-F40F-CE56B87B0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7CFF3-46D7-B95F-C392-BB96B1252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87E191-2FCC-DDF4-24FE-28A1810DD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AB157-63D8-9E79-8E24-0DA161A1B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072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E18D7-67EB-976C-818A-C322F395B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AA41A7-C24A-A9EA-B046-0B9AE017F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FA5B5A-EADE-6E29-CAF1-6880D1E46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746F1-26C1-ADE0-7AAA-88DC1D2C10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7342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6C16-911A-2569-7525-8C0B9A212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EFD1B9-EA3C-A4F6-DFA7-190AD2475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D66B38-0419-6D95-6CFE-3EDBFA48D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3A2C6-D958-AD7E-958D-7E4974804E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08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4797-A6F0-463F-478D-55708C07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2E0D78-4B39-60F4-F820-969A1BDBC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2CE59-81D7-0AD9-1194-D848FF37B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EB1A9-132B-CC66-6FAC-F5F8C209B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119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B46F3-B18B-EB1F-138F-67B1237F1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E332BE-BE58-5B85-60B3-28CD89A3A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AB7C10-7223-2AD7-1C7F-7ADA6ABCD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9AEB9-FA66-4FA0-33C5-F0B801A68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440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8EEC8-B7CE-AE63-5D4A-B2CF4F62F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6A2F51-2D68-F502-FA27-9B1348555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27616-EE72-F6D6-6B27-C5A459CCF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B0823-4B8C-8CF2-2752-D52FCD9807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220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78305-5C17-B463-5888-0A06EA0E9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83493-3724-3C3C-2C02-FFBEBC3C1B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7E7E4-820D-887F-298C-F38D8F570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08A0C-8F2B-BA37-D508-C3FE9B847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368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75295-9E7E-5482-96DD-49BCF7BD2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C183BD-B2AD-D363-5896-1D5793E67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F4D13-E0E2-DCB4-BBA5-39E64A988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5C450-C382-4C7F-AAA1-1DC4F403C1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869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C611-04DE-CDAC-742F-70B3B70DD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C9692-83BC-111A-D1F3-77E80FA56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DB60B-9A44-33CF-4DFB-D04429336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3DA3A-FE24-FFB3-A8B8-05186D080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90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9484-9E7C-9B94-BE9D-2B7711F95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469AB-849D-0316-3D32-895E47A74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BACAC8-51B8-B145-CEF5-92F89C5A0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F47C1-6A00-DEAA-0DC5-D57972B9C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877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5AAB-DB0F-F323-C2F1-57CA0D35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1C79B-55A4-6170-A77C-9E4368F7D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AF706-6221-7A4E-37C3-4786F11E8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7F32F-666F-3692-7FF6-F5355B597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6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2B208-2140-BCB0-268C-1D3B15E5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8FB485-768C-0366-98E0-3BADC9F9B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33F54-E0BD-FC4B-C8D1-DAB196831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E059E-E439-18F6-63A3-B484189CA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332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BE88E-5C02-6B5D-39B4-F06C04615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EAAEF4-25ED-325A-898A-36FFF21D1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44E193-33EB-19E6-EF70-8BE42D8E8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07D2B-16C4-8772-13D7-FB6C80D7B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1136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99C9-CCFA-F540-F609-BE7D07884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A8B5B-2D45-33DF-9713-E59EE957D9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3CB37-8780-98DB-A216-ABCF7103D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BDEB-5376-8E37-13AF-69D1A6F3A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558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1B9A6-1B57-4666-7C6C-7C365DBA5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CB00CC-E7FA-AB2F-50CB-AEC3820D2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BB83E-0F76-1FB7-CC54-C23CF2903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5C5B0-297B-D3C4-9B30-DA583DE27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907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635D-FECC-F5C1-68B3-307C9F28A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27835-A4BC-22D6-981C-CA14649ED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7C281-8254-E402-D7B6-A4E4B5723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13E5-48F0-F9CE-4599-6FB544A9F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63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635D-FECC-F5C1-68B3-307C9F28A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27835-A4BC-22D6-981C-CA14649ED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7C281-8254-E402-D7B6-A4E4B5723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13E5-48F0-F9CE-4599-6FB544A9F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5604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46A70-E57C-B866-A0E3-983029AB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BF04D-A183-1A26-E178-5318DA388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2B467-2865-E7A9-ED8E-B4186E75D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A953F-A428-9BC5-6578-5CA8EE79E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622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2674F-5D63-C9FB-9FEE-0B2494E3A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7B7C3-78A8-D8E5-3191-3F59A4EBC8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BB3068-D46E-024E-8B1A-FE5F5055C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D64F5-CC74-8CBC-88D6-CC0F6A414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61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C70E-B70F-0121-4246-6873097F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4651A6-F666-E078-8BD8-C72BCC6B9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847B9-F544-7971-72C2-8819D05BE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753CD-5768-2C89-5C61-DABCB7940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69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E2D66-5223-AE0A-E67A-8D6A96419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F52BE-DB66-3539-55A4-9F695919D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698DE-E75E-D020-062C-787C5FDDB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62E48-E3B3-D65A-4583-47728A5E68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098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B95A-0898-6539-9493-036B2321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3BB73-AF62-80A9-9E08-328267C7B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CDE14C-A2A9-7E97-2352-FE7735A0C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AA4B5-4FED-E570-C365-CBB13693A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3059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47D2B-EC7F-EA47-4CB9-7C74646B7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FAC7A-DB05-C238-C8AE-6EEB0C295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FF24A-224E-E2AC-1273-6C1E74610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72AD-773C-FF82-C46E-787A6FFE13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934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F367E-7D84-45F4-0951-926DE6ABB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C72DA-F1A2-C64B-A705-39A871C99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A0AC7-DEE6-2BF1-3065-A5A83910D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8E2F-CC5D-C4C5-C4BA-5ACD56404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739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045C-B464-6D1F-2BF1-8E65798A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5174F-0BC1-AE45-5ECF-EBA71DFEA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1E732-AC2C-AF5C-525D-8B978D6C4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96C4B-2AC9-B194-37A1-673754399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2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58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45139-1751-52AF-C50C-E2523F51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0D4BA4-4321-BF41-A406-93BBF8BAB9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A1C51A-9BBC-D00A-E338-21AF6E31E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A87FD-445E-5BB6-3FE2-C195976BB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14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68032-C042-4B91-2BF0-9B26B9662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D8BF75-C736-475E-E2D9-D1BB6B43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AFBD3-6979-69F4-AD91-5F6D196F1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82D2-0EB8-5987-5607-D8C3E5DE9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03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ADC1E-6310-3E16-8B22-35AB31CD9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9A54C4-C901-F450-9D72-F36290FDB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0692B-F4C2-F0D7-24A3-B09E82A42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7BE53-BBFF-3DA6-9873-2D16159BB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48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8A056-006B-0CD5-4705-EECB0776E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98AD4-899C-6B90-994A-CC2370B7E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B9FDE-F333-F809-D91F-EDDD2A9BD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8A4E4-BA8F-D111-1431-0BCFCF7890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525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DFBCB-6F54-2C45-BAE8-94C8DDE79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47E86-737C-634E-0971-981B66BE7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94583-7508-2E32-85EA-B14AC1DAC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F62DB-8C6D-CBC0-F9B8-61675D305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70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courses" TargetMode="External"/><Relationship Id="rId5" Type="http://schemas.openxmlformats.org/officeDocument/2006/relationships/hyperlink" Target="https://kotlinlang.org/docs/home.html" TargetMode="External"/><Relationship Id="rId4" Type="http://schemas.openxmlformats.org/officeDocument/2006/relationships/hyperlink" Target="https://github.com/RafLew84/ProgU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TREŚCI PROGRAMOWE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JETPACK NAVIGATION 3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0C4733-6218-479C-C3E0-2248F332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>
            <a:extLst>
              <a:ext uri="{FF2B5EF4-FFF2-40B4-BE49-F238E27FC236}">
                <a16:creationId xmlns:a16="http://schemas.microsoft.com/office/drawing/2014/main" id="{8BBFA534-EDBE-5EB7-F322-AB2F3DC08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8800"/>
            <a:ext cx="9144000" cy="51034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1FD38C-F560-6BB8-3EC2-599FD2D6DAA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029055C5-A047-B86E-FB84-131F860524C8}"/>
              </a:ext>
            </a:extLst>
          </p:cNvPr>
          <p:cNvSpPr/>
          <p:nvPr/>
        </p:nvSpPr>
        <p:spPr>
          <a:xfrm>
            <a:off x="-5173" y="2590377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FFFF01E-59BA-03EF-1C49-784AB33DDE24}"/>
              </a:ext>
            </a:extLst>
          </p:cNvPr>
          <p:cNvSpPr txBox="1"/>
          <p:nvPr/>
        </p:nvSpPr>
        <p:spPr>
          <a:xfrm>
            <a:off x="7606" y="273239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libs.versions.toml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2EEB6D9-B614-ACAC-BD9C-8859C988AAF6}"/>
              </a:ext>
            </a:extLst>
          </p:cNvPr>
          <p:cNvCxnSpPr>
            <a:cxnSpLocks/>
          </p:cNvCxnSpPr>
          <p:nvPr/>
        </p:nvCxnSpPr>
        <p:spPr>
          <a:xfrm>
            <a:off x="871565" y="3212976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C37CAEC-0C7A-1B80-DDC9-3A9E3B83B482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</p:spTree>
    <p:extLst>
      <p:ext uri="{BB962C8B-B14F-4D97-AF65-F5344CB8AC3E}">
        <p14:creationId xmlns:p14="http://schemas.microsoft.com/office/powerpoint/2010/main" val="102898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B3814-5B76-7105-3370-8329ADA36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>
            <a:extLst>
              <a:ext uri="{FF2B5EF4-FFF2-40B4-BE49-F238E27FC236}">
                <a16:creationId xmlns:a16="http://schemas.microsoft.com/office/drawing/2014/main" id="{72224ED8-0E06-3E4C-77BE-FB86A70A1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8800"/>
            <a:ext cx="9144000" cy="51034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0FB0B1-8D9E-658F-F314-E6CF38A530C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A4A50F05-B014-FAC4-FEC3-383D3E4C58C5}"/>
              </a:ext>
            </a:extLst>
          </p:cNvPr>
          <p:cNvSpPr/>
          <p:nvPr/>
        </p:nvSpPr>
        <p:spPr>
          <a:xfrm>
            <a:off x="-5173" y="2590377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D486B70-43D7-0466-EEB6-5716340726EA}"/>
              </a:ext>
            </a:extLst>
          </p:cNvPr>
          <p:cNvSpPr txBox="1"/>
          <p:nvPr/>
        </p:nvSpPr>
        <p:spPr>
          <a:xfrm>
            <a:off x="7606" y="273239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libs.versions.toml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85B0EBB-BC6B-6A63-74D0-7D0BE6E0B02F}"/>
              </a:ext>
            </a:extLst>
          </p:cNvPr>
          <p:cNvCxnSpPr>
            <a:cxnSpLocks/>
          </p:cNvCxnSpPr>
          <p:nvPr/>
        </p:nvCxnSpPr>
        <p:spPr>
          <a:xfrm>
            <a:off x="871565" y="3212976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808DF57-8D8D-7384-D350-20152159D451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97850F34-C0E4-01C3-99F3-C86FBF2C4109}"/>
              </a:ext>
            </a:extLst>
          </p:cNvPr>
          <p:cNvSpPr/>
          <p:nvPr/>
        </p:nvSpPr>
        <p:spPr>
          <a:xfrm>
            <a:off x="4415342" y="1813997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291BD74-F5BE-C655-FCAE-CE94DB6D50EB}"/>
              </a:ext>
            </a:extLst>
          </p:cNvPr>
          <p:cNvSpPr txBox="1"/>
          <p:nvPr/>
        </p:nvSpPr>
        <p:spPr>
          <a:xfrm>
            <a:off x="4428121" y="195601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 numer wersji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2205814E-7C09-A653-5EDA-496E960FD25D}"/>
              </a:ext>
            </a:extLst>
          </p:cNvPr>
          <p:cNvCxnSpPr>
            <a:cxnSpLocks/>
          </p:cNvCxnSpPr>
          <p:nvPr/>
        </p:nvCxnSpPr>
        <p:spPr>
          <a:xfrm flipH="1">
            <a:off x="3707904" y="2436596"/>
            <a:ext cx="1584176" cy="70437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75A2E273-E852-BFE2-BAEC-A6B954126492}"/>
              </a:ext>
            </a:extLst>
          </p:cNvPr>
          <p:cNvSpPr/>
          <p:nvPr/>
        </p:nvSpPr>
        <p:spPr>
          <a:xfrm>
            <a:off x="6355737" y="2243410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59B8AFF-884E-196F-BF6D-E97531A6B49D}"/>
              </a:ext>
            </a:extLst>
          </p:cNvPr>
          <p:cNvSpPr txBox="1"/>
          <p:nvPr/>
        </p:nvSpPr>
        <p:spPr>
          <a:xfrm>
            <a:off x="6368516" y="2385432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 bibliotekę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7725462-771F-1FCB-C0D9-1251E088672F}"/>
              </a:ext>
            </a:extLst>
          </p:cNvPr>
          <p:cNvCxnSpPr>
            <a:cxnSpLocks/>
          </p:cNvCxnSpPr>
          <p:nvPr/>
        </p:nvCxnSpPr>
        <p:spPr>
          <a:xfrm flipH="1">
            <a:off x="5796136" y="2866009"/>
            <a:ext cx="1436339" cy="105493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0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654F8-8FDD-0D0D-DA31-14DA3BB09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86AF4591-7C9F-7E1E-6748-EBB6C376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5548"/>
            <a:ext cx="9144000" cy="2326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F86B46-3D58-E9F1-F3F4-3888265E02F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38AC3713-92FB-075D-3E0E-58FFF242827B}"/>
              </a:ext>
            </a:extLst>
          </p:cNvPr>
          <p:cNvSpPr/>
          <p:nvPr/>
        </p:nvSpPr>
        <p:spPr>
          <a:xfrm>
            <a:off x="-24544" y="1824526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37F6A69-848E-2F71-EB05-72EB9839AB55}"/>
              </a:ext>
            </a:extLst>
          </p:cNvPr>
          <p:cNvSpPr txBox="1"/>
          <p:nvPr/>
        </p:nvSpPr>
        <p:spPr>
          <a:xfrm>
            <a:off x="-53918" y="1843437"/>
            <a:ext cx="21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build.gradle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 poziomie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Modułu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92231B5-F1B4-CCC8-411E-20357B1136BC}"/>
              </a:ext>
            </a:extLst>
          </p:cNvPr>
          <p:cNvCxnSpPr>
            <a:cxnSpLocks/>
          </p:cNvCxnSpPr>
          <p:nvPr/>
        </p:nvCxnSpPr>
        <p:spPr>
          <a:xfrm>
            <a:off x="919744" y="2466091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2DC0500-2CC9-EFFF-E662-104E12E1DBEE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4F9DC813-901A-792E-5186-482157C97D37}"/>
              </a:ext>
            </a:extLst>
          </p:cNvPr>
          <p:cNvSpPr/>
          <p:nvPr/>
        </p:nvSpPr>
        <p:spPr>
          <a:xfrm>
            <a:off x="4350483" y="1527383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9FB3310-AEB1-9726-84F3-31468AA79BDE}"/>
              </a:ext>
            </a:extLst>
          </p:cNvPr>
          <p:cNvSpPr txBox="1"/>
          <p:nvPr/>
        </p:nvSpPr>
        <p:spPr>
          <a:xfrm>
            <a:off x="4294746" y="1652017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Blok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dependencies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D85959A2-2D36-F916-DC8F-6B9E306650B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90581" y="2149982"/>
            <a:ext cx="1314673" cy="42211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F07158-58EB-3D36-9689-B82D07E180AA}"/>
              </a:ext>
            </a:extLst>
          </p:cNvPr>
          <p:cNvSpPr/>
          <p:nvPr/>
        </p:nvSpPr>
        <p:spPr>
          <a:xfrm>
            <a:off x="6693564" y="1947871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DA950C7-C305-E45B-B71B-AF820F552783}"/>
              </a:ext>
            </a:extLst>
          </p:cNvPr>
          <p:cNvSpPr txBox="1"/>
          <p:nvPr/>
        </p:nvSpPr>
        <p:spPr>
          <a:xfrm>
            <a:off x="6693564" y="2089658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Dodajemy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zależność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5A8D9B2-6AD6-BD00-15E3-87C65EF2830D}"/>
              </a:ext>
            </a:extLst>
          </p:cNvPr>
          <p:cNvCxnSpPr>
            <a:cxnSpLocks/>
          </p:cNvCxnSpPr>
          <p:nvPr/>
        </p:nvCxnSpPr>
        <p:spPr>
          <a:xfrm flipH="1">
            <a:off x="6948264" y="2604102"/>
            <a:ext cx="750680" cy="26513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0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707B20-82E2-BF33-A77E-75FFDD5C1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CBC219B5-581D-E135-1D6B-9C8D88C89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901593"/>
            <a:ext cx="3000397" cy="17335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195F37-596F-8C8D-E00A-05F6F4EE594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05CD733B-C03E-742C-2B3C-35E3009DCBC2}"/>
              </a:ext>
            </a:extLst>
          </p:cNvPr>
          <p:cNvSpPr/>
          <p:nvPr/>
        </p:nvSpPr>
        <p:spPr>
          <a:xfrm>
            <a:off x="6300191" y="2855666"/>
            <a:ext cx="2843809" cy="107721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1F6DA2F-C182-E188-60A3-EEABD0D34E46}"/>
              </a:ext>
            </a:extLst>
          </p:cNvPr>
          <p:cNvSpPr txBox="1"/>
          <p:nvPr/>
        </p:nvSpPr>
        <p:spPr>
          <a:xfrm>
            <a:off x="6300191" y="2810031"/>
            <a:ext cx="2640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centralne miejsce do przechowywania unikalnych identyfikatorów naszych ekranów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E58F9C9E-C3CA-A050-5CAC-E616B8AFA265}"/>
              </a:ext>
            </a:extLst>
          </p:cNvPr>
          <p:cNvCxnSpPr>
            <a:cxnSpLocks/>
          </p:cNvCxnSpPr>
          <p:nvPr/>
        </p:nvCxnSpPr>
        <p:spPr>
          <a:xfrm flipV="1">
            <a:off x="7432436" y="2420888"/>
            <a:ext cx="0" cy="39205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13303-AEFA-4C8B-6727-C45D7DC67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2B4F5D20-114E-FBEE-986F-69E0B1C74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901593"/>
            <a:ext cx="3000397" cy="17335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158AA7-967E-556A-A899-0839CF2AA55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9E695D3A-5369-B4F9-50B7-B71D7C36A57D}"/>
              </a:ext>
            </a:extLst>
          </p:cNvPr>
          <p:cNvSpPr/>
          <p:nvPr/>
        </p:nvSpPr>
        <p:spPr>
          <a:xfrm>
            <a:off x="6300191" y="2855666"/>
            <a:ext cx="2843809" cy="107721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3FA4C4C-A653-41E3-60B8-087FB9629A7B}"/>
              </a:ext>
            </a:extLst>
          </p:cNvPr>
          <p:cNvSpPr txBox="1"/>
          <p:nvPr/>
        </p:nvSpPr>
        <p:spPr>
          <a:xfrm>
            <a:off x="6300191" y="2810031"/>
            <a:ext cx="2640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centralne miejsce do przechowywania unikalnych identyfikatorów naszych ekranów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23F07C2-9847-D7AC-30E2-37B4D9F51E6A}"/>
              </a:ext>
            </a:extLst>
          </p:cNvPr>
          <p:cNvCxnSpPr>
            <a:cxnSpLocks/>
          </p:cNvCxnSpPr>
          <p:nvPr/>
        </p:nvCxnSpPr>
        <p:spPr>
          <a:xfrm flipV="1">
            <a:off x="7432436" y="2420888"/>
            <a:ext cx="0" cy="39205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F2B696CB-B9D7-D0A8-A161-444689D5F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59" y="901593"/>
            <a:ext cx="4214070" cy="5899698"/>
          </a:xfrm>
          <a:prstGeom prst="rect">
            <a:avLst/>
          </a:prstGeom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610DDDC-3723-DC2A-0770-BB86BE4E4924}"/>
              </a:ext>
            </a:extLst>
          </p:cNvPr>
          <p:cNvSpPr/>
          <p:nvPr/>
        </p:nvSpPr>
        <p:spPr>
          <a:xfrm>
            <a:off x="6010531" y="5013176"/>
            <a:ext cx="2843809" cy="72008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590625E-CEE8-1D53-90A6-26D6782CBE76}"/>
              </a:ext>
            </a:extLst>
          </p:cNvPr>
          <p:cNvSpPr txBox="1"/>
          <p:nvPr/>
        </p:nvSpPr>
        <p:spPr>
          <a:xfrm>
            <a:off x="6053181" y="5174767"/>
            <a:ext cx="264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Ekrany aplikacji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475E78C5-0800-9219-7EDA-61B68AE663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867388" y="2420888"/>
            <a:ext cx="1185793" cy="292315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06A538FD-CDE2-F6E0-32F8-5892200CECBC}"/>
              </a:ext>
            </a:extLst>
          </p:cNvPr>
          <p:cNvCxnSpPr>
            <a:cxnSpLocks/>
          </p:cNvCxnSpPr>
          <p:nvPr/>
        </p:nvCxnSpPr>
        <p:spPr>
          <a:xfrm flipH="1" flipV="1">
            <a:off x="3545131" y="4388804"/>
            <a:ext cx="2437516" cy="9219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F07194B-ED50-AA68-1D98-9E4E999A056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030474" y="5344044"/>
            <a:ext cx="3022707" cy="5414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5CF9A-9A9F-BEE1-B7ED-60A64217D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33A943B5-0AD2-5502-E70D-87CF5A0AA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893680"/>
            <a:ext cx="7478171" cy="55952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DEE805-4EB4-1298-AAE5-B18036C0819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</p:spTree>
    <p:extLst>
      <p:ext uri="{BB962C8B-B14F-4D97-AF65-F5344CB8AC3E}">
        <p14:creationId xmlns:p14="http://schemas.microsoft.com/office/powerpoint/2010/main" val="209963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C3661C-0300-2D20-5610-CEAFA85D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3243AB2A-9513-E8F7-6A77-1AAB0CC2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76B424-9A36-C700-F4F8-7D63D0F102B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2011BC6-0701-8A50-2217-2499493EDDDD}"/>
              </a:ext>
            </a:extLst>
          </p:cNvPr>
          <p:cNvSpPr/>
          <p:nvPr/>
        </p:nvSpPr>
        <p:spPr>
          <a:xfrm>
            <a:off x="0" y="863724"/>
            <a:ext cx="3419865" cy="177318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A394EB3-F1E6-0E74-1A4A-AB594BAFEFCF}"/>
              </a:ext>
            </a:extLst>
          </p:cNvPr>
          <p:cNvSpPr txBox="1"/>
          <p:nvPr/>
        </p:nvSpPr>
        <p:spPr>
          <a:xfrm>
            <a:off x="0" y="929484"/>
            <a:ext cx="3419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"zapamiętuje" instancję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remember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zapewnia, że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ten sam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kontroler jest używany podczas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co utrzymuje stan nawigacji (np. historię przeglądanych ekranów).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D565687-3C80-212D-1BED-783EDC70A70B}"/>
              </a:ext>
            </a:extLst>
          </p:cNvPr>
          <p:cNvCxnSpPr>
            <a:cxnSpLocks/>
          </p:cNvCxnSpPr>
          <p:nvPr/>
        </p:nvCxnSpPr>
        <p:spPr>
          <a:xfrm>
            <a:off x="3419865" y="1772816"/>
            <a:ext cx="288039" cy="7200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9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660D3-42B7-3A69-B64C-5938CA158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C96EA117-25BA-55FE-482F-12BAFE88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0B5CA6-AF31-3CFF-89C7-B2D897133E5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2A5D74B-373A-275A-979D-9EC07BF0480A}"/>
              </a:ext>
            </a:extLst>
          </p:cNvPr>
          <p:cNvSpPr/>
          <p:nvPr/>
        </p:nvSpPr>
        <p:spPr>
          <a:xfrm>
            <a:off x="0" y="863724"/>
            <a:ext cx="3419865" cy="177318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BE4242-97CB-F227-F029-E8099C7304D1}"/>
              </a:ext>
            </a:extLst>
          </p:cNvPr>
          <p:cNvSpPr txBox="1"/>
          <p:nvPr/>
        </p:nvSpPr>
        <p:spPr>
          <a:xfrm>
            <a:off x="0" y="929484"/>
            <a:ext cx="3419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"zapamiętuje" instancję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remember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zapewnia, że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ten sam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kontroler jest używany podczas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co utrzymuje stan nawigacji (np. historię przeglądanych ekranów).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C06DEB23-202B-6BF4-DFE4-10CC7B0E03B3}"/>
              </a:ext>
            </a:extLst>
          </p:cNvPr>
          <p:cNvCxnSpPr>
            <a:cxnSpLocks/>
          </p:cNvCxnSpPr>
          <p:nvPr/>
        </p:nvCxnSpPr>
        <p:spPr>
          <a:xfrm>
            <a:off x="3419865" y="1772816"/>
            <a:ext cx="288039" cy="7200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BEDF8924-9EC6-5A83-24E8-3583B86573AC}"/>
              </a:ext>
            </a:extLst>
          </p:cNvPr>
          <p:cNvSpPr/>
          <p:nvPr/>
        </p:nvSpPr>
        <p:spPr>
          <a:xfrm>
            <a:off x="-41171" y="2878416"/>
            <a:ext cx="3533051" cy="111636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565BB47-A70A-2213-8C1B-ABB4D1B23F7B}"/>
              </a:ext>
            </a:extLst>
          </p:cNvPr>
          <p:cNvSpPr txBox="1"/>
          <p:nvPr/>
        </p:nvSpPr>
        <p:spPr>
          <a:xfrm>
            <a:off x="-108520" y="2944176"/>
            <a:ext cx="367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„zapamiętuje”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 szuflady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DrawerValue.Closed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ustawia jej początkowy stan na zamknięty.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FF425E8A-5AB0-47C4-3E91-EE0B750F9EA2}"/>
              </a:ext>
            </a:extLst>
          </p:cNvPr>
          <p:cNvCxnSpPr>
            <a:cxnSpLocks/>
          </p:cNvCxnSpPr>
          <p:nvPr/>
        </p:nvCxnSpPr>
        <p:spPr>
          <a:xfrm flipV="1">
            <a:off x="3338130" y="1981430"/>
            <a:ext cx="369774" cy="8683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4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D71B8-2C5B-1B81-AFF2-6F399F2C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D6BE414F-AF6F-343F-2269-B33B5CC5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A64974-87FE-91FD-00F9-08F32C6CC41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31D10AF8-9750-5029-DFDF-E63D1642F80F}"/>
              </a:ext>
            </a:extLst>
          </p:cNvPr>
          <p:cNvSpPr/>
          <p:nvPr/>
        </p:nvSpPr>
        <p:spPr>
          <a:xfrm>
            <a:off x="0" y="863724"/>
            <a:ext cx="3419865" cy="177318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E4B2472-E8E7-D644-3E28-29C5ABE6AEAA}"/>
              </a:ext>
            </a:extLst>
          </p:cNvPr>
          <p:cNvSpPr txBox="1"/>
          <p:nvPr/>
        </p:nvSpPr>
        <p:spPr>
          <a:xfrm>
            <a:off x="0" y="929484"/>
            <a:ext cx="3419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"zapamiętuje" instancję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remember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zapewnia, że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ten sam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kontroler jest używany podczas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co utrzymuje stan nawigacji (np. historię przeglądanych ekranów).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162876F0-D9FA-207C-0CAC-946F51FB05B4}"/>
              </a:ext>
            </a:extLst>
          </p:cNvPr>
          <p:cNvCxnSpPr>
            <a:cxnSpLocks/>
          </p:cNvCxnSpPr>
          <p:nvPr/>
        </p:nvCxnSpPr>
        <p:spPr>
          <a:xfrm>
            <a:off x="3419865" y="1772816"/>
            <a:ext cx="288039" cy="7200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597F4D3A-B1CE-B8F1-5B34-9CA5ABD248A6}"/>
              </a:ext>
            </a:extLst>
          </p:cNvPr>
          <p:cNvSpPr/>
          <p:nvPr/>
        </p:nvSpPr>
        <p:spPr>
          <a:xfrm>
            <a:off x="-41171" y="2878416"/>
            <a:ext cx="3533051" cy="111636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A2F0026-113D-4CF9-CD5D-356D92DB0A3C}"/>
              </a:ext>
            </a:extLst>
          </p:cNvPr>
          <p:cNvSpPr txBox="1"/>
          <p:nvPr/>
        </p:nvSpPr>
        <p:spPr>
          <a:xfrm>
            <a:off x="-108520" y="2944176"/>
            <a:ext cx="367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„zapamiętuje”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 szuflady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DrawerValue.Closed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ustawia jej początkowy stan na zamknięty.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C3AF3324-775E-1D41-9072-38D5090430C1}"/>
              </a:ext>
            </a:extLst>
          </p:cNvPr>
          <p:cNvSpPr/>
          <p:nvPr/>
        </p:nvSpPr>
        <p:spPr>
          <a:xfrm>
            <a:off x="-14088" y="4374054"/>
            <a:ext cx="3419865" cy="222329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B82B1D2-BCEF-886E-2DF5-A63B29DAC6FB}"/>
              </a:ext>
            </a:extLst>
          </p:cNvPr>
          <p:cNvSpPr txBox="1"/>
          <p:nvPr/>
        </p:nvSpPr>
        <p:spPr>
          <a:xfrm>
            <a:off x="-78602" y="4405191"/>
            <a:ext cx="3419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Uzyskujemy dostęp do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zasięgu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który jest powiązany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 kompozycji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Jest on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niezbędny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do wywoływania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asynchronicznych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funkcji, takich jak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drawerState.open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()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drawerState.close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()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w odpowiedzi na zdarzenia UI.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D020840F-90FA-1BEE-D738-E5772E0D9549}"/>
              </a:ext>
            </a:extLst>
          </p:cNvPr>
          <p:cNvCxnSpPr>
            <a:cxnSpLocks/>
          </p:cNvCxnSpPr>
          <p:nvPr/>
        </p:nvCxnSpPr>
        <p:spPr>
          <a:xfrm flipV="1">
            <a:off x="3338130" y="1981430"/>
            <a:ext cx="369774" cy="8683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E2DAC4A1-9A50-8F5B-4F89-87141F23D705}"/>
              </a:ext>
            </a:extLst>
          </p:cNvPr>
          <p:cNvCxnSpPr>
            <a:cxnSpLocks/>
          </p:cNvCxnSpPr>
          <p:nvPr/>
        </p:nvCxnSpPr>
        <p:spPr>
          <a:xfrm flipV="1">
            <a:off x="3405777" y="2270190"/>
            <a:ext cx="369774" cy="228378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4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B401F-E611-49B8-D56C-FC8771F4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0C743100-3E94-BDBF-0FD2-0EBEEBC1A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E77D5B-E911-2AE3-04A4-43A71F82378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75752889-2940-9DF8-82C9-C060366C84E7}"/>
              </a:ext>
            </a:extLst>
          </p:cNvPr>
          <p:cNvSpPr/>
          <p:nvPr/>
        </p:nvSpPr>
        <p:spPr>
          <a:xfrm>
            <a:off x="-14696" y="917142"/>
            <a:ext cx="3419865" cy="711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EECEE35-F94C-D295-0B8A-94777AD2B8FD}"/>
              </a:ext>
            </a:extLst>
          </p:cNvPr>
          <p:cNvSpPr txBox="1"/>
          <p:nvPr/>
        </p:nvSpPr>
        <p:spPr>
          <a:xfrm>
            <a:off x="0" y="929484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kontener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implementujący wzorzec szuflady.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C23B1F50-1C1E-192D-225D-7FB7A16A77D5}"/>
              </a:ext>
            </a:extLst>
          </p:cNvPr>
          <p:cNvCxnSpPr>
            <a:cxnSpLocks/>
          </p:cNvCxnSpPr>
          <p:nvPr/>
        </p:nvCxnSpPr>
        <p:spPr>
          <a:xfrm>
            <a:off x="3322318" y="1700808"/>
            <a:ext cx="385586" cy="93610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836712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tx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tx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115616" y="1959500"/>
            <a:ext cx="8172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solidFill>
                  <a:schemeClr val="tx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Wykład 15 godz. /Laboratorium 30 godz.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Materiały do zajęć: </a:t>
            </a:r>
            <a:r>
              <a:rPr lang="pl-PL" sz="2400" dirty="0">
                <a:solidFill>
                  <a:schemeClr val="tx1"/>
                </a:solidFill>
                <a:hlinkClick r:id="rId4"/>
              </a:rPr>
              <a:t>https://github.com/RafLew84/ProgUM</a:t>
            </a:r>
            <a:endParaRPr lang="pl-PL" sz="2400" dirty="0">
              <a:solidFill>
                <a:schemeClr val="tx1"/>
              </a:solidFill>
            </a:endParaRPr>
          </a:p>
          <a:p>
            <a:pPr algn="just"/>
            <a:endParaRPr lang="pl-PL" sz="2400" dirty="0">
              <a:solidFill>
                <a:schemeClr val="tx1"/>
              </a:solidFill>
            </a:endParaRP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Literatura obowiązkowa i zalecana: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•   </a:t>
            </a:r>
            <a:r>
              <a:rPr lang="pl-PL" sz="2400" dirty="0">
                <a:solidFill>
                  <a:schemeClr val="tx1"/>
                </a:solidFill>
                <a:hlinkClick r:id="rId5"/>
              </a:rPr>
              <a:t>https://kotlinlang.org/docs/home.html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hlinkClick r:id="rId6"/>
              </a:rPr>
              <a:t>https://developer.android.com/courses</a:t>
            </a:r>
            <a:endParaRPr lang="pl-PL" sz="2400" dirty="0">
              <a:solidFill>
                <a:schemeClr val="tx1"/>
              </a:solidFill>
            </a:endParaRPr>
          </a:p>
          <a:p>
            <a:pPr algn="just"/>
            <a:endParaRPr lang="pl-PL" sz="2400" dirty="0">
              <a:solidFill>
                <a:schemeClr val="tx1"/>
              </a:solidFill>
            </a:endParaRPr>
          </a:p>
          <a:p>
            <a:pPr algn="just"/>
            <a:endParaRPr lang="pl-PL" sz="2400" dirty="0">
              <a:solidFill>
                <a:schemeClr val="tx1"/>
              </a:solidFill>
            </a:endParaRP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Praca własna studenta: 30 godz.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Łączna liczba godzin 75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Liczba punktów ECTS: 3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780AB-26EC-CE5A-BD3B-63E4CF4D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D3803F5C-E7D4-8720-25BA-CFCE76827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E71643-9576-EBCB-9AC2-B190AA63017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1350C34-DA97-8113-4C56-F45A1AEB8975}"/>
              </a:ext>
            </a:extLst>
          </p:cNvPr>
          <p:cNvSpPr/>
          <p:nvPr/>
        </p:nvSpPr>
        <p:spPr>
          <a:xfrm>
            <a:off x="-14696" y="917142"/>
            <a:ext cx="3419865" cy="711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B3B86EC-C9CA-25DC-BEBD-703BA6DDAF0E}"/>
              </a:ext>
            </a:extLst>
          </p:cNvPr>
          <p:cNvSpPr txBox="1"/>
          <p:nvPr/>
        </p:nvSpPr>
        <p:spPr>
          <a:xfrm>
            <a:off x="0" y="929484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kontener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implementujący wzorzec szuflady.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7311C79-4CD0-204E-5C3E-DAE632132B39}"/>
              </a:ext>
            </a:extLst>
          </p:cNvPr>
          <p:cNvCxnSpPr>
            <a:cxnSpLocks/>
          </p:cNvCxnSpPr>
          <p:nvPr/>
        </p:nvCxnSpPr>
        <p:spPr>
          <a:xfrm>
            <a:off x="3322318" y="1700808"/>
            <a:ext cx="385586" cy="93610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2A2C9F95-E663-D87E-D7F2-05354039CFC3}"/>
              </a:ext>
            </a:extLst>
          </p:cNvPr>
          <p:cNvSpPr/>
          <p:nvPr/>
        </p:nvSpPr>
        <p:spPr>
          <a:xfrm>
            <a:off x="-61158" y="2039795"/>
            <a:ext cx="3419865" cy="144263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6C1A1718-180F-4CB9-1055-62A5DA0487EA}"/>
              </a:ext>
            </a:extLst>
          </p:cNvPr>
          <p:cNvSpPr txBox="1"/>
          <p:nvPr/>
        </p:nvSpPr>
        <p:spPr>
          <a:xfrm>
            <a:off x="-46462" y="2052137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Łączy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jego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stanem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Zmiana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drawerState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(np. na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DrawerValue.Open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automatycznie spowoduje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wizualne otwarcie szuflady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48884F9F-F961-73C7-5EC7-7816C0B9D2D4}"/>
              </a:ext>
            </a:extLst>
          </p:cNvPr>
          <p:cNvCxnSpPr>
            <a:cxnSpLocks/>
          </p:cNvCxnSpPr>
          <p:nvPr/>
        </p:nvCxnSpPr>
        <p:spPr>
          <a:xfrm>
            <a:off x="3405169" y="2708920"/>
            <a:ext cx="590767" cy="11454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662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EA737-D0CD-C58E-A524-BF91A9D71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9FF6E82C-A122-8F20-C676-516377D59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A866D3-F15E-349C-F78F-C4543B9CD29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38952CF-593A-60B2-D33C-EBB95FA5A20E}"/>
              </a:ext>
            </a:extLst>
          </p:cNvPr>
          <p:cNvSpPr/>
          <p:nvPr/>
        </p:nvSpPr>
        <p:spPr>
          <a:xfrm>
            <a:off x="-14696" y="917142"/>
            <a:ext cx="3419865" cy="711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6B84DCB-D6D0-9185-6FA0-0F253E61A30C}"/>
              </a:ext>
            </a:extLst>
          </p:cNvPr>
          <p:cNvSpPr txBox="1"/>
          <p:nvPr/>
        </p:nvSpPr>
        <p:spPr>
          <a:xfrm>
            <a:off x="0" y="929484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kontener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implementujący wzorzec szuflady.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721650E0-C1DC-2FF2-2F1E-1B5F4A8C4761}"/>
              </a:ext>
            </a:extLst>
          </p:cNvPr>
          <p:cNvCxnSpPr>
            <a:cxnSpLocks/>
          </p:cNvCxnSpPr>
          <p:nvPr/>
        </p:nvCxnSpPr>
        <p:spPr>
          <a:xfrm>
            <a:off x="3322318" y="1700808"/>
            <a:ext cx="385586" cy="93610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F2FED656-B53D-59EC-E739-9580BFFFAEBE}"/>
              </a:ext>
            </a:extLst>
          </p:cNvPr>
          <p:cNvSpPr/>
          <p:nvPr/>
        </p:nvSpPr>
        <p:spPr>
          <a:xfrm>
            <a:off x="-61158" y="2039795"/>
            <a:ext cx="3419865" cy="144263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FA55DED1-0CDE-FD4F-9C05-D26FD9E217DD}"/>
              </a:ext>
            </a:extLst>
          </p:cNvPr>
          <p:cNvSpPr txBox="1"/>
          <p:nvPr/>
        </p:nvSpPr>
        <p:spPr>
          <a:xfrm>
            <a:off x="-46462" y="2052137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Łączy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jego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stanem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Zmiana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drawerState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(np. na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DrawerValue.Open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automatycznie spowoduje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wizualne otwarcie szuflady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5AE6B22E-8E42-5005-0211-2A9E00D273F8}"/>
              </a:ext>
            </a:extLst>
          </p:cNvPr>
          <p:cNvCxnSpPr>
            <a:cxnSpLocks/>
          </p:cNvCxnSpPr>
          <p:nvPr/>
        </p:nvCxnSpPr>
        <p:spPr>
          <a:xfrm>
            <a:off x="3405169" y="2708920"/>
            <a:ext cx="590767" cy="11454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C0F5419F-2F63-D22F-CA1B-0C246A002143}"/>
              </a:ext>
            </a:extLst>
          </p:cNvPr>
          <p:cNvSpPr/>
          <p:nvPr/>
        </p:nvSpPr>
        <p:spPr>
          <a:xfrm>
            <a:off x="8113" y="3826233"/>
            <a:ext cx="3419865" cy="89891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62325EE-F723-3B6F-ECC4-21581C1179B3}"/>
              </a:ext>
            </a:extLst>
          </p:cNvPr>
          <p:cNvSpPr txBox="1"/>
          <p:nvPr/>
        </p:nvSpPr>
        <p:spPr>
          <a:xfrm>
            <a:off x="22809" y="3838575"/>
            <a:ext cx="3419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Slot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(@Composable () -&gt; Unit)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w którym definiujemy wygląd i logikę samej szuflady.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00B49E7A-6987-96F6-8271-9936357C2D52}"/>
              </a:ext>
            </a:extLst>
          </p:cNvPr>
          <p:cNvCxnSpPr>
            <a:cxnSpLocks/>
          </p:cNvCxnSpPr>
          <p:nvPr/>
        </p:nvCxnSpPr>
        <p:spPr>
          <a:xfrm flipV="1">
            <a:off x="3322318" y="2996952"/>
            <a:ext cx="673618" cy="8640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0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507C6F-A51C-7F89-D5E0-BC7B14A2C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5DF069A9-0C5A-8422-B622-8678E775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5070DC-6D8A-1A5F-9961-301DE032ACD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A68CB09-CB2C-FE7A-2067-E79DA28CAE98}"/>
              </a:ext>
            </a:extLst>
          </p:cNvPr>
          <p:cNvSpPr/>
          <p:nvPr/>
        </p:nvSpPr>
        <p:spPr>
          <a:xfrm>
            <a:off x="-14696" y="917142"/>
            <a:ext cx="3419865" cy="711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BB4EE01-A7DF-5E4A-B9B5-6F2F7B1CDBA0}"/>
              </a:ext>
            </a:extLst>
          </p:cNvPr>
          <p:cNvSpPr txBox="1"/>
          <p:nvPr/>
        </p:nvSpPr>
        <p:spPr>
          <a:xfrm>
            <a:off x="0" y="929484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kontener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implementujący wzorzec szuflady.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11686EB-9F58-AD24-FDAA-88A892E345CF}"/>
              </a:ext>
            </a:extLst>
          </p:cNvPr>
          <p:cNvCxnSpPr>
            <a:cxnSpLocks/>
          </p:cNvCxnSpPr>
          <p:nvPr/>
        </p:nvCxnSpPr>
        <p:spPr>
          <a:xfrm>
            <a:off x="3322318" y="1700808"/>
            <a:ext cx="385586" cy="93610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E9E33F05-98BE-CED1-F941-C9DDA32B6F34}"/>
              </a:ext>
            </a:extLst>
          </p:cNvPr>
          <p:cNvSpPr/>
          <p:nvPr/>
        </p:nvSpPr>
        <p:spPr>
          <a:xfrm>
            <a:off x="-61158" y="2039795"/>
            <a:ext cx="3419865" cy="144263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03D677F-4225-EF75-1DC7-1C6A5F31163C}"/>
              </a:ext>
            </a:extLst>
          </p:cNvPr>
          <p:cNvSpPr txBox="1"/>
          <p:nvPr/>
        </p:nvSpPr>
        <p:spPr>
          <a:xfrm>
            <a:off x="-46462" y="2052137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Łączy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jego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stanem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Zmiana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drawerState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(np. na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DrawerValue.Open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automatycznie spowoduje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wizualne otwarcie szuflady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D59BF9C0-8674-9BB9-698E-F70496BEB453}"/>
              </a:ext>
            </a:extLst>
          </p:cNvPr>
          <p:cNvCxnSpPr>
            <a:cxnSpLocks/>
          </p:cNvCxnSpPr>
          <p:nvPr/>
        </p:nvCxnSpPr>
        <p:spPr>
          <a:xfrm>
            <a:off x="3405169" y="2708920"/>
            <a:ext cx="590767" cy="11454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C6458F81-C812-D5F0-07B1-0A1F36EB890D}"/>
              </a:ext>
            </a:extLst>
          </p:cNvPr>
          <p:cNvSpPr/>
          <p:nvPr/>
        </p:nvSpPr>
        <p:spPr>
          <a:xfrm>
            <a:off x="8113" y="3826233"/>
            <a:ext cx="3419865" cy="89891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7F3C2E-4D9B-44A3-EB46-B966FCB10847}"/>
              </a:ext>
            </a:extLst>
          </p:cNvPr>
          <p:cNvSpPr txBox="1"/>
          <p:nvPr/>
        </p:nvSpPr>
        <p:spPr>
          <a:xfrm>
            <a:off x="22809" y="3838575"/>
            <a:ext cx="3419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Slot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(@Composable () -&gt; Unit)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w którym definiujemy wygląd i logikę samej szuflady.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58F7BAF9-4716-ACA4-9710-64D92F0B17C0}"/>
              </a:ext>
            </a:extLst>
          </p:cNvPr>
          <p:cNvCxnSpPr>
            <a:cxnSpLocks/>
          </p:cNvCxnSpPr>
          <p:nvPr/>
        </p:nvCxnSpPr>
        <p:spPr>
          <a:xfrm flipV="1">
            <a:off x="3322318" y="2996952"/>
            <a:ext cx="673618" cy="8640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C97DF5AC-59B0-28DD-19D7-C8D54163C776}"/>
              </a:ext>
            </a:extLst>
          </p:cNvPr>
          <p:cNvSpPr/>
          <p:nvPr/>
        </p:nvSpPr>
        <p:spPr>
          <a:xfrm>
            <a:off x="15464" y="5116974"/>
            <a:ext cx="3419865" cy="89891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FDEBA1B-EDCF-4CA7-C0DE-FFA699B7FA90}"/>
              </a:ext>
            </a:extLst>
          </p:cNvPr>
          <p:cNvSpPr txBox="1"/>
          <p:nvPr/>
        </p:nvSpPr>
        <p:spPr>
          <a:xfrm>
            <a:off x="30160" y="5129316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Akcje Nawigacyjne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zdefiniowane w innej funkcji</a:t>
            </a: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54C05579-25E8-8A4A-8C26-D180F52BF9C0}"/>
              </a:ext>
            </a:extLst>
          </p:cNvPr>
          <p:cNvCxnSpPr>
            <a:cxnSpLocks/>
          </p:cNvCxnSpPr>
          <p:nvPr/>
        </p:nvCxnSpPr>
        <p:spPr>
          <a:xfrm flipV="1">
            <a:off x="3394102" y="3183501"/>
            <a:ext cx="817858" cy="19016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4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3FD62-220E-44D3-6B56-32C2DCB4C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AE05D-AFBF-7375-4DF1-07D8B630873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5A412C9-36E5-79D9-4D4D-9C5319C2C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869722"/>
            <a:ext cx="6929044" cy="5825376"/>
          </a:xfrm>
          <a:prstGeom prst="rect">
            <a:avLst/>
          </a:prstGeom>
        </p:spPr>
      </p:pic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2B14EFB8-5B34-3525-1CF7-0F4B9252D8F3}"/>
              </a:ext>
            </a:extLst>
          </p:cNvPr>
          <p:cNvSpPr/>
          <p:nvPr/>
        </p:nvSpPr>
        <p:spPr>
          <a:xfrm>
            <a:off x="0" y="3212976"/>
            <a:ext cx="3419865" cy="576064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709D7CC-B6CE-0C9D-2293-DF2D19610582}"/>
              </a:ext>
            </a:extLst>
          </p:cNvPr>
          <p:cNvSpPr txBox="1"/>
          <p:nvPr/>
        </p:nvSpPr>
        <p:spPr>
          <a:xfrm>
            <a:off x="0" y="3331731"/>
            <a:ext cx="341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Zmiana stanu szuflady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DDECC3B-717C-EC33-97A7-131755A2CD1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19865" y="3501008"/>
            <a:ext cx="720087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2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AD1ECB-0C0A-58CD-C8BA-38F81903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3E569A0-22FE-5070-5970-25563B7A8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700816"/>
            <a:ext cx="6605972" cy="36069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C9D0F4-C10C-B87B-C603-8079435CFBE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7B55ED86-FC24-7D38-847D-BC47449A215A}"/>
              </a:ext>
            </a:extLst>
          </p:cNvPr>
          <p:cNvSpPr/>
          <p:nvPr/>
        </p:nvSpPr>
        <p:spPr>
          <a:xfrm>
            <a:off x="0" y="2976161"/>
            <a:ext cx="3102827" cy="151216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D2CAA59-9737-0DAC-3ECA-5DA915E96810}"/>
              </a:ext>
            </a:extLst>
          </p:cNvPr>
          <p:cNvSpPr txBox="1"/>
          <p:nvPr/>
        </p:nvSpPr>
        <p:spPr>
          <a:xfrm>
            <a:off x="-180528" y="2996952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funkcja kompozycyjna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(@Composable) z biblioteki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Material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3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Jetpack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Compose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która definiuje wygląd i kontener samej wysuwanej szuflady.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1CBE47AA-7A28-9498-9450-49CA18EE755D}"/>
              </a:ext>
            </a:extLst>
          </p:cNvPr>
          <p:cNvCxnSpPr>
            <a:cxnSpLocks/>
          </p:cNvCxnSpPr>
          <p:nvPr/>
        </p:nvCxnSpPr>
        <p:spPr>
          <a:xfrm flipV="1">
            <a:off x="3151708" y="2974769"/>
            <a:ext cx="263293" cy="26496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FC1EEC66-5E2F-0C7C-9A4B-6DE3CFEAF082}"/>
              </a:ext>
            </a:extLst>
          </p:cNvPr>
          <p:cNvSpPr/>
          <p:nvPr/>
        </p:nvSpPr>
        <p:spPr>
          <a:xfrm>
            <a:off x="-3347" y="4724517"/>
            <a:ext cx="3102827" cy="103915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9A26CC7-2367-31E5-B515-369511D4894C}"/>
              </a:ext>
            </a:extLst>
          </p:cNvPr>
          <p:cNvSpPr txBox="1"/>
          <p:nvPr/>
        </p:nvSpPr>
        <p:spPr>
          <a:xfrm>
            <a:off x="-23440" y="4855607"/>
            <a:ext cx="317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Komponent UI reprezentujący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pojedynczy element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szufladzie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43BFD8ED-86DF-222D-BCEE-8B687D30B034}"/>
              </a:ext>
            </a:extLst>
          </p:cNvPr>
          <p:cNvCxnSpPr>
            <a:cxnSpLocks/>
          </p:cNvCxnSpPr>
          <p:nvPr/>
        </p:nvCxnSpPr>
        <p:spPr>
          <a:xfrm flipV="1">
            <a:off x="3078073" y="4320391"/>
            <a:ext cx="557823" cy="45814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2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93B06-B011-9F27-4CF2-0331A08EF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9BA12-C976-3257-43D5-3477441B574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384210-2E06-BF3A-E439-8EA335FDB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241494"/>
            <a:ext cx="8796769" cy="23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4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A2763-01E3-5B8E-F345-B0C8527C3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9D18DD-4416-719C-5578-CF3B94DB3B2B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3" name="bandicam 2025-07-22 16-05-35-411">
            <a:hlinkClick r:id="" action="ppaction://media"/>
            <a:extLst>
              <a:ext uri="{FF2B5EF4-FFF2-40B4-BE49-F238E27FC236}">
                <a16:creationId xmlns:a16="http://schemas.microsoft.com/office/drawing/2014/main" id="{ADDCFC31-27D1-312F-9BF7-42FD896F4B6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851920" y="1381661"/>
            <a:ext cx="2232654" cy="542871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C09C94B-2A49-6F00-A9DE-C25EE287BF55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Zagnieżdżona nawigacja </a:t>
            </a:r>
            <a:r>
              <a:rPr lang="pl-PL" sz="1600" dirty="0"/>
              <a:t>jest używana do organizowania i </a:t>
            </a:r>
            <a:r>
              <a:rPr lang="pl-PL" sz="1600" b="1" dirty="0"/>
              <a:t>izolowania</a:t>
            </a:r>
            <a:r>
              <a:rPr lang="pl-PL" sz="1600" dirty="0"/>
              <a:t> powiązanych ze sobą ekranów w samodzielne </a:t>
            </a:r>
            <a:r>
              <a:rPr lang="pl-PL" sz="1600" b="1" dirty="0"/>
              <a:t>grafy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0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A2763-01E3-5B8E-F345-B0C8527C3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braz 34">
            <a:extLst>
              <a:ext uri="{FF2B5EF4-FFF2-40B4-BE49-F238E27FC236}">
                <a16:creationId xmlns:a16="http://schemas.microsoft.com/office/drawing/2014/main" id="{EC585BB7-6744-AD07-316E-291E2F98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325" y="1323380"/>
            <a:ext cx="4947712" cy="55172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9D18DD-4416-719C-5578-CF3B94DB3B2B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C09C94B-2A49-6F00-A9DE-C25EE287BF55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Zagnieżdżona nawigacja </a:t>
            </a:r>
            <a:r>
              <a:rPr lang="pl-PL" sz="1600" dirty="0"/>
              <a:t>jest używana do organizowania i </a:t>
            </a:r>
            <a:r>
              <a:rPr lang="pl-PL" sz="1600" b="1" dirty="0"/>
              <a:t>izolowania</a:t>
            </a:r>
            <a:r>
              <a:rPr lang="pl-PL" sz="1600" dirty="0"/>
              <a:t> powiązanych ze sobą ekranów w samodzielne </a:t>
            </a:r>
            <a:r>
              <a:rPr lang="pl-PL" sz="1600" b="1" dirty="0"/>
              <a:t>grafy</a:t>
            </a:r>
            <a:r>
              <a:rPr lang="pl-PL" sz="1600" dirty="0"/>
              <a:t>.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B5B9DC22-8102-9F4E-608D-ADD6796F4051}"/>
              </a:ext>
            </a:extLst>
          </p:cNvPr>
          <p:cNvSpPr/>
          <p:nvPr/>
        </p:nvSpPr>
        <p:spPr>
          <a:xfrm>
            <a:off x="180527" y="1540290"/>
            <a:ext cx="3102827" cy="80859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E9937B-8AD7-55A1-B851-6042B039650B}"/>
              </a:ext>
            </a:extLst>
          </p:cNvPr>
          <p:cNvSpPr txBox="1"/>
          <p:nvPr/>
        </p:nvSpPr>
        <p:spPr>
          <a:xfrm>
            <a:off x="180527" y="1628800"/>
            <a:ext cx="310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Identyfikatory dla grafów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Traktujemy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jak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zwykłe ekrany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2C078185-1D3A-7BEF-07B8-530D8CAB05A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83354" y="1921188"/>
            <a:ext cx="1000614" cy="85974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690CFB74-569C-1D4C-7DA7-26BBA072227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83354" y="1944585"/>
            <a:ext cx="1026073" cy="27714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92B1A643-79EA-8C43-4AF9-880AEB585EFE}"/>
              </a:ext>
            </a:extLst>
          </p:cNvPr>
          <p:cNvSpPr/>
          <p:nvPr/>
        </p:nvSpPr>
        <p:spPr>
          <a:xfrm>
            <a:off x="212274" y="3085374"/>
            <a:ext cx="3102827" cy="9916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257CB62-6F3F-F3F0-3BC4-6932B399244D}"/>
              </a:ext>
            </a:extLst>
          </p:cNvPr>
          <p:cNvSpPr txBox="1"/>
          <p:nvPr/>
        </p:nvSpPr>
        <p:spPr>
          <a:xfrm>
            <a:off x="212274" y="3173884"/>
            <a:ext cx="310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Ścieżki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 ekranów powiązanych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grafem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AUTH_GRAPH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4737B9E-F959-EF7E-2C54-8820C510CE2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315101" y="3589383"/>
            <a:ext cx="1000614" cy="73662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C319C391-7A77-E910-3EE3-7FE6105644C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315101" y="3581224"/>
            <a:ext cx="994326" cy="18673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F1DC2DC9-A918-5DEA-C04F-B621C8202C5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315101" y="3581224"/>
            <a:ext cx="1033377" cy="128934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D520F1F9-4D6A-54EF-BF32-BD9113D6A9BD}"/>
              </a:ext>
            </a:extLst>
          </p:cNvPr>
          <p:cNvSpPr/>
          <p:nvPr/>
        </p:nvSpPr>
        <p:spPr>
          <a:xfrm>
            <a:off x="205986" y="4991907"/>
            <a:ext cx="3102827" cy="9916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373C81C7-1200-311A-29A4-3D407CB52F04}"/>
              </a:ext>
            </a:extLst>
          </p:cNvPr>
          <p:cNvSpPr txBox="1"/>
          <p:nvPr/>
        </p:nvSpPr>
        <p:spPr>
          <a:xfrm>
            <a:off x="205986" y="5080417"/>
            <a:ext cx="310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Ścieżki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 ekranów powiązanych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grafem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MAIN_APP_GRAPH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AB36A1D6-4DD5-89C5-EA9B-0F89D158A46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308813" y="5495916"/>
            <a:ext cx="1039665" cy="85753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C48EAF7A-ECE6-87A8-C797-8F335F9E423E}"/>
              </a:ext>
            </a:extLst>
          </p:cNvPr>
          <p:cNvCxnSpPr>
            <a:cxnSpLocks/>
          </p:cNvCxnSpPr>
          <p:nvPr/>
        </p:nvCxnSpPr>
        <p:spPr>
          <a:xfrm>
            <a:off x="3298371" y="5487757"/>
            <a:ext cx="1011056" cy="3698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82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BFB64-C3C2-E9AC-9A99-124D2D237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95B02E-3F3D-ACC7-6C5C-6545D7FC2B42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16279AB-8FD6-F08D-B83F-C62C2EF78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4616" cy="340010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A6CAD6A3-0D09-0F0D-DBE3-5774D754BBA6}"/>
              </a:ext>
            </a:extLst>
          </p:cNvPr>
          <p:cNvSpPr/>
          <p:nvPr/>
        </p:nvSpPr>
        <p:spPr>
          <a:xfrm>
            <a:off x="0" y="876589"/>
            <a:ext cx="3561995" cy="161630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4B14290-A5C9-C791-77DE-7E89A3192795}"/>
              </a:ext>
            </a:extLst>
          </p:cNvPr>
          <p:cNvSpPr txBox="1"/>
          <p:nvPr/>
        </p:nvSpPr>
        <p:spPr>
          <a:xfrm>
            <a:off x="16701" y="1052736"/>
            <a:ext cx="356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zadaniem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zarządzanie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pojedynczymi ekranami, ale decydowanie, który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zagnieżdżony graf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aktualnie aktywny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FE23D3E5-7BB4-C9CF-57FA-402EE988D51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8696" y="1714456"/>
            <a:ext cx="34523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50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6A6BA0-E33F-0272-3564-148474A91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412BB8-1676-0FE7-B8F5-7AB83BD996E0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EEAD58C-FB47-0F20-0B69-12920041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4616" cy="340010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0C6F5FE9-D75F-43EF-D479-120D60564B5B}"/>
              </a:ext>
            </a:extLst>
          </p:cNvPr>
          <p:cNvSpPr/>
          <p:nvPr/>
        </p:nvSpPr>
        <p:spPr>
          <a:xfrm>
            <a:off x="0" y="876589"/>
            <a:ext cx="3561995" cy="161630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7872CE8-F2F8-BAF5-E78E-81AF29F4DE62}"/>
              </a:ext>
            </a:extLst>
          </p:cNvPr>
          <p:cNvSpPr txBox="1"/>
          <p:nvPr/>
        </p:nvSpPr>
        <p:spPr>
          <a:xfrm>
            <a:off x="16701" y="1052736"/>
            <a:ext cx="356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zadaniem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zarządzanie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pojedynczymi ekranami, ale decydowanie, który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zagnieżdżony graf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aktualnie aktywny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639D9E2-6D18-8E75-737A-2F1D8F1BBFA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8696" y="1714456"/>
            <a:ext cx="34523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8C5CA865-DCAC-B2CB-D889-E55D5E251859}"/>
              </a:ext>
            </a:extLst>
          </p:cNvPr>
          <p:cNvSpPr/>
          <p:nvPr/>
        </p:nvSpPr>
        <p:spPr>
          <a:xfrm>
            <a:off x="16701" y="3081355"/>
            <a:ext cx="3561995" cy="106889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7D90269-2461-2E09-2CCF-2850F6DA2E9C}"/>
              </a:ext>
            </a:extLst>
          </p:cNvPr>
          <p:cNvSpPr txBox="1"/>
          <p:nvPr/>
        </p:nvSpPr>
        <p:spPr>
          <a:xfrm>
            <a:off x="33402" y="3172230"/>
            <a:ext cx="356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aplikacji.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 włączeniu aplikacji użytkownik trafia do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przepływu logowania 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E9C334B8-3B6F-76B3-DFFA-BC87B1AEF4BA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78696" y="2302916"/>
            <a:ext cx="849288" cy="13128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1600" y="681083"/>
            <a:ext cx="8244408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Warunkiem zaliczenia laboratorium jest uzyskanie pozytywnej oceny z list zadań.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zajęcia przewidzianych jest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list zadań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każdej listy wystawiana jest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osobna ocena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Nie jest konieczne 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zaliczenie wszystkich list aby otrzymać ocenę pozytywną</a:t>
            </a:r>
            <a:b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laboratorium.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Dopuszczalne jest nieoddanie/niezaliczenie jednej listy.</a:t>
            </a:r>
            <a:endParaRPr lang="pl-PL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Każda lista posiada informację o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liczbie punktów </a:t>
            </a:r>
            <a:r>
              <a:rPr lang="pl-PL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wymaganych na konkretną ocenę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Każda lista posiada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 zwrotu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 każdy tydzień opóźnienia otrzymana ocena jest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obniżana o 1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Listy oddawane są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podczas zajęć 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laboratoryjnych.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każdej listy prowadzący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zadaje 4 pytania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Liczba punktów za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listę jest przyznawana na podstawie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poprawności wykonania zadań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oraz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odpowiedzi ustnej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Ocena końcowa jest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średnią arytmetyczną 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wszystkich ocen 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ocenę 3,0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wymagana jest 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średnia co najmniej 3,0.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zajęciach laboratoryjnych dopuszczalne są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trzy nieobecności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BEC98-B16D-4E63-A5F7-87A7672A6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E2BA75-61F1-7563-C27E-2184213D9862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7CF2736-F3A6-FC18-114F-45F1CE5DB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4616" cy="340010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0D0DC34E-73A7-AA31-623A-981878006527}"/>
              </a:ext>
            </a:extLst>
          </p:cNvPr>
          <p:cNvSpPr/>
          <p:nvPr/>
        </p:nvSpPr>
        <p:spPr>
          <a:xfrm>
            <a:off x="0" y="876589"/>
            <a:ext cx="3561995" cy="161630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2F46308-1DFE-040C-1FF2-9924F9D16EF6}"/>
              </a:ext>
            </a:extLst>
          </p:cNvPr>
          <p:cNvSpPr txBox="1"/>
          <p:nvPr/>
        </p:nvSpPr>
        <p:spPr>
          <a:xfrm>
            <a:off x="16701" y="1052736"/>
            <a:ext cx="356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zadaniem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zarządzanie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pojedynczymi ekranami, ale decydowanie, który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zagnieżdżony graf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aktualnie aktywny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1F2FAB2-80BF-7846-452A-53105F90ABD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8696" y="1714456"/>
            <a:ext cx="34523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526DE4EA-FC79-E791-0623-2F0097032817}"/>
              </a:ext>
            </a:extLst>
          </p:cNvPr>
          <p:cNvSpPr/>
          <p:nvPr/>
        </p:nvSpPr>
        <p:spPr>
          <a:xfrm>
            <a:off x="16701" y="3081355"/>
            <a:ext cx="3561995" cy="106889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5BF9E77A-FD0D-245D-8743-87DEA03F8D94}"/>
              </a:ext>
            </a:extLst>
          </p:cNvPr>
          <p:cNvSpPr txBox="1"/>
          <p:nvPr/>
        </p:nvSpPr>
        <p:spPr>
          <a:xfrm>
            <a:off x="33402" y="3172230"/>
            <a:ext cx="356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aplikacji.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 włączeniu aplikacji użytkownik trafia do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przepływu logowania 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B8F71166-C81F-DDA5-2510-07112E2ECF3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78696" y="2302916"/>
            <a:ext cx="849288" cy="13128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A105C6B9-0978-58D4-81C6-760A3FEE08FC}"/>
              </a:ext>
            </a:extLst>
          </p:cNvPr>
          <p:cNvSpPr/>
          <p:nvPr/>
        </p:nvSpPr>
        <p:spPr>
          <a:xfrm>
            <a:off x="5292080" y="4760129"/>
            <a:ext cx="3561995" cy="198123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0360E5AF-51BB-BD2B-57BE-DECBA57EB10A}"/>
              </a:ext>
            </a:extLst>
          </p:cNvPr>
          <p:cNvSpPr txBox="1"/>
          <p:nvPr/>
        </p:nvSpPr>
        <p:spPr>
          <a:xfrm>
            <a:off x="5336623" y="4879075"/>
            <a:ext cx="35619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Mamy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jeden główny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który zawiera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oba grafy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authGraph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mainAppGraph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).</a:t>
            </a:r>
          </a:p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NavHost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jak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cała mapa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aplikacji.</a:t>
            </a:r>
          </a:p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to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GPS,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który porusza się po tej mapie.</a:t>
            </a:r>
          </a:p>
        </p:txBody>
      </p: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F095347E-C0A4-651C-2BBE-D03AD0B3B8AF}"/>
              </a:ext>
            </a:extLst>
          </p:cNvPr>
          <p:cNvCxnSpPr>
            <a:cxnSpLocks/>
          </p:cNvCxnSpPr>
          <p:nvPr/>
        </p:nvCxnSpPr>
        <p:spPr>
          <a:xfrm flipH="1" flipV="1">
            <a:off x="6377886" y="3807362"/>
            <a:ext cx="948411" cy="9492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A28BD948-F66C-62AB-0E7D-B3232C729CD2}"/>
              </a:ext>
            </a:extLst>
          </p:cNvPr>
          <p:cNvCxnSpPr>
            <a:cxnSpLocks/>
          </p:cNvCxnSpPr>
          <p:nvPr/>
        </p:nvCxnSpPr>
        <p:spPr>
          <a:xfrm flipH="1" flipV="1">
            <a:off x="6394587" y="2924944"/>
            <a:ext cx="915649" cy="18316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485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22EDD-E195-E164-43D2-211E76D67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3574D-5143-B353-C1DD-97CB29503034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3B30D80-04AE-A577-6740-0BEF8E17E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4616" cy="340010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C622F807-1518-4A5F-5C4F-D36F905F14E4}"/>
              </a:ext>
            </a:extLst>
          </p:cNvPr>
          <p:cNvSpPr/>
          <p:nvPr/>
        </p:nvSpPr>
        <p:spPr>
          <a:xfrm>
            <a:off x="0" y="876589"/>
            <a:ext cx="3561995" cy="161630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C5C86BE-F9A0-81D6-E08F-E54640510824}"/>
              </a:ext>
            </a:extLst>
          </p:cNvPr>
          <p:cNvSpPr txBox="1"/>
          <p:nvPr/>
        </p:nvSpPr>
        <p:spPr>
          <a:xfrm>
            <a:off x="16701" y="1052736"/>
            <a:ext cx="356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zadaniem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zarządzanie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pojedynczymi ekranami, ale decydowanie, który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zagnieżdżony graf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aktualnie aktywny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A193E880-89A8-E531-6A42-4E3F022FA8A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8696" y="1714456"/>
            <a:ext cx="34523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29762A08-BDBC-0941-BCD3-1CDEF48A9CD1}"/>
              </a:ext>
            </a:extLst>
          </p:cNvPr>
          <p:cNvSpPr/>
          <p:nvPr/>
        </p:nvSpPr>
        <p:spPr>
          <a:xfrm>
            <a:off x="16701" y="3081355"/>
            <a:ext cx="3561995" cy="106889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6E27D00-A028-FD8C-24A2-7C97DCE0DCD8}"/>
              </a:ext>
            </a:extLst>
          </p:cNvPr>
          <p:cNvSpPr txBox="1"/>
          <p:nvPr/>
        </p:nvSpPr>
        <p:spPr>
          <a:xfrm>
            <a:off x="33402" y="3172230"/>
            <a:ext cx="356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aplikacji.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 włączeniu aplikacji użytkownik trafia do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przepływu logowania 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672C037F-7BB4-847E-1DAF-CDF27F9308B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78696" y="2302916"/>
            <a:ext cx="849288" cy="13128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519BC513-F8C4-4F6C-B6C7-1B5E25150C2E}"/>
              </a:ext>
            </a:extLst>
          </p:cNvPr>
          <p:cNvSpPr/>
          <p:nvPr/>
        </p:nvSpPr>
        <p:spPr>
          <a:xfrm>
            <a:off x="5292080" y="4760129"/>
            <a:ext cx="3561995" cy="198123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8F853F2-FBC1-6F60-100F-685352752C39}"/>
              </a:ext>
            </a:extLst>
          </p:cNvPr>
          <p:cNvSpPr txBox="1"/>
          <p:nvPr/>
        </p:nvSpPr>
        <p:spPr>
          <a:xfrm>
            <a:off x="5336623" y="4879075"/>
            <a:ext cx="35619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Mamy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jeden główny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który zawiera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oba grafy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authGraph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mainAppGraph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).</a:t>
            </a:r>
          </a:p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NavHost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jak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cała mapa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aplikacji.</a:t>
            </a:r>
          </a:p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to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GPS,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który porusza się po tej mapie.</a:t>
            </a:r>
          </a:p>
        </p:txBody>
      </p: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0653DBE0-B632-7446-550F-3DC3EDA07770}"/>
              </a:ext>
            </a:extLst>
          </p:cNvPr>
          <p:cNvCxnSpPr>
            <a:cxnSpLocks/>
          </p:cNvCxnSpPr>
          <p:nvPr/>
        </p:nvCxnSpPr>
        <p:spPr>
          <a:xfrm flipH="1" flipV="1">
            <a:off x="6377886" y="3807362"/>
            <a:ext cx="948411" cy="9492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7F153822-6B37-7A4C-F0A6-CF2C3498B8EE}"/>
              </a:ext>
            </a:extLst>
          </p:cNvPr>
          <p:cNvCxnSpPr>
            <a:cxnSpLocks/>
          </p:cNvCxnSpPr>
          <p:nvPr/>
        </p:nvCxnSpPr>
        <p:spPr>
          <a:xfrm flipH="1" flipV="1">
            <a:off x="6394587" y="2924944"/>
            <a:ext cx="915649" cy="18316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19B8D712-4EE5-CB80-1790-A01EBBE9E51F}"/>
              </a:ext>
            </a:extLst>
          </p:cNvPr>
          <p:cNvSpPr/>
          <p:nvPr/>
        </p:nvSpPr>
        <p:spPr>
          <a:xfrm>
            <a:off x="780590" y="4825277"/>
            <a:ext cx="3561995" cy="584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93EE6C6A-1092-A19B-1AC9-D0E15D1F17F4}"/>
              </a:ext>
            </a:extLst>
          </p:cNvPr>
          <p:cNvCxnSpPr>
            <a:cxnSpLocks/>
          </p:cNvCxnSpPr>
          <p:nvPr/>
        </p:nvCxnSpPr>
        <p:spPr>
          <a:xfrm flipV="1">
            <a:off x="3639940" y="3013205"/>
            <a:ext cx="725879" cy="180858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CDA0F9F7-9F70-D18D-9697-535EE7B48CDC}"/>
              </a:ext>
            </a:extLst>
          </p:cNvPr>
          <p:cNvCxnSpPr>
            <a:cxnSpLocks/>
          </p:cNvCxnSpPr>
          <p:nvPr/>
        </p:nvCxnSpPr>
        <p:spPr>
          <a:xfrm flipV="1">
            <a:off x="3639940" y="3717032"/>
            <a:ext cx="1148084" cy="110475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7C8B9DC-8DC1-4CC9-BBA3-8A720A22B8FC}"/>
              </a:ext>
            </a:extLst>
          </p:cNvPr>
          <p:cNvSpPr txBox="1"/>
          <p:nvPr/>
        </p:nvSpPr>
        <p:spPr>
          <a:xfrm>
            <a:off x="1239422" y="4945284"/>
            <a:ext cx="356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Metody tworzące grafy</a:t>
            </a:r>
          </a:p>
        </p:txBody>
      </p:sp>
    </p:spTree>
    <p:extLst>
      <p:ext uri="{BB962C8B-B14F-4D97-AF65-F5344CB8AC3E}">
        <p14:creationId xmlns:p14="http://schemas.microsoft.com/office/powerpoint/2010/main" val="210501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300E07-2C14-E20E-41CA-066015FF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9BDC37-9ED7-D011-A76D-9F54556DFBCC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C783A82-2498-7B0E-369F-166AD426B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505" y="2018326"/>
            <a:ext cx="6169004" cy="3463300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E8BB3A6-C777-A13D-53F6-96421655413D}"/>
              </a:ext>
            </a:extLst>
          </p:cNvPr>
          <p:cNvSpPr/>
          <p:nvPr/>
        </p:nvSpPr>
        <p:spPr>
          <a:xfrm>
            <a:off x="5076057" y="796778"/>
            <a:ext cx="2232248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2892D2A-0296-17F0-6B09-84514E4E24C6}"/>
              </a:ext>
            </a:extLst>
          </p:cNvPr>
          <p:cNvSpPr txBox="1"/>
          <p:nvPr/>
        </p:nvSpPr>
        <p:spPr>
          <a:xfrm>
            <a:off x="5076057" y="897172"/>
            <a:ext cx="356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rozszerzająca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D37E259-CD48-63E3-C777-1CCE5577471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24128" y="1440750"/>
            <a:ext cx="468053" cy="57757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7AF5A67B-AAFB-B4A2-26FF-8B8A159C5CAF}"/>
              </a:ext>
            </a:extLst>
          </p:cNvPr>
          <p:cNvSpPr/>
          <p:nvPr/>
        </p:nvSpPr>
        <p:spPr>
          <a:xfrm>
            <a:off x="755576" y="2852936"/>
            <a:ext cx="2027282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3B55632-30DE-1B06-E2A4-1711EAA67296}"/>
              </a:ext>
            </a:extLst>
          </p:cNvPr>
          <p:cNvSpPr txBox="1"/>
          <p:nvPr/>
        </p:nvSpPr>
        <p:spPr>
          <a:xfrm>
            <a:off x="827584" y="3005645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Ścieżka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do grafu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5706255F-7699-CBA8-6F62-9D1823D6E41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782858" y="2924944"/>
            <a:ext cx="997054" cy="2499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03271A21-5F48-EDB6-A6F0-F0B807B43F6F}"/>
              </a:ext>
            </a:extLst>
          </p:cNvPr>
          <p:cNvSpPr/>
          <p:nvPr/>
        </p:nvSpPr>
        <p:spPr>
          <a:xfrm>
            <a:off x="-4816" y="1903471"/>
            <a:ext cx="2200551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97FAB7C-1EF3-CBC6-7ABC-B7DEB34BCBCC}"/>
              </a:ext>
            </a:extLst>
          </p:cNvPr>
          <p:cNvSpPr txBox="1"/>
          <p:nvPr/>
        </p:nvSpPr>
        <p:spPr>
          <a:xfrm>
            <a:off x="67193" y="205618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grafu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69CCBA7B-C5FF-9579-5416-578BF45AA58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95735" y="2225457"/>
            <a:ext cx="1677562" cy="4664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DB57E2C9-0593-0559-B4EC-65BA0ECA36D9}"/>
              </a:ext>
            </a:extLst>
          </p:cNvPr>
          <p:cNvSpPr/>
          <p:nvPr/>
        </p:nvSpPr>
        <p:spPr>
          <a:xfrm>
            <a:off x="678038" y="3998266"/>
            <a:ext cx="2525809" cy="108691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075FA03-905D-8AA4-215F-36BC10BCBF36}"/>
              </a:ext>
            </a:extLst>
          </p:cNvPr>
          <p:cNvSpPr txBox="1"/>
          <p:nvPr/>
        </p:nvSpPr>
        <p:spPr>
          <a:xfrm>
            <a:off x="750047" y="415097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Definicja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wszystkich ekranów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obecnych w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tym grafie</a:t>
            </a:r>
          </a:p>
        </p:txBody>
      </p: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57919A4E-EDED-1135-C559-48EA6A3D5C5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203847" y="4029186"/>
            <a:ext cx="669450" cy="5125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2FEB59F2-C4F7-3D75-363A-A11660254FB4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203847" y="3601824"/>
            <a:ext cx="733234" cy="93990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6BD565FB-4133-69F5-26C9-C843B8307F0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03847" y="4541725"/>
            <a:ext cx="66945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61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E4D6C-3B9E-C32A-9036-D1B1D5562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3B484BC-4BC5-BB39-519A-F6B4ACC87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517" y="2056180"/>
            <a:ext cx="6109484" cy="28678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E71AE2-FC9C-ABB9-2182-3B0A794EB9C4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A9F278B-8411-42A1-12F7-2966DCA9ADC7}"/>
              </a:ext>
            </a:extLst>
          </p:cNvPr>
          <p:cNvSpPr/>
          <p:nvPr/>
        </p:nvSpPr>
        <p:spPr>
          <a:xfrm>
            <a:off x="5076057" y="796778"/>
            <a:ext cx="2232248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58A843C-4F4E-911D-2829-5526C7291DFD}"/>
              </a:ext>
            </a:extLst>
          </p:cNvPr>
          <p:cNvSpPr txBox="1"/>
          <p:nvPr/>
        </p:nvSpPr>
        <p:spPr>
          <a:xfrm>
            <a:off x="5076057" y="897172"/>
            <a:ext cx="356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rozszerzająca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ED1D1377-0C4C-3B10-624B-62007372970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24128" y="1440750"/>
            <a:ext cx="468053" cy="57757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437C0F51-A01C-F17B-A1A9-F61AEA0835A7}"/>
              </a:ext>
            </a:extLst>
          </p:cNvPr>
          <p:cNvSpPr/>
          <p:nvPr/>
        </p:nvSpPr>
        <p:spPr>
          <a:xfrm>
            <a:off x="755576" y="2852936"/>
            <a:ext cx="2027282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2E44DBD-2A1C-D3A7-EF21-C0DDCC6058AB}"/>
              </a:ext>
            </a:extLst>
          </p:cNvPr>
          <p:cNvSpPr txBox="1"/>
          <p:nvPr/>
        </p:nvSpPr>
        <p:spPr>
          <a:xfrm>
            <a:off x="827584" y="3005645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Ścieżka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do grafu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2E45DD52-3737-9F17-FB96-5FE29106179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782858" y="2924944"/>
            <a:ext cx="997054" cy="2499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E10EF08F-259B-4D59-C831-88041EC8B66C}"/>
              </a:ext>
            </a:extLst>
          </p:cNvPr>
          <p:cNvSpPr/>
          <p:nvPr/>
        </p:nvSpPr>
        <p:spPr>
          <a:xfrm>
            <a:off x="-4816" y="1903471"/>
            <a:ext cx="2200551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75A914B-AA2A-65EC-35AA-4A4365393BDE}"/>
              </a:ext>
            </a:extLst>
          </p:cNvPr>
          <p:cNvSpPr txBox="1"/>
          <p:nvPr/>
        </p:nvSpPr>
        <p:spPr>
          <a:xfrm>
            <a:off x="67193" y="205618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grafu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590E481E-952B-95D1-D80F-DCFEC228113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95735" y="2225457"/>
            <a:ext cx="1677562" cy="4664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A7576111-2390-81C9-CAF2-A45EF70C08ED}"/>
              </a:ext>
            </a:extLst>
          </p:cNvPr>
          <p:cNvSpPr/>
          <p:nvPr/>
        </p:nvSpPr>
        <p:spPr>
          <a:xfrm>
            <a:off x="678038" y="3998266"/>
            <a:ext cx="2525809" cy="108691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E6B11B34-9590-6CD8-B0AB-EBF2F721155E}"/>
              </a:ext>
            </a:extLst>
          </p:cNvPr>
          <p:cNvSpPr txBox="1"/>
          <p:nvPr/>
        </p:nvSpPr>
        <p:spPr>
          <a:xfrm>
            <a:off x="750047" y="415097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Definicja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wszystkich ekranów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obecnych w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tym grafie</a:t>
            </a:r>
          </a:p>
        </p:txBody>
      </p: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E0960832-AC8E-2A33-25D0-5149A7768C43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203847" y="4029186"/>
            <a:ext cx="669450" cy="5125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89150E56-FE69-368A-8BA5-DE9929289E7B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203847" y="3601824"/>
            <a:ext cx="733234" cy="93990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53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16BE2-9776-4F36-F583-69CF49976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00E6BA4-F49A-E5DB-66C1-C932FF287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3" y="904605"/>
            <a:ext cx="8824510" cy="53185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B3CBC5-02EE-5574-6D2A-88DFE7E08F6C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9A2BDA0-94F1-4BF6-9DE9-C0BAE4B9E43B}"/>
              </a:ext>
            </a:extLst>
          </p:cNvPr>
          <p:cNvSpPr/>
          <p:nvPr/>
        </p:nvSpPr>
        <p:spPr>
          <a:xfrm>
            <a:off x="6866188" y="2457746"/>
            <a:ext cx="2232248" cy="88644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0EC462-ADE7-FA04-9532-07BA8BCE8350}"/>
              </a:ext>
            </a:extLst>
          </p:cNvPr>
          <p:cNvSpPr txBox="1"/>
          <p:nvPr/>
        </p:nvSpPr>
        <p:spPr>
          <a:xfrm>
            <a:off x="6888168" y="245318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rozszerzająca definiująca nawigację przez grafy.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20A4C698-8214-00DC-A6CE-E8C191C4A7F7}"/>
              </a:ext>
            </a:extLst>
          </p:cNvPr>
          <p:cNvCxnSpPr>
            <a:cxnSpLocks/>
          </p:cNvCxnSpPr>
          <p:nvPr/>
        </p:nvCxnSpPr>
        <p:spPr>
          <a:xfrm flipH="1">
            <a:off x="5220072" y="2924944"/>
            <a:ext cx="1584176" cy="1464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30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6CCBCC-C6C8-2CB9-5F23-28B4E7095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B33C-1FE1-E1D3-8882-E51A6311C82D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B46F11-4B22-7DF2-A95B-BFE3BE0C8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640" y="2842825"/>
            <a:ext cx="6192688" cy="196753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22F4CE1F-ED0B-2463-8B0A-D67D7B26D04C}"/>
              </a:ext>
            </a:extLst>
          </p:cNvPr>
          <p:cNvSpPr/>
          <p:nvPr/>
        </p:nvSpPr>
        <p:spPr>
          <a:xfrm>
            <a:off x="4355977" y="1703396"/>
            <a:ext cx="2301442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8DBD68E-CFD4-BB01-182B-318CEA22FE81}"/>
              </a:ext>
            </a:extLst>
          </p:cNvPr>
          <p:cNvSpPr txBox="1"/>
          <p:nvPr/>
        </p:nvSpPr>
        <p:spPr>
          <a:xfrm>
            <a:off x="4444623" y="1849610"/>
            <a:ext cx="230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rozszerzająca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81870202-9BBF-0F01-E1F9-D251C472EF82}"/>
              </a:ext>
            </a:extLst>
          </p:cNvPr>
          <p:cNvCxnSpPr>
            <a:cxnSpLocks/>
          </p:cNvCxnSpPr>
          <p:nvPr/>
        </p:nvCxnSpPr>
        <p:spPr>
          <a:xfrm flipH="1">
            <a:off x="5344019" y="2337237"/>
            <a:ext cx="502650" cy="57757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8A29AC60-AC72-7F3C-1D31-32D8D8A6A036}"/>
              </a:ext>
            </a:extLst>
          </p:cNvPr>
          <p:cNvSpPr/>
          <p:nvPr/>
        </p:nvSpPr>
        <p:spPr>
          <a:xfrm>
            <a:off x="78989" y="2685074"/>
            <a:ext cx="2301442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E782534-CE52-30C8-1D06-93ED0EB7C2CD}"/>
              </a:ext>
            </a:extLst>
          </p:cNvPr>
          <p:cNvSpPr txBox="1"/>
          <p:nvPr/>
        </p:nvSpPr>
        <p:spPr>
          <a:xfrm>
            <a:off x="53356" y="2700283"/>
            <a:ext cx="2301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Przenieś do głównego grafu aplikacji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A510D894-B576-674F-09D8-972E5809D88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354798" y="2992671"/>
            <a:ext cx="1120347" cy="2923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56073F7-C17E-C477-6642-A20789F9E724}"/>
              </a:ext>
            </a:extLst>
          </p:cNvPr>
          <p:cNvSpPr/>
          <p:nvPr/>
        </p:nvSpPr>
        <p:spPr>
          <a:xfrm>
            <a:off x="47204" y="3750414"/>
            <a:ext cx="2301442" cy="1190754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09A6DF5-4B2C-9A6D-3E82-34185645D528}"/>
              </a:ext>
            </a:extLst>
          </p:cNvPr>
          <p:cNvSpPr txBox="1"/>
          <p:nvPr/>
        </p:nvSpPr>
        <p:spPr>
          <a:xfrm>
            <a:off x="21571" y="3765623"/>
            <a:ext cx="2301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Powróć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stosie nawigacji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do początku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AUTH_GRAPH. Usuń go.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58426EAF-C238-B8C2-5B0B-1014A46496A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323013" y="3621434"/>
            <a:ext cx="1528907" cy="6827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C434DAF2-57F0-E36B-8067-4DDA00F0E8FC}"/>
              </a:ext>
            </a:extLst>
          </p:cNvPr>
          <p:cNvSpPr/>
          <p:nvPr/>
        </p:nvSpPr>
        <p:spPr>
          <a:xfrm>
            <a:off x="3570860" y="4748287"/>
            <a:ext cx="4817564" cy="91296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600E6BA-D298-8E9B-9085-6376FB206A61}"/>
              </a:ext>
            </a:extLst>
          </p:cNvPr>
          <p:cNvSpPr txBox="1"/>
          <p:nvPr/>
        </p:nvSpPr>
        <p:spPr>
          <a:xfrm>
            <a:off x="3545226" y="4763496"/>
            <a:ext cx="4817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Usuń graf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 całą zawartością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– czyli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wszystkimi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ekranami przez które przechodziliśmy poruszając się po AUTH_GRAPH.</a:t>
            </a:r>
          </a:p>
        </p:txBody>
      </p: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893BD28D-85C0-ED12-6167-EAFCE6DDCC9A}"/>
              </a:ext>
            </a:extLst>
          </p:cNvPr>
          <p:cNvCxnSpPr>
            <a:cxnSpLocks/>
          </p:cNvCxnSpPr>
          <p:nvPr/>
        </p:nvCxnSpPr>
        <p:spPr>
          <a:xfrm flipV="1">
            <a:off x="4695948" y="4021638"/>
            <a:ext cx="164084" cy="6827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Treści Programowe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467DBE-3D30-473E-A461-81CA88D2033B}"/>
              </a:ext>
            </a:extLst>
          </p:cNvPr>
          <p:cNvSpPr txBox="1"/>
          <p:nvPr/>
        </p:nvSpPr>
        <p:spPr>
          <a:xfrm>
            <a:off x="1043608" y="764704"/>
            <a:ext cx="7956376" cy="613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Zasady zaliczenia, Treści Programowe, Zaawansowana Nawigacja.</a:t>
            </a:r>
            <a:endParaRPr lang="pl-PL" sz="2000" kern="150" dirty="0">
              <a:solidFill>
                <a:schemeClr val="tx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Wprowadzenie do Wielowątkowości: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Coroutines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. </a:t>
            </a:r>
            <a:r>
              <a:rPr lang="pl-PL" sz="2000" b="1" kern="150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Wątek główny.</a:t>
            </a:r>
            <a:endParaRPr lang="pl-PL" sz="2000" b="1" kern="150" dirty="0">
              <a:solidFill>
                <a:schemeClr val="tx1"/>
              </a:solidFill>
              <a:effectLst/>
              <a:latin typeface="+mj-lt"/>
              <a:ea typeface="OpenSymbol"/>
              <a:cs typeface="Verdana, Verdana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Coroutines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. Współbieżność, Równoległość, Asynchroniczność.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Podstawy Architektury Aplikacji: Wzorce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MVx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(MVC, MVP, MVVM).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Reaktywne Zarządzanie Stanem: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Flow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StateFlow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SharedFlow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Zaawansowane Zarządzanie Stanem: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withContext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StateIn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ShareIn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FlowOn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combine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.</a:t>
            </a:r>
            <a:endParaRPr lang="pl-PL" sz="2000" b="1" kern="150" dirty="0">
              <a:solidFill>
                <a:schemeClr val="tx1"/>
              </a:solidFill>
              <a:latin typeface="+mj-lt"/>
              <a:ea typeface="OpenSymbol"/>
              <a:cs typeface="OpenSymbol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Coroutines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: Kanały - Asynchroniczna 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W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ymiana Danych 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M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iędzy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Coroutines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Zapis Danych do Pliku: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SharedPreferences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DataStore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Baza Danych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SQLite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+ ROOM: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Entity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Dao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Database, CRUD, Operacje Asynchroniczne.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Praca z Zewnętrznymi Źródłami Danych: Retrofit2, Operacje Asynchroniczne.</a:t>
            </a:r>
          </a:p>
          <a:p>
            <a:pPr lvl="0" algn="just">
              <a:spcAft>
                <a:spcPts val="300"/>
              </a:spcAft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11. Wstrzykiwanie Zależności: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Dagger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Hilt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.</a:t>
            </a:r>
            <a:endParaRPr lang="pl-PL" sz="2000" b="1" kern="150" dirty="0">
              <a:solidFill>
                <a:schemeClr val="tx1"/>
              </a:solidFill>
              <a:latin typeface="+mj-lt"/>
              <a:ea typeface="OpenSymbol"/>
              <a:cs typeface="OpenSymbol"/>
            </a:endParaRPr>
          </a:p>
          <a:p>
            <a:pPr lvl="0" algn="just">
              <a:spcAft>
                <a:spcPts val="300"/>
              </a:spcAft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12. Czysta Architektura - Warstwa Domeny i Wzorzec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Use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Case.</a:t>
            </a:r>
          </a:p>
          <a:p>
            <a:pPr lvl="0" algn="just">
              <a:spcAft>
                <a:spcPts val="300"/>
              </a:spcAft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13. </a:t>
            </a:r>
            <a:r>
              <a:rPr lang="en-US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Wzorzec</a:t>
            </a:r>
            <a:r>
              <a:rPr lang="en-US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Single Source of Truth – 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Strategia</a:t>
            </a:r>
            <a:r>
              <a:rPr lang="en-US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Offline Caching.</a:t>
            </a:r>
            <a:endParaRPr lang="pl-PL" sz="2000" b="1" kern="150" dirty="0">
              <a:solidFill>
                <a:schemeClr val="tx1"/>
              </a:solidFill>
              <a:effectLst/>
              <a:latin typeface="+mj-lt"/>
              <a:ea typeface="OpenSymbol"/>
              <a:cs typeface="OpenSymbol"/>
            </a:endParaRPr>
          </a:p>
          <a:p>
            <a:pPr lvl="0" algn="just">
              <a:spcAft>
                <a:spcPts val="300"/>
              </a:spcAft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14.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Backend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 w Chmurze: Wprowadzenie do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Firebase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 i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Firestore</a:t>
            </a:r>
            <a:endParaRPr lang="pl-PL" sz="2000" b="1" kern="150" dirty="0">
              <a:solidFill>
                <a:schemeClr val="tx1"/>
              </a:solidFill>
              <a:effectLst/>
              <a:latin typeface="+mj-lt"/>
              <a:ea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400968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E21A44-2F60-F90A-4EDA-A35BB7658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B61E2-0DDB-26CF-FF34-838293DE79B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11E4D2F-D6F9-065C-1D87-1026D1FB4B25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pic>
        <p:nvPicPr>
          <p:cNvPr id="8" name="bandicam 2025-07-19 16-41-36-897">
            <a:hlinkClick r:id="" action="ppaction://media"/>
            <a:extLst>
              <a:ext uri="{FF2B5EF4-FFF2-40B4-BE49-F238E27FC236}">
                <a16:creationId xmlns:a16="http://schemas.microsoft.com/office/drawing/2014/main" id="{836B052C-106D-FCEB-0A96-C39381F3DD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35896" y="1493001"/>
            <a:ext cx="2165442" cy="52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BA64F-CC63-364B-B1A9-6DDD1DC0D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243310A2-BE6F-0E32-8818-EAECD0B1D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349608"/>
            <a:ext cx="9000637" cy="5512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184A9A-FE59-55D0-F72E-5ED092EC8C4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774FAE8-F57A-6477-0B62-EA16854953FE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</p:spTree>
    <p:extLst>
      <p:ext uri="{BB962C8B-B14F-4D97-AF65-F5344CB8AC3E}">
        <p14:creationId xmlns:p14="http://schemas.microsoft.com/office/powerpoint/2010/main" val="192386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6A2169-0312-D2A5-A6ED-2127A4DD2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F111B2D4-0C97-9E40-E2D9-C0A85FAFC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349608"/>
            <a:ext cx="9000637" cy="5512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E8249F-BDBD-A4AB-9032-A325E32C851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62FEA990-FF82-8DFE-C5D6-A6028E872ECC}"/>
              </a:ext>
            </a:extLst>
          </p:cNvPr>
          <p:cNvSpPr/>
          <p:nvPr/>
        </p:nvSpPr>
        <p:spPr>
          <a:xfrm>
            <a:off x="65233" y="2170658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3B42D3B-8C53-C135-2BB9-045258275F95}"/>
              </a:ext>
            </a:extLst>
          </p:cNvPr>
          <p:cNvSpPr txBox="1"/>
          <p:nvPr/>
        </p:nvSpPr>
        <p:spPr>
          <a:xfrm>
            <a:off x="0" y="2173704"/>
            <a:ext cx="21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build.gradle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 poziomie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Modułu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3202CD3-5D8A-1EC1-7AD4-2C018CDCC7EC}"/>
              </a:ext>
            </a:extLst>
          </p:cNvPr>
          <p:cNvCxnSpPr>
            <a:cxnSpLocks/>
          </p:cNvCxnSpPr>
          <p:nvPr/>
        </p:nvCxnSpPr>
        <p:spPr>
          <a:xfrm>
            <a:off x="1011463" y="2758479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130E56-88F5-4EBA-8469-00BF05DDF9BE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</p:spTree>
    <p:extLst>
      <p:ext uri="{BB962C8B-B14F-4D97-AF65-F5344CB8AC3E}">
        <p14:creationId xmlns:p14="http://schemas.microsoft.com/office/powerpoint/2010/main" val="278138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F6CD9-22F7-6B54-EA24-BB54187A9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60D20E27-EFEC-B72B-558D-F21E300A9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349608"/>
            <a:ext cx="9000637" cy="5512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E1E634-856B-1397-FAA6-4FC0D2173EB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98485F5-83F4-F828-730F-84B1D095F543}"/>
              </a:ext>
            </a:extLst>
          </p:cNvPr>
          <p:cNvSpPr/>
          <p:nvPr/>
        </p:nvSpPr>
        <p:spPr>
          <a:xfrm>
            <a:off x="65233" y="2170658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8F740B-FE06-039F-9358-503ABDF3426B}"/>
              </a:ext>
            </a:extLst>
          </p:cNvPr>
          <p:cNvSpPr txBox="1"/>
          <p:nvPr/>
        </p:nvSpPr>
        <p:spPr>
          <a:xfrm>
            <a:off x="0" y="2173704"/>
            <a:ext cx="21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build.gradle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 poziomie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Modułu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5672AF9D-8579-5E0C-15EC-69D9F122B5CF}"/>
              </a:ext>
            </a:extLst>
          </p:cNvPr>
          <p:cNvCxnSpPr>
            <a:cxnSpLocks/>
          </p:cNvCxnSpPr>
          <p:nvPr/>
        </p:nvCxnSpPr>
        <p:spPr>
          <a:xfrm>
            <a:off x="1011463" y="2758479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6EAA8A0-40D1-C2EA-D612-C09B9D5A030B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D74007DF-92DF-F884-6919-1842ED17B4EC}"/>
              </a:ext>
            </a:extLst>
          </p:cNvPr>
          <p:cNvSpPr/>
          <p:nvPr/>
        </p:nvSpPr>
        <p:spPr>
          <a:xfrm>
            <a:off x="3964002" y="1937425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665E6FE-F192-2DA6-BE3B-6CA5D52E572C}"/>
              </a:ext>
            </a:extLst>
          </p:cNvPr>
          <p:cNvSpPr txBox="1"/>
          <p:nvPr/>
        </p:nvSpPr>
        <p:spPr>
          <a:xfrm>
            <a:off x="3908265" y="206205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Blok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dependencies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934F3EE3-D687-D7C9-8037-174B69FF50B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73836" y="2560024"/>
            <a:ext cx="1544937" cy="9725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BAA02796-9EFD-4789-0D2E-C449AED30C14}"/>
              </a:ext>
            </a:extLst>
          </p:cNvPr>
          <p:cNvSpPr/>
          <p:nvPr/>
        </p:nvSpPr>
        <p:spPr>
          <a:xfrm>
            <a:off x="4843973" y="2909976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3148CC3-2140-4F6A-AD98-A99FA4C4C6F9}"/>
              </a:ext>
            </a:extLst>
          </p:cNvPr>
          <p:cNvSpPr txBox="1"/>
          <p:nvPr/>
        </p:nvSpPr>
        <p:spPr>
          <a:xfrm>
            <a:off x="4829286" y="3026387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Dodajemy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zależność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3E010536-DF12-3850-B8A1-8B50E095455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508104" y="3532575"/>
            <a:ext cx="390640" cy="32847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0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3F392-69B7-B990-FEC2-B352C3329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D2B87FC-7577-75E9-FBE4-5C564787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349608"/>
            <a:ext cx="9000637" cy="5512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A4A719-5884-9DC5-408E-006892BC98C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69E08FC7-C2BD-5F52-99F4-C4436ECEBE78}"/>
              </a:ext>
            </a:extLst>
          </p:cNvPr>
          <p:cNvSpPr/>
          <p:nvPr/>
        </p:nvSpPr>
        <p:spPr>
          <a:xfrm>
            <a:off x="65233" y="2170658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6DBB0A5-064E-89C0-49E5-E00216918DA3}"/>
              </a:ext>
            </a:extLst>
          </p:cNvPr>
          <p:cNvSpPr txBox="1"/>
          <p:nvPr/>
        </p:nvSpPr>
        <p:spPr>
          <a:xfrm>
            <a:off x="0" y="2173704"/>
            <a:ext cx="21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build.gradle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 poziomie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Modułu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1CCDC82-0821-08F8-8B9E-65CA09A3982C}"/>
              </a:ext>
            </a:extLst>
          </p:cNvPr>
          <p:cNvCxnSpPr>
            <a:cxnSpLocks/>
          </p:cNvCxnSpPr>
          <p:nvPr/>
        </p:nvCxnSpPr>
        <p:spPr>
          <a:xfrm>
            <a:off x="1011463" y="2758479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01264B5-D8F6-F153-7EE2-EB903792AD2B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865400E-44CD-E4BF-19DF-86A88202787F}"/>
              </a:ext>
            </a:extLst>
          </p:cNvPr>
          <p:cNvSpPr/>
          <p:nvPr/>
        </p:nvSpPr>
        <p:spPr>
          <a:xfrm>
            <a:off x="3964002" y="1937425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747F3A0-5C20-8C74-4A26-A958D5382510}"/>
              </a:ext>
            </a:extLst>
          </p:cNvPr>
          <p:cNvSpPr txBox="1"/>
          <p:nvPr/>
        </p:nvSpPr>
        <p:spPr>
          <a:xfrm>
            <a:off x="3908265" y="206205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Blok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dependencies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344B9FE-9644-0403-264F-09049902658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73836" y="2560024"/>
            <a:ext cx="1544937" cy="9725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858921B-A3AD-1AEE-EAC4-23E9D394B2E6}"/>
              </a:ext>
            </a:extLst>
          </p:cNvPr>
          <p:cNvSpPr/>
          <p:nvPr/>
        </p:nvSpPr>
        <p:spPr>
          <a:xfrm>
            <a:off x="4843973" y="2909976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6FCCD06-EC3A-F95F-0952-70A8BE09F385}"/>
              </a:ext>
            </a:extLst>
          </p:cNvPr>
          <p:cNvSpPr txBox="1"/>
          <p:nvPr/>
        </p:nvSpPr>
        <p:spPr>
          <a:xfrm>
            <a:off x="4829286" y="3026387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Dodajemy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zależność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D505C0B8-975F-11D4-302F-8726F22F07F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508104" y="3532575"/>
            <a:ext cx="390640" cy="32847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43AC98A1-F2C8-6080-89B3-F7F7044472CC}"/>
              </a:ext>
            </a:extLst>
          </p:cNvPr>
          <p:cNvSpPr/>
          <p:nvPr/>
        </p:nvSpPr>
        <p:spPr>
          <a:xfrm>
            <a:off x="6242871" y="4083514"/>
            <a:ext cx="2947214" cy="765693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804542B-CE0D-952A-779D-07DD4019CC47}"/>
              </a:ext>
            </a:extLst>
          </p:cNvPr>
          <p:cNvSpPr txBox="1"/>
          <p:nvPr/>
        </p:nvSpPr>
        <p:spPr>
          <a:xfrm>
            <a:off x="6096770" y="4173972"/>
            <a:ext cx="314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 dodaniu zależności należy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zsynchronizować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projekt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4B6596C-A3D8-FF09-94B8-9D5546433EFA}"/>
              </a:ext>
            </a:extLst>
          </p:cNvPr>
          <p:cNvCxnSpPr>
            <a:cxnSpLocks/>
          </p:cNvCxnSpPr>
          <p:nvPr/>
        </p:nvCxnSpPr>
        <p:spPr>
          <a:xfrm flipV="1">
            <a:off x="7862771" y="1557623"/>
            <a:ext cx="269233" cy="252588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22026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79460</TotalTime>
  <Pages>0</Pages>
  <Words>1497</Words>
  <Characters>0</Characters>
  <Application>Microsoft Office PowerPoint</Application>
  <PresentationFormat>Pokaz na ekranie (4:3)</PresentationFormat>
  <Lines>0</Lines>
  <Paragraphs>196</Paragraphs>
  <Slides>35</Slides>
  <Notes>35</Notes>
  <HiddenSlides>0</HiddenSlides>
  <MMClips>2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1118</cp:revision>
  <dcterms:modified xsi:type="dcterms:W3CDTF">2025-10-02T11:23:16Z</dcterms:modified>
  <cp:category/>
</cp:coreProperties>
</file>