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9"/>
  </p:notesMasterIdLst>
  <p:handoutMasterIdLst>
    <p:handoutMasterId r:id="rId10"/>
  </p:handoutMasterIdLst>
  <p:sldIdLst>
    <p:sldId id="346" r:id="rId2"/>
    <p:sldId id="595" r:id="rId3"/>
    <p:sldId id="636" r:id="rId4"/>
    <p:sldId id="635" r:id="rId5"/>
    <p:sldId id="637" r:id="rId6"/>
    <p:sldId id="638" r:id="rId7"/>
    <p:sldId id="639" r:id="rId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53" autoAdjust="0"/>
    <p:restoredTop sz="94892" autoAdjust="0"/>
  </p:normalViewPr>
  <p:slideViewPr>
    <p:cSldViewPr>
      <p:cViewPr varScale="1">
        <p:scale>
          <a:sx n="111" d="100"/>
          <a:sy n="111" d="100"/>
        </p:scale>
        <p:origin x="157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48C1E-E521-9D81-7261-28838896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A741A9-CD83-CA5A-F57E-F616617E82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A1BD09-EFCC-CC2D-7D30-68F15981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9B1C1C-2DB1-9428-5292-9C02D92D69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11536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2DA87-2260-AE16-07AF-57AD051FB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EFF6B-F611-5949-E226-A2F37293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F3DCCF-381E-EAFE-8691-945AD8DE46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40FB0-93B8-E4E7-B587-94A4E6489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5639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CB9124-5243-BEFC-7D5E-E4726328D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0E8BD0-1A9E-9364-EA60-7F070A5CFE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03AE40-D379-B314-E4CD-2190A153A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CFF47-6C8A-5347-E40C-94F4E9C6E4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690836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3B23A-EF9E-B014-DD4E-8AAF5CF8A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A716B5-07DE-15AB-E73A-66A71E7861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B5219-C7B8-A9FD-D7C0-6BFA757CF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C1CE7B-BEA7-B10E-6193-9D94DF3840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48214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6FF064-E698-BF71-E4FD-669BFB607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D36911A-A4C5-0B2A-D385-AEF497A4B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90C912-78C3-32EF-0FCE-72C0937E0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14E36-2A44-3DDB-80BD-0070E2077C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49407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9D0FB3-302B-46DA-6897-4E8C1F7B6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1D32E6-7758-5FA8-33E9-821284C5B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832DCB-C18E-A946-90B6-9DBD1D4A63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512F8-C81E-10A2-038C-D681C271BF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28358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8.10.2025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13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904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chemeClr val="bg1"/>
                </a:solidFill>
              </a:rPr>
              <a:t>Wzorzec</a:t>
            </a:r>
            <a:r>
              <a:rPr lang="en-US" sz="1800" dirty="0">
                <a:solidFill>
                  <a:schemeClr val="bg1"/>
                </a:solidFill>
              </a:rPr>
              <a:t> Single Source of Truth</a:t>
            </a:r>
            <a:endParaRPr lang="pl-PL" sz="18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bg1"/>
                </a:solidFill>
              </a:rPr>
              <a:t>Strategia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  <a:r>
              <a:rPr lang="en-US" sz="1800">
                <a:solidFill>
                  <a:schemeClr val="bg1"/>
                </a:solidFill>
              </a:rPr>
              <a:t>Offline Caching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9D060-380D-B0E4-C9FD-9A31923FD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B35334-D018-084D-E5D3-7A159FB8823D}"/>
              </a:ext>
            </a:extLst>
          </p:cNvPr>
          <p:cNvSpPr/>
          <p:nvPr/>
        </p:nvSpPr>
        <p:spPr>
          <a:xfrm>
            <a:off x="1979712" y="188640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Single Source of Truth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93B7B78F-7F72-16C3-6E07-EDE7F2A70D70}"/>
              </a:ext>
            </a:extLst>
          </p:cNvPr>
          <p:cNvSpPr txBox="1"/>
          <p:nvPr/>
        </p:nvSpPr>
        <p:spPr>
          <a:xfrm>
            <a:off x="1028699" y="836712"/>
            <a:ext cx="810039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Możemy pobierać dane z sieci za pomocą </a:t>
            </a:r>
            <a:r>
              <a:rPr lang="pl-PL" sz="1400" dirty="0" err="1">
                <a:latin typeface="Verbatim"/>
              </a:rPr>
              <a:t>Retrofit</a:t>
            </a:r>
            <a:r>
              <a:rPr lang="pl-PL" sz="1400" dirty="0"/>
              <a:t> i jak zapisywać je lokalnie w bazie </a:t>
            </a:r>
            <a:r>
              <a:rPr lang="pl-PL" sz="1400" dirty="0" err="1">
                <a:latin typeface="Verbatim"/>
              </a:rPr>
              <a:t>Room</a:t>
            </a:r>
            <a:r>
              <a:rPr lang="pl-PL" sz="1400" dirty="0"/>
              <a:t>. Jedną ze strategii jest wykorzystanie obu tych elementów aby zbudować aplikację, która działa nawet </a:t>
            </a:r>
            <a:r>
              <a:rPr lang="pl-PL" sz="1400" b="1" dirty="0"/>
              <a:t>bez dostępu do </a:t>
            </a:r>
            <a:r>
              <a:rPr lang="pl-PL" sz="1400" b="1" dirty="0" err="1"/>
              <a:t>internetu</a:t>
            </a:r>
            <a:r>
              <a:rPr lang="pl-PL" sz="1400" dirty="0"/>
              <a:t>, implementując wzorzec </a:t>
            </a:r>
            <a:r>
              <a:rPr lang="pl-PL" sz="1400" b="1" dirty="0"/>
              <a:t>Single Source of </a:t>
            </a:r>
            <a:r>
              <a:rPr lang="pl-PL" sz="1400" b="1" dirty="0" err="1"/>
              <a:t>Truth</a:t>
            </a:r>
            <a:r>
              <a:rPr lang="pl-PL" sz="1400" b="1" dirty="0"/>
              <a:t> (</a:t>
            </a:r>
            <a:r>
              <a:rPr lang="pl-PL" sz="1400" b="1" dirty="0" err="1"/>
              <a:t>SSoT</a:t>
            </a:r>
            <a:r>
              <a:rPr lang="pl-PL" sz="1400" b="1" dirty="0"/>
              <a:t>) ze strategią Offline </a:t>
            </a:r>
            <a:r>
              <a:rPr lang="pl-PL" sz="1400" b="1" dirty="0" err="1"/>
              <a:t>Caching</a:t>
            </a:r>
            <a:r>
              <a:rPr lang="pl-PL" sz="1400" b="1" dirty="0"/>
              <a:t>.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210E26AD-8037-933B-D849-13A723D42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2872" y="1658304"/>
            <a:ext cx="5582429" cy="5201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982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C324AB-AFF4-2B85-0BE2-5C271D6BE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654BD7-3733-AA52-B71D-7F584E6695D1}"/>
              </a:ext>
            </a:extLst>
          </p:cNvPr>
          <p:cNvSpPr/>
          <p:nvPr/>
        </p:nvSpPr>
        <p:spPr>
          <a:xfrm>
            <a:off x="1979712" y="188640"/>
            <a:ext cx="66967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Single Source of Truth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6CF97B8-1D35-025B-F268-1F8121A16DEB}"/>
              </a:ext>
            </a:extLst>
          </p:cNvPr>
          <p:cNvSpPr txBox="1"/>
          <p:nvPr/>
        </p:nvSpPr>
        <p:spPr>
          <a:xfrm>
            <a:off x="1028699" y="836712"/>
            <a:ext cx="8100392" cy="32778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Możemy pobierać dane z sieci za pomocą </a:t>
            </a:r>
            <a:r>
              <a:rPr lang="pl-PL" sz="1400" dirty="0" err="1">
                <a:latin typeface="Verbatim"/>
              </a:rPr>
              <a:t>Retrofit</a:t>
            </a:r>
            <a:r>
              <a:rPr lang="pl-PL" sz="1400" dirty="0"/>
              <a:t> i jak zapisywać je lokalnie w bazie </a:t>
            </a:r>
            <a:r>
              <a:rPr lang="pl-PL" sz="1400" dirty="0" err="1">
                <a:latin typeface="Verbatim"/>
              </a:rPr>
              <a:t>Room</a:t>
            </a:r>
            <a:r>
              <a:rPr lang="pl-PL" sz="1400" dirty="0"/>
              <a:t>. Jedną ze strategii jest wykorzystanie obu tych elementów aby zbudować aplikację, która działa nawet </a:t>
            </a:r>
            <a:r>
              <a:rPr lang="pl-PL" sz="1400" b="1" dirty="0"/>
              <a:t>bez dostępu do </a:t>
            </a:r>
            <a:r>
              <a:rPr lang="pl-PL" sz="1400" b="1" dirty="0" err="1"/>
              <a:t>internetu</a:t>
            </a:r>
            <a:r>
              <a:rPr lang="pl-PL" sz="1400" dirty="0"/>
              <a:t>, implementując wzorzec </a:t>
            </a:r>
            <a:r>
              <a:rPr lang="pl-PL" sz="1400" b="1" dirty="0"/>
              <a:t>Single Source of </a:t>
            </a:r>
            <a:r>
              <a:rPr lang="pl-PL" sz="1400" b="1" dirty="0" err="1"/>
              <a:t>Truth</a:t>
            </a:r>
            <a:r>
              <a:rPr lang="pl-PL" sz="1400" b="1" dirty="0"/>
              <a:t> (</a:t>
            </a:r>
            <a:r>
              <a:rPr lang="pl-PL" sz="1400" b="1" dirty="0" err="1"/>
              <a:t>SSoT</a:t>
            </a:r>
            <a:r>
              <a:rPr lang="pl-PL" sz="1400" b="1" dirty="0"/>
              <a:t>) ze strategią Offline </a:t>
            </a:r>
            <a:r>
              <a:rPr lang="pl-PL" sz="1400" b="1" dirty="0" err="1"/>
              <a:t>Caching</a:t>
            </a:r>
            <a:r>
              <a:rPr lang="pl-PL" sz="1400" b="1" dirty="0"/>
              <a:t>.</a:t>
            </a:r>
          </a:p>
          <a:p>
            <a:pPr algn="just">
              <a:spcAft>
                <a:spcPts val="600"/>
              </a:spcAft>
            </a:pPr>
            <a:endParaRPr lang="pl-PL" sz="1400" b="1" dirty="0"/>
          </a:p>
          <a:p>
            <a:pPr algn="just">
              <a:spcAft>
                <a:spcPts val="600"/>
              </a:spcAft>
            </a:pPr>
            <a:r>
              <a:rPr lang="pl-PL" sz="1400" dirty="0"/>
              <a:t>W </a:t>
            </a:r>
            <a:r>
              <a:rPr lang="pl-PL" sz="1400" dirty="0" err="1"/>
              <a:t>SSoT</a:t>
            </a:r>
            <a:r>
              <a:rPr lang="pl-PL" sz="1400" dirty="0"/>
              <a:t>, UI </a:t>
            </a:r>
            <a:r>
              <a:rPr lang="pl-PL" sz="1400" b="1" dirty="0"/>
              <a:t>zawsze</a:t>
            </a:r>
            <a:r>
              <a:rPr lang="pl-PL" sz="1400" dirty="0"/>
              <a:t> czyta dane tylko </a:t>
            </a:r>
            <a:r>
              <a:rPr lang="pl-PL" sz="1400" b="1" dirty="0"/>
              <a:t>z jednego, lokalnego źródła prawdy</a:t>
            </a:r>
            <a:r>
              <a:rPr lang="pl-PL" sz="1400" dirty="0"/>
              <a:t>, którym jest baza danych (</a:t>
            </a:r>
            <a:r>
              <a:rPr lang="pl-PL" sz="1400" dirty="0" err="1">
                <a:latin typeface="Verbatim"/>
              </a:rPr>
              <a:t>Room</a:t>
            </a:r>
            <a:r>
              <a:rPr lang="pl-PL" sz="1400" dirty="0"/>
              <a:t>). UI nigdy nie widzi danych prosto z sieci.</a:t>
            </a:r>
          </a:p>
          <a:p>
            <a:pPr algn="just">
              <a:spcAft>
                <a:spcPts val="600"/>
              </a:spcAft>
            </a:pPr>
            <a:endParaRPr lang="pl-PL" sz="1400" dirty="0"/>
          </a:p>
          <a:p>
            <a:pPr algn="just">
              <a:spcAft>
                <a:spcPts val="600"/>
              </a:spcAft>
            </a:pPr>
            <a:r>
              <a:rPr lang="pl-PL" sz="1400" dirty="0"/>
              <a:t>Ścieżka Zapisu/Synchronizacji (dla Danych z Sieci):</a:t>
            </a:r>
          </a:p>
          <a:p>
            <a:pPr algn="ctr">
              <a:spcAft>
                <a:spcPts val="600"/>
              </a:spcAft>
            </a:pPr>
            <a:r>
              <a:rPr lang="pl-PL" sz="1600" b="1" dirty="0" err="1">
                <a:latin typeface="Verbatim"/>
              </a:rPr>
              <a:t>Retrofit</a:t>
            </a:r>
            <a:r>
              <a:rPr lang="pl-PL" sz="1600" b="1" dirty="0">
                <a:latin typeface="Verbatim"/>
              </a:rPr>
              <a:t> (API) —(pobierz dane)→ </a:t>
            </a:r>
            <a:r>
              <a:rPr lang="pl-PL" sz="1600" b="1" dirty="0" err="1">
                <a:latin typeface="Verbatim"/>
              </a:rPr>
              <a:t>Repository</a:t>
            </a:r>
            <a:r>
              <a:rPr lang="pl-PL" sz="1600" b="1" dirty="0">
                <a:latin typeface="Verbatim"/>
              </a:rPr>
              <a:t> —(zapisz dane)→ </a:t>
            </a:r>
            <a:r>
              <a:rPr lang="pl-PL" sz="1600" b="1" dirty="0" err="1">
                <a:latin typeface="Verbatim"/>
              </a:rPr>
              <a:t>Room</a:t>
            </a:r>
            <a:r>
              <a:rPr lang="pl-PL" sz="1600" b="1" dirty="0">
                <a:latin typeface="Verbatim"/>
              </a:rPr>
              <a:t> (Baza Danych)</a:t>
            </a:r>
          </a:p>
          <a:p>
            <a:pPr algn="just">
              <a:spcAft>
                <a:spcPts val="600"/>
              </a:spcAft>
            </a:pPr>
            <a:r>
              <a:rPr lang="pl-PL" sz="1400" dirty="0"/>
              <a:t>Ścieżka Odczytu (dla UI):</a:t>
            </a:r>
          </a:p>
          <a:p>
            <a:pPr algn="ctr">
              <a:spcAft>
                <a:spcPts val="600"/>
              </a:spcAft>
            </a:pPr>
            <a:r>
              <a:rPr lang="pl-PL" sz="1600" b="1" dirty="0">
                <a:latin typeface="Verbatim"/>
              </a:rPr>
              <a:t>UI ←(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b="1" dirty="0">
                <a:latin typeface="Verbatim"/>
              </a:rPr>
              <a:t>)— </a:t>
            </a:r>
            <a:r>
              <a:rPr lang="pl-PL" sz="1600" b="1" dirty="0" err="1">
                <a:latin typeface="Verbatim"/>
              </a:rPr>
              <a:t>ViewModel</a:t>
            </a:r>
            <a:r>
              <a:rPr lang="pl-PL" sz="1600" b="1" dirty="0">
                <a:latin typeface="Verbatim"/>
              </a:rPr>
              <a:t> ←(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b="1" dirty="0">
                <a:latin typeface="Verbatim"/>
              </a:rPr>
              <a:t>)— </a:t>
            </a:r>
            <a:r>
              <a:rPr lang="pl-PL" sz="1600" b="1" dirty="0" err="1">
                <a:latin typeface="Verbatim"/>
              </a:rPr>
              <a:t>Repository</a:t>
            </a:r>
            <a:r>
              <a:rPr lang="pl-PL" sz="1600" b="1" dirty="0">
                <a:latin typeface="Verbatim"/>
              </a:rPr>
              <a:t> ←(</a:t>
            </a:r>
            <a:r>
              <a:rPr lang="pl-PL" sz="1600" b="1" dirty="0" err="1">
                <a:latin typeface="Verbatim"/>
              </a:rPr>
              <a:t>Flow</a:t>
            </a:r>
            <a:r>
              <a:rPr lang="pl-PL" sz="1600" b="1" dirty="0">
                <a:latin typeface="Verbatim"/>
              </a:rPr>
              <a:t>)— </a:t>
            </a:r>
            <a:r>
              <a:rPr lang="pl-PL" sz="1600" b="1" dirty="0" err="1">
                <a:latin typeface="Verbatim"/>
              </a:rPr>
              <a:t>Room</a:t>
            </a:r>
            <a:r>
              <a:rPr lang="pl-PL" sz="1600" b="1" dirty="0">
                <a:latin typeface="Verbatim"/>
              </a:rPr>
              <a:t> (Baza Danych)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D3934ACD-0EA3-AD52-A2DE-1FEA73E658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12160" y="4227490"/>
            <a:ext cx="2823221" cy="263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76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5A4C4C-5F26-2478-F4A7-E1E53B1A6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8152962-65E1-E48A-0FB3-13AA26AD454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D04EEEA8-03C5-F6F6-6FA0-609CC58D1502}"/>
              </a:ext>
            </a:extLst>
          </p:cNvPr>
          <p:cNvCxnSpPr>
            <a:cxnSpLocks/>
          </p:cNvCxnSpPr>
          <p:nvPr/>
        </p:nvCxnSpPr>
        <p:spPr>
          <a:xfrm flipV="1">
            <a:off x="3298190" y="1772816"/>
            <a:ext cx="625738" cy="86525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Prostokąt: zaokrąglone rogi 27">
            <a:extLst>
              <a:ext uri="{FF2B5EF4-FFF2-40B4-BE49-F238E27FC236}">
                <a16:creationId xmlns:a16="http://schemas.microsoft.com/office/drawing/2014/main" id="{098CF8D0-CDAD-37ED-7180-47CE7A17D648}"/>
              </a:ext>
            </a:extLst>
          </p:cNvPr>
          <p:cNvSpPr/>
          <p:nvPr/>
        </p:nvSpPr>
        <p:spPr>
          <a:xfrm>
            <a:off x="2699791" y="2864961"/>
            <a:ext cx="2827018" cy="79062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7" name="pole tekstowe 26">
            <a:extLst>
              <a:ext uri="{FF2B5EF4-FFF2-40B4-BE49-F238E27FC236}">
                <a16:creationId xmlns:a16="http://schemas.microsoft.com/office/drawing/2014/main" id="{34E3A5A9-8D8B-05F9-BC97-DFD8D581F906}"/>
              </a:ext>
            </a:extLst>
          </p:cNvPr>
          <p:cNvSpPr txBox="1"/>
          <p:nvPr/>
        </p:nvSpPr>
        <p:spPr>
          <a:xfrm>
            <a:off x="2699792" y="2864962"/>
            <a:ext cx="28270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Dzięki zastosowaniu biblioteki </a:t>
            </a:r>
            <a:r>
              <a:rPr lang="pl-PL" sz="1400" dirty="0" err="1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Hilt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Verbatim"/>
                <a:cs typeface="Arial" panose="020B0604020202020204" pitchFamily="34" charset="0"/>
              </a:rPr>
              <a:t>ViewModel</a:t>
            </a:r>
            <a:r>
              <a:rPr lang="pl-PL" sz="14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 prostu żąda  potrzebne mu obiekty. </a:t>
            </a:r>
            <a:endParaRPr lang="pl-PL" sz="1400" i="1" dirty="0">
              <a:solidFill>
                <a:schemeClr val="accent4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F256DBD4-A38B-8F9D-6991-49F53A3BE2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109" y="807263"/>
            <a:ext cx="6819950" cy="6067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540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57D9F-A734-B5FA-94A3-234B4B5D8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CB939EC-DA0C-D443-3F49-93FEC937209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CC69033B-DB58-4283-B2B6-86168D1FEEBB}"/>
              </a:ext>
            </a:extLst>
          </p:cNvPr>
          <p:cNvSpPr txBox="1"/>
          <p:nvPr/>
        </p:nvSpPr>
        <p:spPr>
          <a:xfrm>
            <a:off x="1028699" y="836712"/>
            <a:ext cx="8100392" cy="1538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</a:pPr>
            <a:r>
              <a:rPr lang="pl-PL" sz="1400" dirty="0"/>
              <a:t>Jak połączyć </a:t>
            </a:r>
            <a:r>
              <a:rPr lang="pl-PL" sz="1400" b="1" dirty="0"/>
              <a:t>dane z serwera </a:t>
            </a:r>
            <a:r>
              <a:rPr lang="pl-PL" sz="1400" dirty="0"/>
              <a:t>ze </a:t>
            </a:r>
            <a:r>
              <a:rPr lang="pl-PL" sz="1400" b="1" dirty="0"/>
              <a:t>stanem</a:t>
            </a:r>
            <a:r>
              <a:rPr lang="pl-PL" sz="1400" dirty="0"/>
              <a:t>, który jest </a:t>
            </a:r>
            <a:r>
              <a:rPr lang="pl-PL" sz="1400" b="1" dirty="0"/>
              <a:t>modyfikowany lokalnie </a:t>
            </a:r>
            <a:r>
              <a:rPr lang="pl-PL" sz="1400" dirty="0"/>
              <a:t>przez użytkownika (np. Dodanie elementu do </a:t>
            </a:r>
            <a:r>
              <a:rPr lang="pl-PL" sz="1400" i="1" dirty="0"/>
              <a:t>ulubionych</a:t>
            </a:r>
            <a:r>
              <a:rPr lang="pl-PL" sz="1400" dirty="0"/>
              <a:t>)? Głównym wyzwaniem jest zachowanie stanu </a:t>
            </a:r>
            <a:r>
              <a:rPr lang="pl-PL" sz="1400" i="1" dirty="0"/>
              <a:t>ulubionych</a:t>
            </a:r>
            <a:r>
              <a:rPr lang="pl-PL" sz="1400" dirty="0"/>
              <a:t> podczas odświeżania danych z API, które o tym stanie nic nie wie.</a:t>
            </a:r>
          </a:p>
          <a:p>
            <a:pPr algn="just">
              <a:spcAft>
                <a:spcPts val="600"/>
              </a:spcAft>
            </a:pPr>
            <a:endParaRPr lang="pl-PL" sz="1400" b="1" dirty="0"/>
          </a:p>
          <a:p>
            <a:pPr algn="just">
              <a:spcAft>
                <a:spcPts val="600"/>
              </a:spcAft>
            </a:pPr>
            <a:r>
              <a:rPr lang="pl-PL" sz="1400" dirty="0"/>
              <a:t>Najprostsze rozwiązanie: </a:t>
            </a:r>
            <a:r>
              <a:rPr lang="pl-PL" sz="1400" dirty="0" err="1"/>
              <a:t>Repository</a:t>
            </a:r>
            <a:r>
              <a:rPr lang="pl-PL" sz="1400" dirty="0"/>
              <a:t> najpierw sprawdzi, którzy użytkownicy są obecnie oznaczeni jako ulubieni, a następnie zachowa ten stan, gdy wstawi nowe dane z sieci</a:t>
            </a:r>
            <a:r>
              <a:rPr lang="pl-PL" sz="14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7165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D575D8-0F5D-F4C2-DBE0-A60D3188C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836DB3-7499-5406-6640-ED1B1DFFAF7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E35D9E3-91C7-BF6C-B21D-D50D1D330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3" y="836712"/>
            <a:ext cx="5324243" cy="60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64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71D2A-EC61-CD4C-25DE-95D6F32E1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36FEAD-A097-114B-EB73-45490156F6D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Czysta Architektura</a:t>
            </a:r>
          </a:p>
        </p:txBody>
      </p:sp>
    </p:spTree>
    <p:extLst>
      <p:ext uri="{BB962C8B-B14F-4D97-AF65-F5344CB8AC3E}">
        <p14:creationId xmlns:p14="http://schemas.microsoft.com/office/powerpoint/2010/main" val="529246250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84495</TotalTime>
  <Pages>0</Pages>
  <Words>309</Words>
  <Characters>0</Characters>
  <Application>Microsoft Office PowerPoint</Application>
  <PresentationFormat>Pokaz na ekranie (4:3)</PresentationFormat>
  <Lines>0</Lines>
  <Paragraphs>31</Paragraphs>
  <Slides>7</Slides>
  <Notes>7</Notes>
  <HiddenSlides>0</HiddenSlides>
  <MMClips>0</MMClips>
  <ScaleCrop>false</ScaleCrop>
  <HeadingPairs>
    <vt:vector size="6" baseType="variant">
      <vt:variant>
        <vt:lpstr>Używane czcionki</vt:lpstr>
      </vt:variant>
      <vt:variant>
        <vt:i4>4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7</vt:i4>
      </vt:variant>
    </vt:vector>
  </HeadingPairs>
  <TitlesOfParts>
    <vt:vector size="12" baseType="lpstr">
      <vt:lpstr>Arial</vt:lpstr>
      <vt:lpstr>Calibri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1418</cp:revision>
  <dcterms:modified xsi:type="dcterms:W3CDTF">2025-10-08T14:16:44Z</dcterms:modified>
  <cp:category/>
</cp:coreProperties>
</file>