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346" r:id="rId2"/>
    <p:sldId id="503" r:id="rId3"/>
    <p:sldId id="519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83" d="100"/>
          <a:sy n="83" d="100"/>
        </p:scale>
        <p:origin x="8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727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103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50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402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639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85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079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52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190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453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14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8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793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14.12.2023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WSTĘP DO PROGRAMOWANIA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KOTLIN, JAVA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Process of compiling Android app with Java/Kotlin code | by Ban Markovic |  Medium">
            <a:extLst>
              <a:ext uri="{FF2B5EF4-FFF2-40B4-BE49-F238E27FC236}">
                <a16:creationId xmlns:a16="http://schemas.microsoft.com/office/drawing/2014/main" id="{F7328A61-BBA1-401A-9B55-8FDAB4EC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04" y="872147"/>
            <a:ext cx="4617715" cy="597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Oracle to End Free Support for Past Java Versions Much Sooner">
            <a:extLst>
              <a:ext uri="{FF2B5EF4-FFF2-40B4-BE49-F238E27FC236}">
                <a16:creationId xmlns:a16="http://schemas.microsoft.com/office/drawing/2014/main" id="{19E9AD44-3AE8-495F-9484-108644CBF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" y="797768"/>
            <a:ext cx="9144000" cy="609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3336B6-03DB-4849-8609-E020BD0DA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93241"/>
            <a:ext cx="8772525" cy="50577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3474EEC-D98B-4A99-982A-C8E66A4F9955}"/>
              </a:ext>
            </a:extLst>
          </p:cNvPr>
          <p:cNvSpPr txBox="1"/>
          <p:nvPr/>
        </p:nvSpPr>
        <p:spPr>
          <a:xfrm>
            <a:off x="2411760" y="6206645"/>
            <a:ext cx="46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https://newrelic.com/resources/report/2022-state-of-java-ecosystem</a:t>
            </a:r>
          </a:p>
        </p:txBody>
      </p:sp>
    </p:spTree>
    <p:extLst>
      <p:ext uri="{BB962C8B-B14F-4D97-AF65-F5344CB8AC3E}">
        <p14:creationId xmlns:p14="http://schemas.microsoft.com/office/powerpoint/2010/main" val="128837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– JRE/JDK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Distributions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438FA4-F520-4CD9-A5D0-99B292CE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908720"/>
            <a:ext cx="7729995" cy="543459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13EF971-B0DD-48E2-A328-176E7DEAFFBA}"/>
              </a:ext>
            </a:extLst>
          </p:cNvPr>
          <p:cNvSpPr txBox="1"/>
          <p:nvPr/>
        </p:nvSpPr>
        <p:spPr>
          <a:xfrm>
            <a:off x="2843808" y="6415322"/>
            <a:ext cx="46222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https://www.jrebel.com/blog/2021-java-technology-report</a:t>
            </a:r>
          </a:p>
        </p:txBody>
      </p:sp>
    </p:spTree>
    <p:extLst>
      <p:ext uri="{BB962C8B-B14F-4D97-AF65-F5344CB8AC3E}">
        <p14:creationId xmlns:p14="http://schemas.microsoft.com/office/powerpoint/2010/main" val="41509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F847D94-AACF-4C4F-B7B3-12C06B88138B}"/>
              </a:ext>
            </a:extLst>
          </p:cNvPr>
          <p:cNvSpPr txBox="1"/>
          <p:nvPr/>
        </p:nvSpPr>
        <p:spPr>
          <a:xfrm>
            <a:off x="539552" y="1052736"/>
            <a:ext cx="81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podobieństwa do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Styl pisania komentarzy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Wiele słów kluczowych jest identycznych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Niemal identyczna struktura kodu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różnice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 wprowadza wiele słów kluczowych nieznanych z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Występują operatory nieznane w C/C++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 występuje przeciążanie operatorów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Brak niektórych cech języka np. wskaźniki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Niektóre cechy języka są zmodyfikowane w porównaniu do C/C++ - pętle musza być kontrolowane przez wyrażenia logiczne</a:t>
            </a:r>
          </a:p>
        </p:txBody>
      </p:sp>
    </p:spTree>
    <p:extLst>
      <p:ext uri="{BB962C8B-B14F-4D97-AF65-F5344CB8AC3E}">
        <p14:creationId xmlns:p14="http://schemas.microsoft.com/office/powerpoint/2010/main" val="85126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251520" y="1412776"/>
            <a:ext cx="81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Cechy języka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Statyczne typowanie danych – na etapie kompilacji typy wyrażeń są znane a kompilator sprawdza czy istnieją pola i metody w obiektach do których odwołujemy się w kodzie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Domniemanie typów – typ danych jest określany przez kompilator na podstawie kontekstu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</a:t>
            </a:r>
            <a:r>
              <a:rPr lang="pl-PL" sz="2400" dirty="0" err="1">
                <a:solidFill>
                  <a:schemeClr val="bg1"/>
                </a:solidFill>
              </a:rPr>
              <a:t>zerowalne</a:t>
            </a:r>
            <a:endParaRPr lang="pl-PL" sz="2400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Typy funkcyjne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Klasy danych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Można łączyć programowanie obiektowe i funkcyjne</a:t>
            </a:r>
          </a:p>
        </p:txBody>
      </p:sp>
    </p:spTree>
    <p:extLst>
      <p:ext uri="{BB962C8B-B14F-4D97-AF65-F5344CB8AC3E}">
        <p14:creationId xmlns:p14="http://schemas.microsoft.com/office/powerpoint/2010/main" val="108590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vs Java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1AB35A18-EB6A-49A9-A227-52DE8F1EF9EC}"/>
              </a:ext>
            </a:extLst>
          </p:cNvPr>
          <p:cNvSpPr txBox="1"/>
          <p:nvPr/>
        </p:nvSpPr>
        <p:spPr>
          <a:xfrm>
            <a:off x="485800" y="1268760"/>
            <a:ext cx="81724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Null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Safety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val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number</a:t>
            </a:r>
            <a:r>
              <a:rPr lang="pl-PL" sz="2400" dirty="0">
                <a:solidFill>
                  <a:schemeClr val="bg1"/>
                </a:solidFill>
              </a:rPr>
              <a:t>: </a:t>
            </a:r>
            <a:r>
              <a:rPr lang="pl-PL" sz="2400" dirty="0" err="1">
                <a:solidFill>
                  <a:schemeClr val="bg1"/>
                </a:solidFill>
              </a:rPr>
              <a:t>Int</a:t>
            </a:r>
            <a:r>
              <a:rPr lang="pl-PL" sz="2400" dirty="0">
                <a:solidFill>
                  <a:schemeClr val="bg1"/>
                </a:solidFill>
              </a:rPr>
              <a:t>? = </a:t>
            </a:r>
            <a:r>
              <a:rPr lang="pl-PL" sz="2400" dirty="0" err="1">
                <a:solidFill>
                  <a:schemeClr val="bg1"/>
                </a:solidFill>
              </a:rPr>
              <a:t>null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Extension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Coroutines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Support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Data </a:t>
            </a:r>
            <a:r>
              <a:rPr lang="pl-PL" sz="2400" dirty="0" err="1">
                <a:solidFill>
                  <a:schemeClr val="bg1"/>
                </a:solidFill>
              </a:rPr>
              <a:t>Classes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Functional</a:t>
            </a:r>
            <a:r>
              <a:rPr lang="pl-PL" sz="2400" dirty="0">
                <a:solidFill>
                  <a:schemeClr val="bg1"/>
                </a:solidFill>
              </a:rPr>
              <a:t> Programming: </a:t>
            </a:r>
            <a:r>
              <a:rPr lang="pl-PL" sz="2400" dirty="0" err="1">
                <a:solidFill>
                  <a:schemeClr val="bg1"/>
                </a:solidFill>
              </a:rPr>
              <a:t>Higher</a:t>
            </a:r>
            <a:r>
              <a:rPr lang="pl-PL" sz="2400" dirty="0">
                <a:solidFill>
                  <a:schemeClr val="bg1"/>
                </a:solidFill>
              </a:rPr>
              <a:t>-Order </a:t>
            </a:r>
            <a:r>
              <a:rPr lang="pl-PL" sz="2400" dirty="0" err="1">
                <a:solidFill>
                  <a:schemeClr val="bg1"/>
                </a:solidFill>
              </a:rPr>
              <a:t>Functions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Primitive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>
                <a:solidFill>
                  <a:schemeClr val="bg1"/>
                </a:solidFill>
              </a:rPr>
              <a:t>Wildcard</a:t>
            </a:r>
            <a:r>
              <a:rPr lang="pl-PL" sz="2400" dirty="0">
                <a:solidFill>
                  <a:schemeClr val="bg1"/>
                </a:solidFill>
              </a:rPr>
              <a:t> </a:t>
            </a:r>
            <a:r>
              <a:rPr lang="pl-PL" sz="2400" dirty="0" err="1">
                <a:solidFill>
                  <a:schemeClr val="bg1"/>
                </a:solidFill>
              </a:rPr>
              <a:t>Types</a:t>
            </a:r>
            <a:endParaRPr lang="pl-PL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2400" dirty="0" err="1">
                <a:solidFill>
                  <a:schemeClr val="bg1"/>
                </a:solidFill>
              </a:rPr>
              <a:t>ArrayList</a:t>
            </a:r>
            <a:r>
              <a:rPr lang="pl-PL" sz="2400" dirty="0">
                <a:solidFill>
                  <a:schemeClr val="bg1"/>
                </a:solidFill>
              </a:rPr>
              <a:t>&lt;?&gt;</a:t>
            </a:r>
          </a:p>
        </p:txBody>
      </p:sp>
    </p:spTree>
    <p:extLst>
      <p:ext uri="{BB962C8B-B14F-4D97-AF65-F5344CB8AC3E}">
        <p14:creationId xmlns:p14="http://schemas.microsoft.com/office/powerpoint/2010/main" val="284434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Gradle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589D940-933A-48EA-92F6-DCE1268D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9" y="988925"/>
            <a:ext cx="3305175" cy="31623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A6D62299-9BA9-42AD-A73F-E008532E6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7" y="4151225"/>
            <a:ext cx="7858125" cy="23431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906AA3D-39A6-4BD9-8AD0-892A36A8B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528" y="786259"/>
            <a:ext cx="9254761" cy="61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2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Maven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E10003A-3EA4-4DDD-A0C8-FB59800E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97" y="1333500"/>
            <a:ext cx="9247727" cy="4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2342845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30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Java. Efektywne programowanie. Joshua Bloch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•   </a:t>
            </a:r>
            <a:r>
              <a:rPr lang="pl-PL" sz="2400" dirty="0" err="1">
                <a:solidFill>
                  <a:schemeClr val="bg1"/>
                </a:solidFill>
              </a:rPr>
              <a:t>Atomic</a:t>
            </a:r>
            <a:r>
              <a:rPr lang="pl-PL" sz="2400" dirty="0">
                <a:solidFill>
                  <a:schemeClr val="bg1"/>
                </a:solidFill>
              </a:rPr>
              <a:t> Kotlin. Bruce </a:t>
            </a:r>
            <a:r>
              <a:rPr lang="pl-PL" sz="2400" dirty="0" err="1">
                <a:solidFill>
                  <a:schemeClr val="bg1"/>
                </a:solidFill>
              </a:rPr>
              <a:t>Eckel</a:t>
            </a:r>
            <a:endParaRPr lang="pl-PL" sz="2400" dirty="0">
              <a:solidFill>
                <a:schemeClr val="bg1"/>
              </a:solidFill>
            </a:endParaRP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rafal.lewandkow@uwr.edu.pl</a:t>
            </a:r>
          </a:p>
          <a:p>
            <a:pPr algn="ctr"/>
            <a:r>
              <a:rPr lang="pl-PL" sz="2400" u="sng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3491881" y="3707448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bg1"/>
                </a:solidFill>
              </a:rPr>
              <a:t>Konsultacje:</a:t>
            </a:r>
          </a:p>
        </p:txBody>
      </p:sp>
    </p:spTree>
    <p:extLst>
      <p:ext uri="{BB962C8B-B14F-4D97-AF65-F5344CB8AC3E}">
        <p14:creationId xmlns:p14="http://schemas.microsoft.com/office/powerpoint/2010/main" val="22037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062" y="649942"/>
            <a:ext cx="8172400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wykonywanych zadań umieszczanych na listach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8 list zadań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osobna ocena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zaliczenie wszystkich list aby otrzymać ocenę pozytywną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liczbie punktów 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termin zwrotu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obniżana o 0,5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Każdą listę można poprawić w ciągu 4 tygodni od terminu zwrotu listy -</a:t>
            </a:r>
            <a:b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wyjątkiem końca semestru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Poprawa list jest możliwa pod warunkami uzyskania co najmniej 30% punktów i oddania listy w terminie</a:t>
            </a:r>
            <a:endParaRPr lang="pl-PL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średnią arytmetyczną ze wszystkich ocen 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wymagana jest średnia co najmniej 3,0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Wstęp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BBD7CB-BD53-4827-965A-D51A3C5E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69" y="836712"/>
            <a:ext cx="7062469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6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2329097" y="862314"/>
            <a:ext cx="5832648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18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 </a:t>
            </a: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Porównanie języków Java i Kotlin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Typy danych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Wyrażenia, instrukcje, pętle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Funkcje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Klasy, obiekty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Interfejsy 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bg1"/>
                </a:solidFill>
                <a:effectLst/>
                <a:latin typeface="+mj-lt"/>
                <a:ea typeface="OpenSymbol"/>
                <a:cs typeface="Verdana, Verdana"/>
              </a:rPr>
              <a:t>Wielowątkowość</a:t>
            </a:r>
            <a:endParaRPr lang="pl-PL" sz="2000" kern="150" dirty="0">
              <a:solidFill>
                <a:schemeClr val="bg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Wzorce</a:t>
            </a:r>
            <a:r>
              <a:rPr lang="en-US" sz="2000" b="1" dirty="0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+mj-lt"/>
                <a:ea typeface="Droid Sans Fallback"/>
                <a:cs typeface="Verdana, Verdana"/>
              </a:rPr>
              <a:t>projektowe</a:t>
            </a:r>
            <a:endParaRPr lang="pl-PL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IntelliJ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Idea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36712"/>
            <a:ext cx="91440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8717968-9483-4E80-98EF-A72D9B98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4160"/>
            <a:ext cx="9144000" cy="362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Kotlin – Język Przemysłowy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29209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4EDC8D-624B-4D09-B81A-4A35B7BD53AB}"/>
              </a:ext>
            </a:extLst>
          </p:cNvPr>
          <p:cNvSpPr txBox="1"/>
          <p:nvPr/>
        </p:nvSpPr>
        <p:spPr>
          <a:xfrm>
            <a:off x="1296144" y="1495186"/>
            <a:ext cx="73803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FORTRAN: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FORmula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TRANslation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(1957)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LISP: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LISt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Processor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ALGOL: </a:t>
            </a: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ALGOrithmic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Language (1958)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COBOL: </a:t>
            </a: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COmmon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Business-Oriented Language (1959)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BASIC: Beginners’ All-purpose Symbolic Instruction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Code (1964)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bg1"/>
                </a:solidFill>
                <a:effectLst/>
                <a:latin typeface="OpenSans-Bold"/>
              </a:rPr>
              <a:t>Simula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 67, the Original Object-Oriented Language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(1967)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Pascal (1970)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C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 err="1">
                <a:solidFill>
                  <a:schemeClr val="bg1"/>
                </a:solidFill>
                <a:effectLst/>
                <a:latin typeface="OpenSans-Bold"/>
              </a:rPr>
              <a:t>Smalltalk</a:t>
            </a: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 (1972)</a:t>
            </a:r>
            <a:r>
              <a:rPr lang="pl-PL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C++: A Better C with Objects (1983)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Python: (1990)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Haskell: Pure Functional Programming (1990)</a:t>
            </a:r>
            <a:endParaRPr lang="pl-PL" sz="1800" b="1" dirty="0">
              <a:solidFill>
                <a:schemeClr val="bg1"/>
              </a:solidFill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Java: Virtual Machines and Garbage Collection (1995)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pl-PL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JavaScript: 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800" b="1" i="0" dirty="0">
                <a:solidFill>
                  <a:schemeClr val="bg1"/>
                </a:solidFill>
                <a:effectLst/>
                <a:latin typeface="OpenSans-Bold"/>
              </a:rPr>
              <a:t>C#: (2000)</a:t>
            </a:r>
            <a:endParaRPr lang="pl-PL" sz="1800" b="1" i="0" dirty="0">
              <a:solidFill>
                <a:schemeClr val="bg1"/>
              </a:solidFill>
              <a:effectLst/>
              <a:latin typeface="OpenSan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bg1"/>
                </a:solidFill>
                <a:effectLst/>
                <a:latin typeface="OpenSans-Bold"/>
              </a:rPr>
              <a:t>Scala: (2003)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1"/>
                </a:solidFill>
                <a:effectLst/>
                <a:latin typeface="OpenSans-Bold"/>
              </a:rPr>
              <a:t>Groovy: (2007)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70CBCE9-0700-48B0-95BA-91932375B43E}"/>
              </a:ext>
            </a:extLst>
          </p:cNvPr>
          <p:cNvSpPr txBox="1"/>
          <p:nvPr/>
        </p:nvSpPr>
        <p:spPr>
          <a:xfrm>
            <a:off x="1984321" y="839032"/>
            <a:ext cx="70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Kotlin (Introduced 2011, Version 1.0: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OpenSans-Bold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OpenSans-Bold"/>
              </a:rPr>
              <a:t>2016)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JVM, JRE, JDK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DAA5B31-D812-4C7C-84FF-95B9AF53F617}"/>
              </a:ext>
            </a:extLst>
          </p:cNvPr>
          <p:cNvSpPr txBox="1"/>
          <p:nvPr/>
        </p:nvSpPr>
        <p:spPr>
          <a:xfrm>
            <a:off x="980784" y="855016"/>
            <a:ext cx="78843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Pakiet Programisty Javy. JDK  zawiera Środowisko Uruchomieniowe Javy (tzn. JRE) oraz zestaw narzędzi niezbędnych do wytwarzania oraz kompilowania oprogramowania tworzonego w języku JAVA.</a:t>
            </a:r>
          </a:p>
          <a:p>
            <a:pPr algn="just"/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Środowisko Uruchomieniowe Javy. W skład JRE wchodzi Wirtualna Maszyna Javy (JVM) + zbiór klas oraz narzędzi wymaganych do uruchomienia aplikacji wytworzonych w języku JAVA. </a:t>
            </a:r>
          </a:p>
          <a:p>
            <a:pPr algn="just"/>
            <a:endParaRPr lang="pl-PL" sz="2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l-PL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</a:t>
            </a:r>
            <a:r>
              <a:rPr lang="pl-PL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l-PL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Wirtualna Maszyna Javy. Środowisko zdolne do wykonywania skompilowanego kodu aplikacji (kod bajtowy Javy).</a:t>
            </a:r>
          </a:p>
        </p:txBody>
      </p:sp>
    </p:spTree>
    <p:extLst>
      <p:ext uri="{BB962C8B-B14F-4D97-AF65-F5344CB8AC3E}">
        <p14:creationId xmlns:p14="http://schemas.microsoft.com/office/powerpoint/2010/main" val="2456764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78565</TotalTime>
  <Pages>0</Pages>
  <Words>705</Words>
  <Characters>0</Characters>
  <Application>Microsoft Office PowerPoint</Application>
  <PresentationFormat>Pokaz na ekranie (4:3)</PresentationFormat>
  <Lines>0</Lines>
  <Paragraphs>134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OpenSans-Bold</vt:lpstr>
      <vt:lpstr>Times New Roman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1049</cp:revision>
  <dcterms:modified xsi:type="dcterms:W3CDTF">2023-12-14T07:55:33Z</dcterms:modified>
  <cp:category/>
</cp:coreProperties>
</file>