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34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32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27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02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02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396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852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079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5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53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14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827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93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01.03.2022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Oracle to End Free Support for Past Java Versions Much Sooner">
            <a:extLst>
              <a:ext uri="{FF2B5EF4-FFF2-40B4-BE49-F238E27FC236}">
                <a16:creationId xmlns:a16="http://schemas.microsoft.com/office/drawing/2014/main" id="{19E9AD44-3AE8-495F-9484-108644CB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" y="797768"/>
            <a:ext cx="9144000" cy="60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514CBD-97C8-45DA-986F-ECFA172B5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3" y="1043269"/>
            <a:ext cx="7915033" cy="56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7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438FA4-F520-4CD9-A5D0-99B292CEC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5" y="885337"/>
            <a:ext cx="8259189" cy="58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F847D94-AACF-4C4F-B7B3-12C06B88138B}"/>
              </a:ext>
            </a:extLst>
          </p:cNvPr>
          <p:cNvSpPr txBox="1"/>
          <p:nvPr/>
        </p:nvSpPr>
        <p:spPr>
          <a:xfrm>
            <a:off x="539552" y="1052736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podobieństwa do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Styl pisania komentarzy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Wiele słów kluczowych jest identycznych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Niemal identyczna struktura kodu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różnice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 wprowadza wiele słów kluczowych nieznanych z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Występują operatory nieznane w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występuje przeciążanie operatorów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Brak niektórych cech języka np. wskaźniki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cechy języka są zmodyfikowane w porównaniu do C/C++ - pętle musza być kontrolowane przez wyrażenia logiczne</a:t>
            </a:r>
          </a:p>
        </p:txBody>
      </p:sp>
    </p:spTree>
    <p:extLst>
      <p:ext uri="{BB962C8B-B14F-4D97-AF65-F5344CB8AC3E}">
        <p14:creationId xmlns:p14="http://schemas.microsoft.com/office/powerpoint/2010/main" val="85126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251520" y="1412776"/>
            <a:ext cx="81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Cechy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Statyczne typowanie danych – na etapie kompilacji typy wyrażeń są znane a kompilator sprawdza czy istnieją pola i metody w obiektach do których odwołujemy się w kodzie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Domniemanie typów – typ danych jest określany przez kompilator na podstawie kontekstu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</a:t>
            </a:r>
            <a:r>
              <a:rPr lang="pl-PL" sz="2400" dirty="0" err="1">
                <a:solidFill>
                  <a:schemeClr val="bg1"/>
                </a:solidFill>
              </a:rPr>
              <a:t>zerowalne</a:t>
            </a:r>
            <a:endParaRPr lang="pl-P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funkcyjne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Klasy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łączyć programowanie obiektowe i funkcyjne</a:t>
            </a:r>
          </a:p>
        </p:txBody>
      </p:sp>
    </p:spTree>
    <p:extLst>
      <p:ext uri="{BB962C8B-B14F-4D97-AF65-F5344CB8AC3E}">
        <p14:creationId xmlns:p14="http://schemas.microsoft.com/office/powerpoint/2010/main" val="108590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395536" y="1844824"/>
            <a:ext cx="81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Właściwości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Pragmatyzm – język jest przeznaczony do rozwiązywania praktycznych problemów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Jest językiem przemysłowym – nie wprowadza nowych rozwiązań do programowania – wykorzystuje rozwiązania znane z innych języków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narzuca stylu/zasad programowania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Zwięzłość – im prostszy i krótszy kod tym lepiej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Kompatybilność – można wywoływać metody 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posiada własnych bibliotek</a:t>
            </a:r>
          </a:p>
        </p:txBody>
      </p:sp>
    </p:spTree>
    <p:extLst>
      <p:ext uri="{BB962C8B-B14F-4D97-AF65-F5344CB8AC3E}">
        <p14:creationId xmlns:p14="http://schemas.microsoft.com/office/powerpoint/2010/main" val="284434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589D940-933A-48EA-92F6-DCE1268D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" y="988925"/>
            <a:ext cx="3305175" cy="3162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6D62299-9BA9-42AD-A73F-E008532E6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" y="4151225"/>
            <a:ext cx="7858125" cy="23431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906AA3D-39A6-4BD9-8AD0-892A36A8B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528" y="786259"/>
            <a:ext cx="9254761" cy="61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2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Maven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E10003A-3EA4-4DDD-A0C8-FB59800E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97" y="1333500"/>
            <a:ext cx="9247727" cy="46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115616" y="2342845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30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Java. Efektywne programowanie. Joshua Bloch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•   </a:t>
            </a:r>
            <a:r>
              <a:rPr lang="pl-PL" sz="2400" dirty="0" err="1">
                <a:solidFill>
                  <a:schemeClr val="bg1"/>
                </a:solidFill>
              </a:rPr>
              <a:t>Atomic</a:t>
            </a:r>
            <a:r>
              <a:rPr lang="pl-PL" sz="2400" dirty="0">
                <a:solidFill>
                  <a:schemeClr val="bg1"/>
                </a:solidFill>
              </a:rPr>
              <a:t> Kotlin. Bruce </a:t>
            </a:r>
            <a:r>
              <a:rPr lang="pl-PL" sz="2400" dirty="0" err="1">
                <a:solidFill>
                  <a:schemeClr val="bg1"/>
                </a:solidFill>
              </a:rPr>
              <a:t>Eckel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30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75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3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062" y="1052736"/>
            <a:ext cx="81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Warunkiem zaliczenia laboratorium jest uzyskanie pozytywnej oceny z wykonywanych zadań umieszczanych na listach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Na zajęcia przewidzianych jest 8 list zadań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każdej listy wystawiana jest osobna ocena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Nie jest konieczne zaliczenie wszystkich list aby otrzymać ocenę pozytywną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 laboratorium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Każde zadanie ma przydzieloną liczbę punktów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informację o liczbie punktów wymaganych na konkretną ocenę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Każda lista posiada termin zwrotu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każdy tydzień opóźnienia otrzymana ocena jest obniżana o 0,5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Każdą listę można poprawić w ciągu 4 tygodni od terminu zwrotu listy -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za wyjątkiem końca semestru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Poprawa list oddanych po terminie zwrotu jest możliwa pod warunkiem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uzyskania co najmniej 50% punktów - termin obowiązuje taki jak w przypadku poprawiania listy oddanej w terminie - ocena nie ulega dalszemu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obniżeniu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</a:br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Ocena końcowa jest średnią arytmetyczną ze wszystkich ocen z list</a:t>
            </a:r>
          </a:p>
          <a:p>
            <a:r>
              <a:rPr lang="pl-PL" sz="1800" b="0" i="1" dirty="0">
                <a:solidFill>
                  <a:schemeClr val="bg1"/>
                </a:solidFill>
                <a:effectLst/>
                <a:latin typeface="CMSY10"/>
              </a:rPr>
              <a:t>• </a:t>
            </a:r>
            <a:r>
              <a:rPr lang="pl-PL" sz="1800" b="0" i="0" dirty="0">
                <a:solidFill>
                  <a:schemeClr val="bg1"/>
                </a:solidFill>
                <a:effectLst/>
                <a:latin typeface="SFRM1000"/>
              </a:rPr>
              <a:t>Wyjątkiem jest ocena 3,0 - należy uzyskać średnią co najmniej 3,0</a:t>
            </a:r>
            <a:r>
              <a:rPr lang="pl-PL" sz="3600" dirty="0">
                <a:solidFill>
                  <a:schemeClr val="bg1"/>
                </a:solidFill>
              </a:rPr>
              <a:t> 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Wstęp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C77BDF-D40F-4C25-945D-7D44A7C4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58" y="908720"/>
            <a:ext cx="7549526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6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2329097" y="862314"/>
            <a:ext cx="5832648" cy="546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18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 </a:t>
            </a: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Porównanie języków Java i Kotlin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Typy danych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Wyrażenia, instrukcje, pętle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Funkcje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Klasy, obiekty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Interfejsy 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Wielowątkowość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Wzorce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projektowe</a:t>
            </a:r>
            <a:endParaRPr lang="pl-PL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IntelliJ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717968-9483-4E80-98EF-A72D9B98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160"/>
            <a:ext cx="9144000" cy="3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 – Język Przemysłowy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29209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A4EDC8D-624B-4D09-B81A-4A35B7BD53AB}"/>
              </a:ext>
            </a:extLst>
          </p:cNvPr>
          <p:cNvSpPr txBox="1"/>
          <p:nvPr/>
        </p:nvSpPr>
        <p:spPr>
          <a:xfrm>
            <a:off x="1296144" y="1495186"/>
            <a:ext cx="7380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FORTRAN: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FORmula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TRANslation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(1957)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LISP: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LISt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Processor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ALGOL: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ALGOrithmic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Language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COBOL: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COmmon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Business-Oriented Language (1959)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BASIC: Beginners’ All-purpose Symbolic Instruction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Code (1964)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Simula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67, the Original Object-Oriented Language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(1967)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Pascal (1970)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C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Smalltalk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C++: A Better C with Objects (1983)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Python: (1990)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Haskell: Pure Functional Programming (1990)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Java: Virtual Machines and Garbage Collection (1995)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JavaScript:  (1995)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1800" b="1" i="0" dirty="0">
                <a:solidFill>
                  <a:schemeClr val="bg1"/>
                </a:solidFill>
                <a:effectLst/>
                <a:latin typeface="OpenSans-Bold"/>
              </a:rPr>
              <a:t>C#: (2000)</a:t>
            </a:r>
            <a:endParaRPr lang="pl-PL" sz="1800" b="1" i="0" dirty="0">
              <a:solidFill>
                <a:schemeClr val="bg1"/>
              </a:solidFill>
              <a:effectLst/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Scala: (2003)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Groovy: (2007)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70CBCE9-0700-48B0-95BA-91932375B43E}"/>
              </a:ext>
            </a:extLst>
          </p:cNvPr>
          <p:cNvSpPr txBox="1"/>
          <p:nvPr/>
        </p:nvSpPr>
        <p:spPr>
          <a:xfrm>
            <a:off x="1984321" y="839032"/>
            <a:ext cx="705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Kotlin (Introduced 2011, Version 1.0: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2016)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7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JVM, JRE, JDK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DAA5B31-D812-4C7C-84FF-95B9AF53F617}"/>
              </a:ext>
            </a:extLst>
          </p:cNvPr>
          <p:cNvSpPr txBox="1"/>
          <p:nvPr/>
        </p:nvSpPr>
        <p:spPr>
          <a:xfrm>
            <a:off x="980784" y="855016"/>
            <a:ext cx="78843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Pakiet Programisty Javy. JDK  zawiera Środowisko Uruchomieniowe Javy (tzn. JRE) oraz zestaw narzędzi niezbędnych do wytwarzania oraz kompilowania oprogramowania tworzonego w języku JAVA.</a:t>
            </a:r>
          </a:p>
          <a:p>
            <a:pPr algn="just"/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Środowisko Uruchomieniowe Javy. W skład JRE wchodzi Wirtualna Maszyna Javy (JVM) + zbiór klas oraz narzędzi wymaganych do uruchomienia aplikacji wytworzonych w języku JAVA. </a:t>
            </a:r>
          </a:p>
          <a:p>
            <a:pPr algn="just"/>
            <a:endParaRPr lang="pl-PL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Wirtualna Maszyna Javy. Środowisko zdolne do wykonywania skompilowanego kodu aplikacji (kod bajtowy Javy).</a:t>
            </a:r>
          </a:p>
        </p:txBody>
      </p:sp>
    </p:spTree>
    <p:extLst>
      <p:ext uri="{BB962C8B-B14F-4D97-AF65-F5344CB8AC3E}">
        <p14:creationId xmlns:p14="http://schemas.microsoft.com/office/powerpoint/2010/main" val="2456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Interoperacyjność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Process of compiling Android app with Java/Kotlin code | by Ban Markovic |  Medium">
            <a:extLst>
              <a:ext uri="{FF2B5EF4-FFF2-40B4-BE49-F238E27FC236}">
                <a16:creationId xmlns:a16="http://schemas.microsoft.com/office/drawing/2014/main" id="{F7328A61-BBA1-401A-9B55-8FDAB4EC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04" y="872147"/>
            <a:ext cx="4617715" cy="597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93455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78340</TotalTime>
  <Pages>0</Pages>
  <Words>723</Words>
  <Characters>0</Characters>
  <Application>Microsoft Office PowerPoint</Application>
  <PresentationFormat>Pokaz na ekranie (4:3)</PresentationFormat>
  <Lines>0</Lines>
  <Paragraphs>114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6" baseType="lpstr">
      <vt:lpstr>Arial</vt:lpstr>
      <vt:lpstr>Calibri</vt:lpstr>
      <vt:lpstr>CMSY10</vt:lpstr>
      <vt:lpstr>Courier New</vt:lpstr>
      <vt:lpstr>OpenSans-Bold</vt:lpstr>
      <vt:lpstr>SFRM1000</vt:lpstr>
      <vt:lpstr>Times New Roman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1041</cp:revision>
  <dcterms:modified xsi:type="dcterms:W3CDTF">2022-03-01T21:42:56Z</dcterms:modified>
  <cp:category/>
</cp:coreProperties>
</file>