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346" r:id="rId2"/>
    <p:sldId id="503" r:id="rId3"/>
    <p:sldId id="519" r:id="rId4"/>
    <p:sldId id="504" r:id="rId5"/>
    <p:sldId id="506" r:id="rId6"/>
    <p:sldId id="505" r:id="rId7"/>
    <p:sldId id="507" r:id="rId8"/>
    <p:sldId id="508" r:id="rId9"/>
    <p:sldId id="509" r:id="rId10"/>
    <p:sldId id="510" r:id="rId11"/>
    <p:sldId id="511" r:id="rId12"/>
    <p:sldId id="513" r:id="rId13"/>
    <p:sldId id="514" r:id="rId14"/>
    <p:sldId id="515" r:id="rId15"/>
    <p:sldId id="516" r:id="rId16"/>
    <p:sldId id="517" r:id="rId17"/>
    <p:sldId id="51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83" d="100"/>
          <a:sy n="83" d="100"/>
        </p:scale>
        <p:origin x="8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19.02.2024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19.02.2024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27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9502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402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6396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3852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9079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252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190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04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7585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53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1149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827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793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19.02.2024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19.02.2024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19.02.2024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19.02.2024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WSTĘP DO PROGRAMOWANIA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KOTLIN, JAVA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16266" y="476753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PODSTAWOWE INFORMACJE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TREŚCI PROGRAMOWE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ZASADY ZALICZENIA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Interoperacyjność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Process of compiling Android app with Java/Kotlin code | by Ban Markovic |  Medium">
            <a:extLst>
              <a:ext uri="{FF2B5EF4-FFF2-40B4-BE49-F238E27FC236}">
                <a16:creationId xmlns:a16="http://schemas.microsoft.com/office/drawing/2014/main" id="{F7328A61-BBA1-401A-9B55-8FDAB4EC0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404" y="872147"/>
            <a:ext cx="4617715" cy="597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9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Oracle to End Free Support for Past Java Versions Much Sooner">
            <a:extLst>
              <a:ext uri="{FF2B5EF4-FFF2-40B4-BE49-F238E27FC236}">
                <a16:creationId xmlns:a16="http://schemas.microsoft.com/office/drawing/2014/main" id="{19E9AD44-3AE8-495F-9484-108644CBF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" y="797768"/>
            <a:ext cx="9144000" cy="609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73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– JRE/JDK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Distributions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A438FA4-F520-4CD9-A5D0-99B292CEC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908720"/>
            <a:ext cx="7729995" cy="543459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713EF971-B0DD-48E2-A328-176E7DEAFFBA}"/>
              </a:ext>
            </a:extLst>
          </p:cNvPr>
          <p:cNvSpPr txBox="1"/>
          <p:nvPr/>
        </p:nvSpPr>
        <p:spPr>
          <a:xfrm>
            <a:off x="2843808" y="6415322"/>
            <a:ext cx="46222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https://www.jrebel.com/blog/2021-java-technology-report</a:t>
            </a:r>
          </a:p>
        </p:txBody>
      </p:sp>
    </p:spTree>
    <p:extLst>
      <p:ext uri="{BB962C8B-B14F-4D97-AF65-F5344CB8AC3E}">
        <p14:creationId xmlns:p14="http://schemas.microsoft.com/office/powerpoint/2010/main" val="41509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F847D94-AACF-4C4F-B7B3-12C06B88138B}"/>
              </a:ext>
            </a:extLst>
          </p:cNvPr>
          <p:cNvSpPr txBox="1"/>
          <p:nvPr/>
        </p:nvSpPr>
        <p:spPr>
          <a:xfrm>
            <a:off x="539552" y="1052736"/>
            <a:ext cx="81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podobieństwa do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Styl pisania komentarzy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Wiele słów kluczowych jest identycznych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danych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Niemal identyczna struktura kodu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różnice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Java wprowadza wiele słów kluczowych nieznanych z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Występują operatory nieznane w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 występuje przeciążanie operatorów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Brak niektórych cech języka np. wskaźniki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cechy języka są zmodyfikowane w porównaniu do C/C++ - pętle musza być kontrolowane przez wyrażenia logiczne</a:t>
            </a:r>
          </a:p>
        </p:txBody>
      </p:sp>
    </p:spTree>
    <p:extLst>
      <p:ext uri="{BB962C8B-B14F-4D97-AF65-F5344CB8AC3E}">
        <p14:creationId xmlns:p14="http://schemas.microsoft.com/office/powerpoint/2010/main" val="85126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Kotlin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AB35A18-EB6A-49A9-A227-52DE8F1EF9EC}"/>
              </a:ext>
            </a:extLst>
          </p:cNvPr>
          <p:cNvSpPr txBox="1"/>
          <p:nvPr/>
        </p:nvSpPr>
        <p:spPr>
          <a:xfrm>
            <a:off x="251520" y="1412776"/>
            <a:ext cx="817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Cechy języka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Statyczne typowanie danych – na etapie kompilacji typy wyrażeń są znane a kompilator sprawdza czy istnieją pola i metody w obiektach do których odwołujemy się w kodzie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Domniemanie typów – typ danych jest określany przez kompilator na podstawie kontekstu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</a:t>
            </a:r>
            <a:r>
              <a:rPr lang="pl-PL" sz="2400" dirty="0" err="1">
                <a:solidFill>
                  <a:schemeClr val="bg1"/>
                </a:solidFill>
              </a:rPr>
              <a:t>zerowalne</a:t>
            </a:r>
            <a:endParaRPr lang="pl-P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funkcyjne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Klasy danych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Można łączyć programowanie obiektowe i funkcyjne</a:t>
            </a:r>
          </a:p>
        </p:txBody>
      </p:sp>
    </p:spTree>
    <p:extLst>
      <p:ext uri="{BB962C8B-B14F-4D97-AF65-F5344CB8AC3E}">
        <p14:creationId xmlns:p14="http://schemas.microsoft.com/office/powerpoint/2010/main" val="108590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Kotlin vs 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AB35A18-EB6A-49A9-A227-52DE8F1EF9EC}"/>
              </a:ext>
            </a:extLst>
          </p:cNvPr>
          <p:cNvSpPr txBox="1"/>
          <p:nvPr/>
        </p:nvSpPr>
        <p:spPr>
          <a:xfrm>
            <a:off x="485800" y="1268760"/>
            <a:ext cx="8172400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Null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Safety</a:t>
            </a:r>
            <a:endParaRPr lang="pl-PL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400" dirty="0" err="1">
                <a:solidFill>
                  <a:schemeClr val="bg1"/>
                </a:solidFill>
              </a:rPr>
              <a:t>val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number</a:t>
            </a:r>
            <a:r>
              <a:rPr lang="pl-PL" sz="2400" dirty="0">
                <a:solidFill>
                  <a:schemeClr val="bg1"/>
                </a:solidFill>
              </a:rPr>
              <a:t>: </a:t>
            </a:r>
            <a:r>
              <a:rPr lang="pl-PL" sz="2400" dirty="0" err="1">
                <a:solidFill>
                  <a:schemeClr val="bg1"/>
                </a:solidFill>
              </a:rPr>
              <a:t>Int</a:t>
            </a:r>
            <a:r>
              <a:rPr lang="pl-PL" sz="2400" dirty="0">
                <a:solidFill>
                  <a:schemeClr val="bg1"/>
                </a:solidFill>
              </a:rPr>
              <a:t>? = </a:t>
            </a:r>
            <a:r>
              <a:rPr lang="pl-PL" sz="2400" dirty="0" err="1">
                <a:solidFill>
                  <a:schemeClr val="bg1"/>
                </a:solidFill>
              </a:rPr>
              <a:t>null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Extension </a:t>
            </a:r>
            <a:r>
              <a:rPr lang="pl-PL" sz="2400" dirty="0" err="1">
                <a:solidFill>
                  <a:schemeClr val="bg1"/>
                </a:solidFill>
              </a:rPr>
              <a:t>Functions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Coroutines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Support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Data </a:t>
            </a:r>
            <a:r>
              <a:rPr lang="pl-PL" sz="2400" dirty="0" err="1">
                <a:solidFill>
                  <a:schemeClr val="bg1"/>
                </a:solidFill>
              </a:rPr>
              <a:t>Classes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Functional</a:t>
            </a:r>
            <a:r>
              <a:rPr lang="pl-PL" sz="2400" dirty="0">
                <a:solidFill>
                  <a:schemeClr val="bg1"/>
                </a:solidFill>
              </a:rPr>
              <a:t> Programming: </a:t>
            </a:r>
            <a:r>
              <a:rPr lang="pl-PL" sz="2400" dirty="0" err="1">
                <a:solidFill>
                  <a:schemeClr val="bg1"/>
                </a:solidFill>
              </a:rPr>
              <a:t>Higher</a:t>
            </a:r>
            <a:r>
              <a:rPr lang="pl-PL" sz="2400" dirty="0">
                <a:solidFill>
                  <a:schemeClr val="bg1"/>
                </a:solidFill>
              </a:rPr>
              <a:t>-Order </a:t>
            </a:r>
            <a:r>
              <a:rPr lang="pl-PL" sz="2400" dirty="0" err="1">
                <a:solidFill>
                  <a:schemeClr val="bg1"/>
                </a:solidFill>
              </a:rPr>
              <a:t>Functions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Primitive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types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Wildcard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Types</a:t>
            </a:r>
            <a:endParaRPr lang="pl-PL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400" dirty="0" err="1">
                <a:solidFill>
                  <a:schemeClr val="bg1"/>
                </a:solidFill>
              </a:rPr>
              <a:t>ArrayList</a:t>
            </a:r>
            <a:r>
              <a:rPr lang="pl-PL" sz="2400" dirty="0">
                <a:solidFill>
                  <a:schemeClr val="bg1"/>
                </a:solidFill>
              </a:rPr>
              <a:t>&lt;?&gt;</a:t>
            </a:r>
          </a:p>
        </p:txBody>
      </p:sp>
    </p:spTree>
    <p:extLst>
      <p:ext uri="{BB962C8B-B14F-4D97-AF65-F5344CB8AC3E}">
        <p14:creationId xmlns:p14="http://schemas.microsoft.com/office/powerpoint/2010/main" val="284434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Gradle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589D940-933A-48EA-92F6-DCE1268DF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9" y="988925"/>
            <a:ext cx="3305175" cy="31623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6D62299-9BA9-42AD-A73F-E008532E6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7" y="4151225"/>
            <a:ext cx="7858125" cy="234315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3906AA3D-39A6-4BD9-8AD0-892A36A8B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528" y="786259"/>
            <a:ext cx="9254761" cy="612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2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Maven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E10003A-3EA4-4DDD-A0C8-FB59800ED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697" y="1333500"/>
            <a:ext cx="9247727" cy="46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9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267744" y="980728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Rafał Lewandków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pokój 075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rafal.lewandkow@uwr.edu.pl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rafal.lewandkow2@uwr.edu.pl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B4540DE-57F4-48C6-B18B-7596EFCB8521}"/>
              </a:ext>
            </a:extLst>
          </p:cNvPr>
          <p:cNvSpPr txBox="1"/>
          <p:nvPr/>
        </p:nvSpPr>
        <p:spPr>
          <a:xfrm>
            <a:off x="1115616" y="2342845"/>
            <a:ext cx="8172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Forma zajęć i liczba godzin: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Wykład 15 godz. /Laboratorium 30 godz.</a:t>
            </a: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Literatura obowiązkowa i zalecana: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Java. Efektywne programowanie. Joshua Bloch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•   </a:t>
            </a:r>
            <a:r>
              <a:rPr lang="pl-PL" sz="2400" dirty="0" err="1">
                <a:solidFill>
                  <a:schemeClr val="bg1"/>
                </a:solidFill>
              </a:rPr>
              <a:t>Atomic</a:t>
            </a:r>
            <a:r>
              <a:rPr lang="pl-PL" sz="2400" dirty="0">
                <a:solidFill>
                  <a:schemeClr val="bg1"/>
                </a:solidFill>
              </a:rPr>
              <a:t> Kotlin. Bruce </a:t>
            </a:r>
            <a:r>
              <a:rPr lang="pl-PL" sz="2400" dirty="0" err="1">
                <a:solidFill>
                  <a:schemeClr val="bg1"/>
                </a:solidFill>
              </a:rPr>
              <a:t>Eckel</a:t>
            </a:r>
            <a:endParaRPr lang="pl-PL" sz="2400" dirty="0">
              <a:solidFill>
                <a:schemeClr val="bg1"/>
              </a:solidFill>
            </a:endParaRP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Nakład pracy studenta: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Praca własna studenta: 30 godz.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Łączna liczba godzin 75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Liczba punktów ECTS: 3</a:t>
            </a:r>
          </a:p>
        </p:txBody>
      </p:sp>
    </p:spTree>
    <p:extLst>
      <p:ext uri="{BB962C8B-B14F-4D97-AF65-F5344CB8AC3E}">
        <p14:creationId xmlns:p14="http://schemas.microsoft.com/office/powerpoint/2010/main" val="417582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267744" y="980728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Rafał Lewandków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pokój 075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rafal.lewandkow@uwr.edu.pl</a:t>
            </a:r>
          </a:p>
          <a:p>
            <a:pPr algn="ctr"/>
            <a:r>
              <a:rPr lang="pl-PL" sz="2400" u="sng" dirty="0">
                <a:solidFill>
                  <a:schemeClr val="bg1"/>
                </a:solidFill>
              </a:rPr>
              <a:t>rafal.lewandkow2@uwr.edu.pl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B4540DE-57F4-48C6-B18B-7596EFCB8521}"/>
              </a:ext>
            </a:extLst>
          </p:cNvPr>
          <p:cNvSpPr txBox="1"/>
          <p:nvPr/>
        </p:nvSpPr>
        <p:spPr>
          <a:xfrm>
            <a:off x="3491881" y="3707448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>
                <a:solidFill>
                  <a:schemeClr val="bg1"/>
                </a:solidFill>
              </a:rPr>
              <a:t>Konsultacje: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Wtorek: 12.30 – 13.30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Środa: 12.00 – 13.00</a:t>
            </a:r>
          </a:p>
        </p:txBody>
      </p:sp>
    </p:spTree>
    <p:extLst>
      <p:ext uri="{BB962C8B-B14F-4D97-AF65-F5344CB8AC3E}">
        <p14:creationId xmlns:p14="http://schemas.microsoft.com/office/powerpoint/2010/main" val="220376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ZASADY ZALICZENIA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286C2FE-3D37-42C9-AFA2-106F80EDBDEA}"/>
              </a:ext>
            </a:extLst>
          </p:cNvPr>
          <p:cNvSpPr txBox="1"/>
          <p:nvPr/>
        </p:nvSpPr>
        <p:spPr>
          <a:xfrm>
            <a:off x="970062" y="649942"/>
            <a:ext cx="8172400" cy="6275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Warunkiem zaliczenia laboratorium jest uzyskanie pozytywnej oceny z wykonywanych zadań umieszczanych na listach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 zajęcia przewidzianych jest 7 list zadań</a:t>
            </a:r>
            <a:endParaRPr lang="pl-PL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 każdej listy wystawiana jest osobna ocena</a:t>
            </a:r>
            <a:endParaRPr lang="pl-PL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Nie jest konieczne zaliczenie wszystkich list aby otrzymać ocenę pozytywną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 laboratorium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Każda lista posiada informację o liczbie punktów wymaganych na konkretną ocenę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Każda lista posiada termin zwrotu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 każdy tydzień opóźnienia otrzymana ocena jest obniżana o 0,5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Każdą listę można poprawić w ciągu 4 tygodni od terminu zwrotu listy -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 wyjątkiem końca semestru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Poprawa list jest możliwa pod warunkami uzyskania co najmniej 50% punktów i oddania listy w terminie</a:t>
            </a:r>
            <a:endParaRPr lang="pl-PL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Ocena końcowa jest średnią arytmetyczną ze wszystkich ocen z list.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ocenę 3,0 wymagana jest średnia co najmniej 3,0</a:t>
            </a:r>
          </a:p>
        </p:txBody>
      </p:sp>
    </p:spTree>
    <p:extLst>
      <p:ext uri="{BB962C8B-B14F-4D97-AF65-F5344CB8AC3E}">
        <p14:creationId xmlns:p14="http://schemas.microsoft.com/office/powerpoint/2010/main" val="146094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Treści Programowe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F467DBE-3D30-473E-A461-81CA88D2033B}"/>
              </a:ext>
            </a:extLst>
          </p:cNvPr>
          <p:cNvSpPr txBox="1"/>
          <p:nvPr/>
        </p:nvSpPr>
        <p:spPr>
          <a:xfrm>
            <a:off x="2329097" y="862314"/>
            <a:ext cx="5832648" cy="546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18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 </a:t>
            </a: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Porównanie języków Java i Kotlin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Typy danych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Wyrażenia, instrukcje, pętle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Funkcje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Klasy, obiekty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Interfejsy 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Wielowątkowość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err="1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Wzorce</a:t>
            </a:r>
            <a:r>
              <a:rPr lang="en-US" sz="2000" b="1" dirty="0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projektowe</a:t>
            </a:r>
            <a:endParaRPr lang="pl-PL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968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Wstęp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BBD7CB-BD53-4827-965A-D51A3C5E5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669" y="836712"/>
            <a:ext cx="7062469" cy="602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26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IntelliJ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Idea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8717968-9483-4E80-98EF-A72D9B981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4160"/>
            <a:ext cx="9144000" cy="362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Kotlin – Język Przemysłowy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29209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A4EDC8D-624B-4D09-B81A-4A35B7BD53AB}"/>
              </a:ext>
            </a:extLst>
          </p:cNvPr>
          <p:cNvSpPr txBox="1"/>
          <p:nvPr/>
        </p:nvSpPr>
        <p:spPr>
          <a:xfrm>
            <a:off x="1296144" y="1495186"/>
            <a:ext cx="73803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FORTRAN: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FORmula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TRANslation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(1957)</a:t>
            </a:r>
            <a:endParaRPr lang="pl-PL" sz="1800" b="1" dirty="0">
              <a:solidFill>
                <a:schemeClr val="bg1"/>
              </a:solidFill>
              <a:latin typeface="OpenSans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LISP: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LISt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Processor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(1958)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ALGOL: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ALGOrithmic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Language (1958)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COBOL: </a:t>
            </a:r>
            <a:r>
              <a:rPr lang="en-US" sz="1800" b="1" i="0" dirty="0" err="1">
                <a:solidFill>
                  <a:schemeClr val="bg1"/>
                </a:solidFill>
                <a:effectLst/>
                <a:latin typeface="OpenSans-Bold"/>
              </a:rPr>
              <a:t>COmmon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 Business-Oriented Language (1959)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BASIC: Beginners’ All-purpose Symbolic Instruction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Code (1964)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 err="1">
                <a:solidFill>
                  <a:schemeClr val="bg1"/>
                </a:solidFill>
                <a:effectLst/>
                <a:latin typeface="OpenSans-Bold"/>
              </a:rPr>
              <a:t>Simula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 67, the Original Object-Oriented Language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(1967)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Pascal (1970)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C (1972)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Smalltalk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(1972)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C++: A Better C with Objects (1983)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Python: (1990)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Haskell: Pure Functional Programming (1990)</a:t>
            </a:r>
            <a:endParaRPr lang="pl-PL" sz="1800" b="1" dirty="0">
              <a:solidFill>
                <a:schemeClr val="bg1"/>
              </a:solidFill>
              <a:latin typeface="OpenSans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Java: Virtual Machines and Garbage Collection (1995)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JavaScript:  (1995)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sz="1800" b="1" i="0" dirty="0">
                <a:solidFill>
                  <a:schemeClr val="bg1"/>
                </a:solidFill>
                <a:effectLst/>
                <a:latin typeface="OpenSans-Bold"/>
              </a:rPr>
              <a:t>C#: (2000)</a:t>
            </a:r>
            <a:endParaRPr lang="pl-PL" sz="1800" b="1" i="0" dirty="0">
              <a:solidFill>
                <a:schemeClr val="bg1"/>
              </a:solidFill>
              <a:effectLst/>
              <a:latin typeface="OpenSans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Scala: (2003)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Groovy: (2007)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70CBCE9-0700-48B0-95BA-91932375B43E}"/>
              </a:ext>
            </a:extLst>
          </p:cNvPr>
          <p:cNvSpPr txBox="1"/>
          <p:nvPr/>
        </p:nvSpPr>
        <p:spPr>
          <a:xfrm>
            <a:off x="1984321" y="839032"/>
            <a:ext cx="705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OpenSans-Bold"/>
              </a:rPr>
              <a:t>Kotlin (Introduced 2011, Version 1.0:</a:t>
            </a:r>
            <a:r>
              <a:rPr lang="pl-PL" sz="24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OpenSans-Bold"/>
              </a:rPr>
              <a:t>2016)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67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JVM, JRE, JDK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DAA5B31-D812-4C7C-84FF-95B9AF53F617}"/>
              </a:ext>
            </a:extLst>
          </p:cNvPr>
          <p:cNvSpPr txBox="1"/>
          <p:nvPr/>
        </p:nvSpPr>
        <p:spPr>
          <a:xfrm>
            <a:off x="980784" y="855016"/>
            <a:ext cx="788436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Development Kit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pl-PL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Pakiet Programisty Javy. JDK  zawiera Środowisko Uruchomieniowe Javy (tzn. JRE) oraz zestaw narzędzi niezbędnych do wytwarzania oraz kompilowania oprogramowania tworzonego w języku JAVA.</a:t>
            </a:r>
          </a:p>
          <a:p>
            <a:pPr algn="just"/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Runtime Environment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- Środowisko Uruchomieniowe Javy. W skład JRE wchodzi Wirtualna Maszyna Javy (JVM) + zbiór klas oraz narzędzi wymaganych do uruchomienia aplikacji wytworzonych w języku JAVA. </a:t>
            </a:r>
          </a:p>
          <a:p>
            <a:pPr algn="just"/>
            <a:endParaRPr lang="pl-PL" sz="2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JVM (Java Virtual Machine)</a:t>
            </a:r>
            <a:r>
              <a:rPr lang="pl-PL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Wirtualna Maszyna Javy. Środowisko zdolne do wykonywania skompilowanego kodu aplikacji (kod bajtowy Javy).</a:t>
            </a:r>
          </a:p>
        </p:txBody>
      </p:sp>
    </p:spTree>
    <p:extLst>
      <p:ext uri="{BB962C8B-B14F-4D97-AF65-F5344CB8AC3E}">
        <p14:creationId xmlns:p14="http://schemas.microsoft.com/office/powerpoint/2010/main" val="24567643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78579</TotalTime>
  <Pages>0</Pages>
  <Words>702</Words>
  <Characters>0</Characters>
  <Application>Microsoft Office PowerPoint</Application>
  <PresentationFormat>Pokaz na ekranie (4:3)</PresentationFormat>
  <Lines>0</Lines>
  <Paragraphs>133</Paragraphs>
  <Slides>17</Slides>
  <Notes>17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OpenSans-Bold</vt:lpstr>
      <vt:lpstr>Times New Roman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1053</cp:revision>
  <dcterms:modified xsi:type="dcterms:W3CDTF">2024-02-19T17:44:25Z</dcterms:modified>
  <cp:category/>
</cp:coreProperties>
</file>