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346" r:id="rId2"/>
    <p:sldId id="503" r:id="rId3"/>
    <p:sldId id="504" r:id="rId4"/>
    <p:sldId id="505" r:id="rId5"/>
    <p:sldId id="506" r:id="rId6"/>
    <p:sldId id="507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6" d="100"/>
          <a:sy n="76" d="100"/>
        </p:scale>
        <p:origin x="56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97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13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7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7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23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91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73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0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2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1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222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4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733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00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37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5760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976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16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41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29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285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73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559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7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619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96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13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821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642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004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57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62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63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926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5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22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366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79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21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64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2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5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Garbage</a:t>
            </a:r>
            <a:r>
              <a:rPr lang="pl-PL" sz="1800" dirty="0">
                <a:solidFill>
                  <a:schemeClr val="bg1"/>
                </a:solidFill>
              </a:rPr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99957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(„%p \n”, &amp;n);</a:t>
            </a:r>
          </a:p>
        </p:txBody>
      </p:sp>
    </p:spTree>
    <p:extLst>
      <p:ext uri="{BB962C8B-B14F-4D97-AF65-F5344CB8AC3E}">
        <p14:creationId xmlns:p14="http://schemas.microsoft.com/office/powerpoint/2010/main" val="407977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4096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(„%p \n”, &amp;n);</a:t>
            </a:r>
          </a:p>
          <a:p>
            <a:r>
              <a:rPr lang="pl-PL" sz="2400" dirty="0">
                <a:solidFill>
                  <a:schemeClr val="tx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tx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57446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7040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* - pokaż co jest pod adresem</a:t>
            </a:r>
          </a:p>
        </p:txBody>
      </p:sp>
    </p:spTree>
    <p:extLst>
      <p:ext uri="{BB962C8B-B14F-4D97-AF65-F5344CB8AC3E}">
        <p14:creationId xmlns:p14="http://schemas.microsoft.com/office/powerpoint/2010/main" val="19504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2797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17324" y="1341712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(„%p \n”, *&amp;n);</a:t>
            </a:r>
          </a:p>
          <a:p>
            <a:r>
              <a:rPr lang="pl-PL" sz="2400" dirty="0">
                <a:solidFill>
                  <a:schemeClr val="tx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tx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404441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FA9718BF-80A4-4D16-A003-2249E33E4129}"/>
              </a:ext>
            </a:extLst>
          </p:cNvPr>
          <p:cNvSpPr txBox="1"/>
          <p:nvPr/>
        </p:nvSpPr>
        <p:spPr>
          <a:xfrm>
            <a:off x="971600" y="1124744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Bool</a:t>
            </a:r>
            <a:r>
              <a:rPr lang="pl-PL" sz="2400" dirty="0">
                <a:solidFill>
                  <a:schemeClr val="tx1"/>
                </a:solidFill>
              </a:rPr>
              <a:t>	- 1 </a:t>
            </a:r>
            <a:r>
              <a:rPr lang="pl-PL" sz="2400" dirty="0" err="1">
                <a:solidFill>
                  <a:schemeClr val="tx1"/>
                </a:solidFill>
              </a:rPr>
              <a:t>byte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</a:rPr>
              <a:t>Char	- 1 </a:t>
            </a:r>
            <a:r>
              <a:rPr lang="pl-PL" sz="2400" dirty="0" err="1">
                <a:solidFill>
                  <a:schemeClr val="tx1"/>
                </a:solidFill>
              </a:rPr>
              <a:t>byte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Double</a:t>
            </a:r>
            <a:r>
              <a:rPr lang="pl-PL" sz="2400" dirty="0">
                <a:solidFill>
                  <a:schemeClr val="tx1"/>
                </a:solidFill>
              </a:rPr>
              <a:t>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Float</a:t>
            </a:r>
            <a:r>
              <a:rPr lang="pl-PL" sz="2400" dirty="0">
                <a:solidFill>
                  <a:schemeClr val="tx1"/>
                </a:solidFill>
              </a:rPr>
              <a:t>	- 4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Int</a:t>
            </a:r>
            <a:r>
              <a:rPr lang="pl-PL" sz="2400" dirty="0">
                <a:solidFill>
                  <a:schemeClr val="tx1"/>
                </a:solidFill>
              </a:rPr>
              <a:t>		- 4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Long</a:t>
            </a:r>
            <a:r>
              <a:rPr lang="pl-PL" sz="2400" dirty="0">
                <a:solidFill>
                  <a:schemeClr val="tx1"/>
                </a:solidFill>
              </a:rPr>
              <a:t>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44A47D-2AB0-4075-805D-6F08FD097F99}"/>
              </a:ext>
            </a:extLst>
          </p:cNvPr>
          <p:cNvSpPr txBox="1"/>
          <p:nvPr/>
        </p:nvSpPr>
        <p:spPr>
          <a:xfrm>
            <a:off x="4716016" y="1124744"/>
            <a:ext cx="5472608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Bool</a:t>
            </a:r>
            <a:r>
              <a:rPr lang="pl-PL" sz="2400" dirty="0">
                <a:solidFill>
                  <a:schemeClr val="tx1"/>
                </a:solidFill>
              </a:rPr>
              <a:t>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r>
              <a:rPr lang="pl-PL" sz="24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</a:rPr>
              <a:t>Char*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Double</a:t>
            </a:r>
            <a:r>
              <a:rPr lang="pl-PL" sz="2400" dirty="0">
                <a:solidFill>
                  <a:schemeClr val="tx1"/>
                </a:solidFill>
              </a:rPr>
              <a:t>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Float</a:t>
            </a:r>
            <a:r>
              <a:rPr lang="pl-PL" sz="2400" dirty="0">
                <a:solidFill>
                  <a:schemeClr val="tx1"/>
                </a:solidFill>
              </a:rPr>
              <a:t>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Int</a:t>
            </a:r>
            <a:r>
              <a:rPr lang="pl-PL" sz="2400" dirty="0">
                <a:solidFill>
                  <a:schemeClr val="tx1"/>
                </a:solidFill>
              </a:rPr>
              <a:t>*	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Long</a:t>
            </a:r>
            <a:r>
              <a:rPr lang="pl-PL" sz="2400" dirty="0">
                <a:solidFill>
                  <a:schemeClr val="tx1"/>
                </a:solidFill>
              </a:rPr>
              <a:t>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Void</a:t>
            </a:r>
            <a:r>
              <a:rPr lang="pl-PL" sz="2400" dirty="0">
                <a:solidFill>
                  <a:schemeClr val="tx1"/>
                </a:solidFill>
              </a:rPr>
              <a:t>*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0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098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(„%p \n”, p);</a:t>
            </a:r>
          </a:p>
          <a:p>
            <a:r>
              <a:rPr lang="pl-PL" sz="2400" dirty="0">
                <a:solidFill>
                  <a:schemeClr val="tx1"/>
                </a:solidFill>
                <a:latin typeface="Verbatim"/>
              </a:rPr>
              <a:t>0x3245ac</a:t>
            </a:r>
            <a:endParaRPr lang="pl-PL" sz="2400" b="1" dirty="0">
              <a:solidFill>
                <a:schemeClr val="tx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213818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3148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l-PL" sz="1800" dirty="0">
                          <a:solidFill>
                            <a:schemeClr val="tx1"/>
                          </a:solidFill>
                        </a:rPr>
                        <a:t>0x3245ac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tx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tx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1"/>
                </a:solidFill>
              </a:rPr>
              <a:t>0x3245ac</a:t>
            </a:r>
          </a:p>
        </p:txBody>
      </p:sp>
    </p:spTree>
    <p:extLst>
      <p:ext uri="{BB962C8B-B14F-4D97-AF65-F5344CB8AC3E}">
        <p14:creationId xmlns:p14="http://schemas.microsoft.com/office/powerpoint/2010/main" val="135472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Wskaźnik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814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20;</a:t>
            </a:r>
          </a:p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*p = &amp;n;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1250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1204764" y="1589628"/>
            <a:ext cx="286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printf</a:t>
            </a:r>
            <a:r>
              <a:rPr lang="pl-PL" sz="2400" b="1" dirty="0">
                <a:solidFill>
                  <a:schemeClr val="tx1"/>
                </a:solidFill>
              </a:rPr>
              <a:t> („%i \n”, *p);</a:t>
            </a:r>
          </a:p>
          <a:p>
            <a:r>
              <a:rPr lang="pl-PL" sz="2400" dirty="0">
                <a:solidFill>
                  <a:schemeClr val="tx1"/>
                </a:solidFill>
                <a:latin typeface="Verbatim"/>
              </a:rPr>
              <a:t>20</a:t>
            </a:r>
            <a:endParaRPr lang="pl-PL" sz="2400" b="1" dirty="0">
              <a:solidFill>
                <a:schemeClr val="tx1"/>
              </a:solidFill>
              <a:latin typeface="Verbatim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6C3CDF-D691-41DF-A93C-D82F2BE5304E}"/>
              </a:ext>
            </a:extLst>
          </p:cNvPr>
          <p:cNvSpPr txBox="1"/>
          <p:nvPr/>
        </p:nvSpPr>
        <p:spPr>
          <a:xfrm>
            <a:off x="4147845" y="4293096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1"/>
                </a:solidFill>
              </a:rPr>
              <a:t>0x3245ac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67041ADE-9728-4EA0-905F-975B8B65274D}"/>
              </a:ext>
            </a:extLst>
          </p:cNvPr>
          <p:cNvCxnSpPr/>
          <p:nvPr/>
        </p:nvCxnSpPr>
        <p:spPr>
          <a:xfrm flipV="1">
            <a:off x="3779912" y="4437376"/>
            <a:ext cx="1164946" cy="1007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4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61471" y="1484784"/>
            <a:ext cx="46041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[2] = {2, 3};</a:t>
            </a:r>
          </a:p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*p = </a:t>
            </a:r>
            <a:r>
              <a:rPr lang="en-US" sz="2400" b="1" dirty="0">
                <a:solidFill>
                  <a:schemeClr val="tx1"/>
                </a:solidFill>
              </a:rPr>
              <a:t>malloc(</a:t>
            </a:r>
            <a:r>
              <a:rPr lang="pl-PL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 * </a:t>
            </a:r>
            <a:r>
              <a:rPr lang="en-US" sz="2400" b="1" dirty="0" err="1">
                <a:solidFill>
                  <a:schemeClr val="tx1"/>
                </a:solidFill>
              </a:rPr>
              <a:t>sizeof</a:t>
            </a:r>
            <a:r>
              <a:rPr lang="en-US" sz="2400" b="1" dirty="0">
                <a:solidFill>
                  <a:schemeClr val="tx1"/>
                </a:solidFill>
              </a:rPr>
              <a:t>(int));</a:t>
            </a:r>
            <a:endParaRPr lang="pl-PL" sz="2400" b="1" dirty="0">
              <a:solidFill>
                <a:schemeClr val="tx1"/>
              </a:solidFill>
            </a:endParaRPr>
          </a:p>
          <a:p>
            <a:endParaRPr lang="pl-PL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if(p == NULL) {</a:t>
            </a:r>
            <a:endParaRPr lang="pl-PL" sz="2400" b="1" dirty="0">
              <a:solidFill>
                <a:schemeClr val="tx1"/>
              </a:solidFill>
            </a:endParaRPr>
          </a:p>
          <a:p>
            <a:r>
              <a:rPr lang="pl-PL" sz="2400" b="1" dirty="0">
                <a:solidFill>
                  <a:schemeClr val="tx1"/>
                </a:solidFill>
              </a:rPr>
              <a:t>      </a:t>
            </a:r>
            <a:r>
              <a:rPr lang="en-US" sz="2400" b="1" dirty="0">
                <a:solidFill>
                  <a:schemeClr val="tx1"/>
                </a:solidFill>
              </a:rPr>
              <a:t>exit(0);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}</a:t>
            </a:r>
            <a:endParaRPr lang="pl-PL" sz="2400" b="1" dirty="0">
              <a:solidFill>
                <a:schemeClr val="tx1"/>
              </a:solidFill>
            </a:endParaRPr>
          </a:p>
          <a:p>
            <a:endParaRPr lang="pl-PL" sz="2400" b="1" dirty="0">
              <a:solidFill>
                <a:schemeClr val="tx1"/>
              </a:solidFill>
            </a:endParaRPr>
          </a:p>
          <a:p>
            <a:r>
              <a:rPr lang="nn-NO" sz="2400" b="1" dirty="0">
                <a:solidFill>
                  <a:schemeClr val="tx1"/>
                </a:solidFill>
              </a:rPr>
              <a:t> for(</a:t>
            </a:r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nn-NO" sz="2400" b="1" dirty="0">
                <a:solidFill>
                  <a:schemeClr val="tx1"/>
                </a:solidFill>
              </a:rPr>
              <a:t>i = 0; i &lt; </a:t>
            </a:r>
            <a:r>
              <a:rPr lang="pl-PL" sz="2400" b="1" dirty="0" err="1">
                <a:solidFill>
                  <a:schemeClr val="tx1"/>
                </a:solidFill>
              </a:rPr>
              <a:t>n.length</a:t>
            </a:r>
            <a:r>
              <a:rPr lang="nn-NO" sz="2400" b="1" dirty="0">
                <a:solidFill>
                  <a:schemeClr val="tx1"/>
                </a:solidFill>
              </a:rPr>
              <a:t>; ++i) {</a:t>
            </a:r>
          </a:p>
          <a:p>
            <a:r>
              <a:rPr lang="pl-PL" sz="2400" b="1" dirty="0">
                <a:solidFill>
                  <a:schemeClr val="tx1"/>
                </a:solidFill>
              </a:rPr>
              <a:t>    p [ i ] = n [ i ]</a:t>
            </a:r>
            <a:endParaRPr lang="nn-NO" sz="2400" b="1" dirty="0">
              <a:solidFill>
                <a:schemeClr val="tx1"/>
              </a:solidFill>
            </a:endParaRPr>
          </a:p>
          <a:p>
            <a:r>
              <a:rPr lang="nn-NO" sz="2400" b="1" dirty="0">
                <a:solidFill>
                  <a:schemeClr val="tx1"/>
                </a:solidFill>
              </a:rPr>
              <a:t> }</a:t>
            </a:r>
            <a:endParaRPr lang="pl-PL" sz="2400" b="1" dirty="0">
              <a:solidFill>
                <a:schemeClr val="tx1"/>
              </a:solidFill>
            </a:endParaRPr>
          </a:p>
          <a:p>
            <a:endParaRPr lang="pl-PL" sz="2400" b="1" dirty="0">
              <a:solidFill>
                <a:schemeClr val="tx1"/>
              </a:solidFill>
            </a:endParaRPr>
          </a:p>
          <a:p>
            <a:r>
              <a:rPr lang="pl-PL" sz="2400" b="1" dirty="0" err="1">
                <a:solidFill>
                  <a:schemeClr val="tx1"/>
                </a:solidFill>
              </a:rPr>
              <a:t>free</a:t>
            </a:r>
            <a:r>
              <a:rPr lang="pl-PL" sz="2400" b="1" dirty="0">
                <a:solidFill>
                  <a:schemeClr val="tx1"/>
                </a:solidFill>
              </a:rPr>
              <a:t>(p)</a:t>
            </a:r>
          </a:p>
          <a:p>
            <a:endParaRPr lang="pl-P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9744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98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danych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915816" y="1539032"/>
            <a:ext cx="547260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Bool</a:t>
            </a:r>
            <a:r>
              <a:rPr lang="pl-PL" sz="2400" dirty="0">
                <a:solidFill>
                  <a:schemeClr val="tx1"/>
                </a:solidFill>
              </a:rPr>
              <a:t>	- 1 </a:t>
            </a:r>
            <a:r>
              <a:rPr lang="pl-PL" sz="2400" dirty="0" err="1">
                <a:solidFill>
                  <a:schemeClr val="tx1"/>
                </a:solidFill>
              </a:rPr>
              <a:t>byte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</a:rPr>
              <a:t>Char	- 1 </a:t>
            </a:r>
            <a:r>
              <a:rPr lang="pl-PL" sz="2400" dirty="0" err="1">
                <a:solidFill>
                  <a:schemeClr val="tx1"/>
                </a:solidFill>
              </a:rPr>
              <a:t>byte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Double</a:t>
            </a:r>
            <a:r>
              <a:rPr lang="pl-PL" sz="2400" dirty="0">
                <a:solidFill>
                  <a:schemeClr val="tx1"/>
                </a:solidFill>
              </a:rPr>
              <a:t>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Float</a:t>
            </a:r>
            <a:r>
              <a:rPr lang="pl-PL" sz="2400" dirty="0">
                <a:solidFill>
                  <a:schemeClr val="tx1"/>
                </a:solidFill>
              </a:rPr>
              <a:t>	- 4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Int</a:t>
            </a:r>
            <a:r>
              <a:rPr lang="pl-PL" sz="2400" dirty="0">
                <a:solidFill>
                  <a:schemeClr val="tx1"/>
                </a:solidFill>
              </a:rPr>
              <a:t>		- 4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tx1"/>
                </a:solidFill>
              </a:rPr>
              <a:t>Long</a:t>
            </a:r>
            <a:r>
              <a:rPr lang="pl-PL" sz="2400" dirty="0">
                <a:solidFill>
                  <a:schemeClr val="tx1"/>
                </a:solidFill>
              </a:rPr>
              <a:t>	- 8 </a:t>
            </a:r>
            <a:r>
              <a:rPr lang="pl-PL" sz="2400" dirty="0" err="1">
                <a:solidFill>
                  <a:schemeClr val="tx1"/>
                </a:solidFill>
              </a:rPr>
              <a:t>bytes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0875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13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5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81354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C48930-DA6F-4D52-99EE-FF6DFBCF3033}"/>
              </a:ext>
            </a:extLst>
          </p:cNvPr>
          <p:cNvCxnSpPr>
            <a:cxnSpLocks/>
          </p:cNvCxnSpPr>
          <p:nvPr/>
        </p:nvCxnSpPr>
        <p:spPr>
          <a:xfrm flipH="1">
            <a:off x="5611464" y="1010672"/>
            <a:ext cx="1120776" cy="130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02997A-E28C-4DA7-BEE7-03453AA746E6}"/>
              </a:ext>
            </a:extLst>
          </p:cNvPr>
          <p:cNvSpPr txBox="1"/>
          <p:nvPr/>
        </p:nvSpPr>
        <p:spPr>
          <a:xfrm>
            <a:off x="6731240" y="779839"/>
            <a:ext cx="1328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13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9230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739326" y="936268"/>
            <a:ext cx="4829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[3] = {10, 11, 12};</a:t>
            </a:r>
          </a:p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cscores</a:t>
            </a:r>
            <a:r>
              <a:rPr lang="pl-PL" sz="2400" b="1" dirty="0">
                <a:solidFill>
                  <a:schemeClr val="tx1"/>
                </a:solidFill>
              </a:rPr>
              <a:t> [4] = {10, 11, 12, 13};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CA9E5F3-2DD9-4475-AEB6-A792BCAF63D4}"/>
              </a:ext>
            </a:extLst>
          </p:cNvPr>
          <p:cNvCxnSpPr>
            <a:cxnSpLocks/>
          </p:cNvCxnSpPr>
          <p:nvPr/>
        </p:nvCxnSpPr>
        <p:spPr>
          <a:xfrm>
            <a:off x="2555776" y="2636912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3937C7B8-03FE-421D-991B-1D16DD46DAFF}"/>
              </a:ext>
            </a:extLst>
          </p:cNvPr>
          <p:cNvCxnSpPr>
            <a:cxnSpLocks/>
          </p:cNvCxnSpPr>
          <p:nvPr/>
        </p:nvCxnSpPr>
        <p:spPr>
          <a:xfrm>
            <a:off x="4247964" y="2636912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33D6AF0-A96F-43AE-89E7-9B1DF5396F8B}"/>
              </a:ext>
            </a:extLst>
          </p:cNvPr>
          <p:cNvCxnSpPr>
            <a:cxnSpLocks/>
          </p:cNvCxnSpPr>
          <p:nvPr/>
        </p:nvCxnSpPr>
        <p:spPr>
          <a:xfrm>
            <a:off x="5868144" y="2636912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52D7238-0354-4322-857D-BB851A5AB8D2}"/>
              </a:ext>
            </a:extLst>
          </p:cNvPr>
          <p:cNvCxnSpPr>
            <a:cxnSpLocks/>
          </p:cNvCxnSpPr>
          <p:nvPr/>
        </p:nvCxnSpPr>
        <p:spPr>
          <a:xfrm>
            <a:off x="7092280" y="1767265"/>
            <a:ext cx="216024" cy="2453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0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7909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397084" y="1201763"/>
            <a:ext cx="482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[4] = {10, 11, 12, 13};</a:t>
            </a:r>
          </a:p>
        </p:txBody>
      </p:sp>
    </p:spTree>
    <p:extLst>
      <p:ext uri="{BB962C8B-B14F-4D97-AF65-F5344CB8AC3E}">
        <p14:creationId xmlns:p14="http://schemas.microsoft.com/office/powerpoint/2010/main" val="398415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4871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CE9AD3-B6A0-47BA-94DF-AF79B6F0C96B}"/>
              </a:ext>
            </a:extLst>
          </p:cNvPr>
          <p:cNvSpPr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CED3C59-98BF-4F0A-8466-09982F3B3DF4}"/>
              </a:ext>
            </a:extLst>
          </p:cNvPr>
          <p:cNvSpPr/>
          <p:nvPr/>
        </p:nvSpPr>
        <p:spPr>
          <a:xfrm>
            <a:off x="1691680" y="2917160"/>
            <a:ext cx="864097" cy="7998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46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30874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0100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</p:spTree>
    <p:extLst>
      <p:ext uri="{BB962C8B-B14F-4D97-AF65-F5344CB8AC3E}">
        <p14:creationId xmlns:p14="http://schemas.microsoft.com/office/powerpoint/2010/main" val="194867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0190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715354" y="350100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*n = </a:t>
            </a:r>
            <a:r>
              <a:rPr lang="pl-PL" sz="2000" dirty="0" err="1">
                <a:solidFill>
                  <a:schemeClr val="tx1"/>
                </a:solidFill>
              </a:rPr>
              <a:t>malloc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sizeof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1315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95039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762195" y="350100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*n = </a:t>
            </a:r>
            <a:r>
              <a:rPr lang="pl-PL" sz="2000" dirty="0" err="1">
                <a:solidFill>
                  <a:schemeClr val="tx1"/>
                </a:solidFill>
              </a:rPr>
              <a:t>malloc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sizeof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if</a:t>
            </a:r>
            <a:r>
              <a:rPr lang="pl-PL" sz="2000" dirty="0">
                <a:solidFill>
                  <a:schemeClr val="tx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(*n).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43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45748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45836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*n = </a:t>
            </a:r>
            <a:r>
              <a:rPr lang="pl-PL" sz="2000" dirty="0" err="1">
                <a:solidFill>
                  <a:schemeClr val="tx1"/>
                </a:solidFill>
              </a:rPr>
              <a:t>malloc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sizeof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if</a:t>
            </a:r>
            <a:r>
              <a:rPr lang="pl-PL" sz="2000" dirty="0">
                <a:solidFill>
                  <a:schemeClr val="tx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(*n).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n -&gt; 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9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32923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C764A394-C64C-4D5A-B4AE-FC1701D1716C}"/>
              </a:ext>
            </a:extLst>
          </p:cNvPr>
          <p:cNvSpPr txBox="1"/>
          <p:nvPr/>
        </p:nvSpPr>
        <p:spPr>
          <a:xfrm>
            <a:off x="971600" y="908720"/>
            <a:ext cx="25170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typedef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int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</a:t>
            </a:r>
            <a:r>
              <a:rPr lang="pl-PL" sz="2000" dirty="0" err="1">
                <a:solidFill>
                  <a:schemeClr val="tx1"/>
                </a:solidFill>
              </a:rPr>
              <a:t>struct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0100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8FCBC6-AEE2-404D-A44E-2E20FE171186}"/>
              </a:ext>
            </a:extLst>
          </p:cNvPr>
          <p:cNvSpPr txBox="1"/>
          <p:nvPr/>
        </p:nvSpPr>
        <p:spPr>
          <a:xfrm>
            <a:off x="4396848" y="980728"/>
            <a:ext cx="3751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 *n = </a:t>
            </a:r>
            <a:r>
              <a:rPr lang="pl-PL" sz="2000" dirty="0" err="1">
                <a:solidFill>
                  <a:schemeClr val="tx1"/>
                </a:solidFill>
              </a:rPr>
              <a:t>malloc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sizeof</a:t>
            </a:r>
            <a:r>
              <a:rPr lang="pl-PL" sz="2000" dirty="0">
                <a:solidFill>
                  <a:schemeClr val="tx1"/>
                </a:solidFill>
              </a:rPr>
              <a:t>(</a:t>
            </a:r>
            <a:r>
              <a:rPr lang="pl-PL" sz="2000" dirty="0" err="1">
                <a:solidFill>
                  <a:schemeClr val="tx1"/>
                </a:solidFill>
              </a:rPr>
              <a:t>node</a:t>
            </a:r>
            <a:r>
              <a:rPr lang="pl-PL" sz="2000" dirty="0">
                <a:solidFill>
                  <a:schemeClr val="tx1"/>
                </a:solidFill>
              </a:rPr>
              <a:t>));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if</a:t>
            </a:r>
            <a:r>
              <a:rPr lang="pl-PL" sz="2000" dirty="0">
                <a:solidFill>
                  <a:schemeClr val="tx1"/>
                </a:solidFill>
              </a:rPr>
              <a:t> (n != NULL){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n -&gt; </a:t>
            </a:r>
            <a:r>
              <a:rPr lang="pl-PL" sz="2000" dirty="0" err="1">
                <a:solidFill>
                  <a:schemeClr val="tx1"/>
                </a:solidFill>
              </a:rPr>
              <a:t>number</a:t>
            </a:r>
            <a:r>
              <a:rPr lang="pl-PL" sz="2000" dirty="0">
                <a:solidFill>
                  <a:schemeClr val="tx1"/>
                </a:solidFill>
              </a:rPr>
              <a:t> = 1</a:t>
            </a:r>
          </a:p>
          <a:p>
            <a:r>
              <a:rPr lang="pl-PL" sz="2000" dirty="0">
                <a:solidFill>
                  <a:schemeClr val="tx1"/>
                </a:solidFill>
              </a:rPr>
              <a:t>    n -&gt; </a:t>
            </a:r>
            <a:r>
              <a:rPr lang="pl-PL" sz="2000" dirty="0" err="1">
                <a:solidFill>
                  <a:schemeClr val="tx1"/>
                </a:solidFill>
              </a:rPr>
              <a:t>next</a:t>
            </a:r>
            <a:r>
              <a:rPr lang="pl-PL" sz="2000" dirty="0">
                <a:solidFill>
                  <a:schemeClr val="tx1"/>
                </a:solidFill>
              </a:rPr>
              <a:t> = NULL</a:t>
            </a:r>
          </a:p>
          <a:p>
            <a:r>
              <a:rPr lang="pl-PL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9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1268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5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63627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678988" y="350870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70553" y="498002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LinkedList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9140"/>
              </p:ext>
            </p:extLst>
          </p:nvPr>
        </p:nvGraphicFramePr>
        <p:xfrm>
          <a:off x="1763688" y="2950160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0x399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763688" y="34633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57955" y="495621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9CB75A5-3EDA-4C59-ACD4-08C8CA02ADC9}"/>
              </a:ext>
            </a:extLst>
          </p:cNvPr>
          <p:cNvCxnSpPr>
            <a:cxnSpLocks/>
          </p:cNvCxnSpPr>
          <p:nvPr/>
        </p:nvCxnSpPr>
        <p:spPr>
          <a:xfrm>
            <a:off x="4811688" y="5013176"/>
            <a:ext cx="1584176" cy="210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343636" y="573248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49632" y="347950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40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Leak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06346"/>
              </p:ext>
            </p:extLst>
          </p:nvPr>
        </p:nvGraphicFramePr>
        <p:xfrm>
          <a:off x="1763688" y="2967936"/>
          <a:ext cx="6096000" cy="37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750168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773832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0x444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0x999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816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573FFCA-4541-4347-B1D7-40C85E6E11D1}"/>
              </a:ext>
            </a:extLst>
          </p:cNvPr>
          <p:cNvSpPr txBox="1"/>
          <p:nvPr/>
        </p:nvSpPr>
        <p:spPr>
          <a:xfrm>
            <a:off x="1725613" y="350163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0x123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817EE5A-C123-46C3-807B-D69AA576F9E9}"/>
              </a:ext>
            </a:extLst>
          </p:cNvPr>
          <p:cNvSpPr txBox="1"/>
          <p:nvPr/>
        </p:nvSpPr>
        <p:spPr>
          <a:xfrm>
            <a:off x="3979629" y="496465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0x444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536957-C75A-4901-97F2-920929498C9A}"/>
              </a:ext>
            </a:extLst>
          </p:cNvPr>
          <p:cNvCxnSpPr/>
          <p:nvPr/>
        </p:nvCxnSpPr>
        <p:spPr>
          <a:xfrm>
            <a:off x="2483768" y="3501008"/>
            <a:ext cx="158417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4C78E-6808-4BD2-9416-489C40241523}"/>
              </a:ext>
            </a:extLst>
          </p:cNvPr>
          <p:cNvSpPr txBox="1"/>
          <p:nvPr/>
        </p:nvSpPr>
        <p:spPr>
          <a:xfrm>
            <a:off x="6300192" y="574490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0x399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1EFF5D-9E66-4ED5-8DCE-16E34AC8DB3B}"/>
              </a:ext>
            </a:extLst>
          </p:cNvPr>
          <p:cNvSpPr txBox="1"/>
          <p:nvPr/>
        </p:nvSpPr>
        <p:spPr>
          <a:xfrm>
            <a:off x="7058614" y="348942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0x999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C379347-8B43-418B-BB41-76F0A0F20D67}"/>
              </a:ext>
            </a:extLst>
          </p:cNvPr>
          <p:cNvCxnSpPr>
            <a:cxnSpLocks/>
          </p:cNvCxnSpPr>
          <p:nvPr/>
        </p:nvCxnSpPr>
        <p:spPr>
          <a:xfrm flipV="1">
            <a:off x="7067600" y="3712836"/>
            <a:ext cx="96688" cy="2032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3779912" y="1390596"/>
            <a:ext cx="459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free</a:t>
            </a:r>
            <a:r>
              <a:rPr lang="pl-PL" sz="2400" b="1" dirty="0">
                <a:solidFill>
                  <a:schemeClr val="tx1"/>
                </a:solidFill>
              </a:rPr>
              <a:t>(n)</a:t>
            </a:r>
            <a:endParaRPr lang="pl-P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7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W językach takich jak C/C++ musimy zarządzać pamięcią - zaalokować oraz zwolnić.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Malloc</a:t>
            </a:r>
            <a:r>
              <a:rPr lang="pl-PL" sz="24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Realloc</a:t>
            </a:r>
            <a:r>
              <a:rPr lang="pl-PL" sz="24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Calloc</a:t>
            </a:r>
            <a:r>
              <a:rPr lang="pl-PL" sz="24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free</a:t>
            </a:r>
            <a:r>
              <a:rPr lang="pl-PL" sz="2400" b="1" dirty="0">
                <a:solidFill>
                  <a:schemeClr val="tx1"/>
                </a:solidFill>
              </a:rPr>
              <a:t>(n)</a:t>
            </a:r>
          </a:p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destructors</a:t>
            </a:r>
            <a:endParaRPr lang="pl-P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8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259632" y="126876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Java wprowadziła automatyczne zarządzanie pamięcią – </a:t>
            </a:r>
            <a:r>
              <a:rPr lang="pl-PL" sz="2400" b="1" dirty="0" err="1">
                <a:solidFill>
                  <a:schemeClr val="tx1"/>
                </a:solidFill>
              </a:rPr>
              <a:t>Garbage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Usuwa obiekty które już nie są używane.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Live </a:t>
            </a:r>
            <a:r>
              <a:rPr lang="pl-PL" sz="2400" b="1" dirty="0" err="1">
                <a:solidFill>
                  <a:schemeClr val="tx1"/>
                </a:solidFill>
              </a:rPr>
              <a:t>objects</a:t>
            </a:r>
            <a:r>
              <a:rPr lang="pl-PL" sz="2400" b="1" dirty="0">
                <a:solidFill>
                  <a:schemeClr val="tx1"/>
                </a:solidFill>
              </a:rPr>
              <a:t> – obiekty osiągalne (do którego odwołuje się inny obiekt)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tx1"/>
                </a:solidFill>
              </a:rPr>
              <a:t>Dead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objects</a:t>
            </a:r>
            <a:r>
              <a:rPr lang="pl-PL" sz="2400" b="1" dirty="0">
                <a:solidFill>
                  <a:schemeClr val="tx1"/>
                </a:solidFill>
              </a:rPr>
              <a:t> – obiekty nieosiągalne (do którego nie odwołuje się żaden inny obiekt)</a:t>
            </a:r>
            <a:endParaRPr lang="pl-PL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6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Zbieranie nieużytków jest realizowane przez demon (wątek działający niezależnie od użytkownika) – </a:t>
            </a:r>
            <a:r>
              <a:rPr lang="pl-PL" sz="2400" b="1" dirty="0" err="1">
                <a:solidFill>
                  <a:schemeClr val="tx1"/>
                </a:solidFill>
              </a:rPr>
              <a:t>Garbage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endParaRPr lang="pl-P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2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858A6AD-BDDD-4713-A7B5-28DE9E807746}"/>
              </a:ext>
            </a:extLst>
          </p:cNvPr>
          <p:cNvSpPr txBox="1"/>
          <p:nvPr/>
        </p:nvSpPr>
        <p:spPr>
          <a:xfrm>
            <a:off x="1349388" y="1065440"/>
            <a:ext cx="7416824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Obiekty są alokowane (słowo kluczowe </a:t>
            </a:r>
            <a:r>
              <a:rPr lang="pl-PL" sz="2400" b="1" dirty="0" err="1">
                <a:solidFill>
                  <a:schemeClr val="tx1"/>
                </a:solidFill>
              </a:rPr>
              <a:t>new</a:t>
            </a:r>
            <a:r>
              <a:rPr lang="pl-PL" sz="2400" b="1" dirty="0">
                <a:solidFill>
                  <a:schemeClr val="tx1"/>
                </a:solidFill>
              </a:rPr>
              <a:t>) na stosie.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Java 7 – </a:t>
            </a:r>
            <a:r>
              <a:rPr lang="pl-PL" sz="2400" b="1" dirty="0" err="1">
                <a:solidFill>
                  <a:schemeClr val="tx1"/>
                </a:solidFill>
              </a:rPr>
              <a:t>PermGen</a:t>
            </a:r>
            <a:r>
              <a:rPr lang="pl-PL" sz="2400" b="1" dirty="0">
                <a:solidFill>
                  <a:schemeClr val="tx1"/>
                </a:solidFill>
              </a:rPr>
              <a:t> - Składowe są przechowywane w specjalnie przydzielonej części pamięci odizolowanej od głównej pamięci przeznaczonej na 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Java 8 – </a:t>
            </a:r>
            <a:r>
              <a:rPr lang="pl-PL" sz="2400" b="1" dirty="0" err="1">
                <a:solidFill>
                  <a:schemeClr val="tx1"/>
                </a:solidFill>
              </a:rPr>
              <a:t>Metaspace</a:t>
            </a:r>
            <a:r>
              <a:rPr lang="pl-PL" sz="2400" b="1" dirty="0">
                <a:solidFill>
                  <a:schemeClr val="tx1"/>
                </a:solidFill>
              </a:rPr>
              <a:t> – zmiana mająca na celu ograniczenie występowania </a:t>
            </a:r>
            <a:r>
              <a:rPr lang="pl-PL" sz="2400" b="1" i="1" dirty="0" err="1">
                <a:solidFill>
                  <a:schemeClr val="tx1"/>
                </a:solidFill>
              </a:rPr>
              <a:t>OutOfMemory</a:t>
            </a:r>
            <a:r>
              <a:rPr lang="pl-PL" sz="2400" b="1" i="1" dirty="0">
                <a:solidFill>
                  <a:schemeClr val="tx1"/>
                </a:solidFill>
              </a:rPr>
              <a:t> error.</a:t>
            </a:r>
            <a:r>
              <a:rPr lang="pl-PL" sz="2400" b="1" dirty="0">
                <a:solidFill>
                  <a:schemeClr val="tx1"/>
                </a:solidFill>
              </a:rPr>
              <a:t> – tutaj pamięć jest przydzielana dynamicznie</a:t>
            </a:r>
          </a:p>
        </p:txBody>
      </p:sp>
    </p:spTree>
    <p:extLst>
      <p:ext uri="{BB962C8B-B14F-4D97-AF65-F5344CB8AC3E}">
        <p14:creationId xmlns:p14="http://schemas.microsoft.com/office/powerpoint/2010/main" val="311002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C5F357-16B8-4C18-B3FF-6DCE5929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69" y="1196752"/>
            <a:ext cx="5704317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86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 err="1">
                <a:solidFill>
                  <a:schemeClr val="tx1"/>
                </a:solidFill>
              </a:rPr>
              <a:t>Garbage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 wykorzystuje specjalne obiekty – GC Root. Są to punkty startowe dla procesu zbierania nieużytków.</a:t>
            </a:r>
          </a:p>
          <a:p>
            <a:pPr>
              <a:lnSpc>
                <a:spcPct val="150000"/>
              </a:lnSpc>
            </a:pPr>
            <a:endParaRPr lang="pl-PL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Rodzaje GC Root: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Klasa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Lokalny stos – zmienne i parametry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Wątek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JNI</a:t>
            </a:r>
          </a:p>
        </p:txBody>
      </p:sp>
    </p:spTree>
    <p:extLst>
      <p:ext uri="{BB962C8B-B14F-4D97-AF65-F5344CB8AC3E}">
        <p14:creationId xmlns:p14="http://schemas.microsoft.com/office/powerpoint/2010/main" val="226192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Garbage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34AA74-4F3E-4CA4-AF27-E4BE7E2C8AB3}"/>
              </a:ext>
            </a:extLst>
          </p:cNvPr>
          <p:cNvSpPr txBox="1"/>
          <p:nvPr/>
        </p:nvSpPr>
        <p:spPr>
          <a:xfrm>
            <a:off x="1349388" y="1065440"/>
            <a:ext cx="741682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Kroki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r>
              <a:rPr lang="pl-PL" sz="2400" b="1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tx1"/>
                </a:solidFill>
              </a:rPr>
              <a:t>Mark –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r>
              <a:rPr lang="pl-PL" sz="2400" b="1" dirty="0">
                <a:solidFill>
                  <a:schemeClr val="tx1"/>
                </a:solidFill>
              </a:rPr>
              <a:t> przechodzi przez graf obiektów rozpoczynając od GC Root – oznacza obiekty jako „żywe” – obiekty bez referencji nie są oznaczane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tx1"/>
                </a:solidFill>
              </a:rPr>
              <a:t>Sweep</a:t>
            </a:r>
            <a:r>
              <a:rPr lang="pl-PL" sz="2400" b="1" dirty="0">
                <a:solidFill>
                  <a:schemeClr val="tx1"/>
                </a:solidFill>
              </a:rPr>
              <a:t> – usuwanie obiektów do których nie można „dojść” przechodząc przez graf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tx1"/>
                </a:solidFill>
              </a:rPr>
              <a:t>Compacting</a:t>
            </a:r>
            <a:r>
              <a:rPr lang="pl-PL" sz="2400" b="1" dirty="0">
                <a:solidFill>
                  <a:schemeClr val="tx1"/>
                </a:solidFill>
              </a:rPr>
              <a:t> – realokacja pamięci</a:t>
            </a:r>
          </a:p>
        </p:txBody>
      </p:sp>
    </p:spTree>
    <p:extLst>
      <p:ext uri="{BB962C8B-B14F-4D97-AF65-F5344CB8AC3E}">
        <p14:creationId xmlns:p14="http://schemas.microsoft.com/office/powerpoint/2010/main" val="4079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2ACF17C-E728-4A8D-BC54-6E401DECFA93}"/>
              </a:ext>
            </a:extLst>
          </p:cNvPr>
          <p:cNvCxnSpPr/>
          <p:nvPr/>
        </p:nvCxnSpPr>
        <p:spPr>
          <a:xfrm flipH="1">
            <a:off x="1979712" y="1628800"/>
            <a:ext cx="288032" cy="86409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0DDFEF8-DB01-4E35-AC74-609D4946F437}"/>
              </a:ext>
            </a:extLst>
          </p:cNvPr>
          <p:cNvSpPr txBox="1"/>
          <p:nvPr/>
        </p:nvSpPr>
        <p:spPr>
          <a:xfrm>
            <a:off x="1907704" y="1134338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Bajt = 8 bit</a:t>
            </a:r>
          </a:p>
        </p:txBody>
      </p:sp>
    </p:spTree>
    <p:extLst>
      <p:ext uri="{BB962C8B-B14F-4D97-AF65-F5344CB8AC3E}">
        <p14:creationId xmlns:p14="http://schemas.microsoft.com/office/powerpoint/2010/main" val="130181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1CB40A-2B67-D35A-2998-E22A3763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2" y="2348880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6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Young </a:t>
            </a:r>
            <a:r>
              <a:rPr lang="pl-PL" sz="2400" b="1" dirty="0" err="1">
                <a:solidFill>
                  <a:schemeClr val="tx1"/>
                </a:solidFill>
              </a:rPr>
              <a:t>Generation</a:t>
            </a:r>
            <a:r>
              <a:rPr lang="pl-PL" sz="2400" b="1" dirty="0">
                <a:solidFill>
                  <a:schemeClr val="tx1"/>
                </a:solidFill>
              </a:rPr>
              <a:t> – nowe obiekty dopiero utworzone – dzieli się na trzy strefy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Eden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tx1"/>
                </a:solidFill>
              </a:rPr>
              <a:t>Survivor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space</a:t>
            </a:r>
            <a:r>
              <a:rPr lang="pl-PL" sz="2400" b="1" dirty="0">
                <a:solidFill>
                  <a:schemeClr val="tx1"/>
                </a:solidFill>
              </a:rPr>
              <a:t> 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solidFill>
                  <a:schemeClr val="tx1"/>
                </a:solidFill>
              </a:rPr>
              <a:t>Survivor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space</a:t>
            </a:r>
            <a:r>
              <a:rPr lang="pl-PL" sz="2400" b="1" dirty="0">
                <a:solidFill>
                  <a:schemeClr val="tx1"/>
                </a:solidFill>
              </a:rPr>
              <a:t> 2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320ED04-1293-18D1-40D9-B42F66B9C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1" y="813933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6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Wraz z zapełnianiem dostępnej pamięci edenu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r>
              <a:rPr lang="pl-PL" sz="2400" b="1" dirty="0">
                <a:solidFill>
                  <a:schemeClr val="tx1"/>
                </a:solidFill>
              </a:rPr>
              <a:t> rozpoczyna działanie i wykonuje </a:t>
            </a:r>
            <a:r>
              <a:rPr lang="pl-PL" sz="2400" b="1" dirty="0" err="1">
                <a:solidFill>
                  <a:schemeClr val="tx1"/>
                </a:solidFill>
              </a:rPr>
              <a:t>marking</a:t>
            </a:r>
            <a:endParaRPr lang="pl-PL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Przenosi żywe obiekty do z edenu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Usuwa nieosiągalne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371DD02-EB00-5075-3A7A-D45AF90E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1" y="813933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W kolejnej iteracji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r>
              <a:rPr lang="pl-PL" sz="2400" b="1" dirty="0">
                <a:solidFill>
                  <a:schemeClr val="tx1"/>
                </a:solidFill>
              </a:rPr>
              <a:t> wykonuje </a:t>
            </a:r>
            <a:r>
              <a:rPr lang="pl-PL" sz="2400" b="1" dirty="0" err="1">
                <a:solidFill>
                  <a:schemeClr val="tx1"/>
                </a:solidFill>
              </a:rPr>
              <a:t>marking</a:t>
            </a:r>
            <a:r>
              <a:rPr lang="pl-PL" sz="2400" b="1" dirty="0">
                <a:solidFill>
                  <a:schemeClr val="tx1"/>
                </a:solidFill>
              </a:rPr>
              <a:t> s1 i żywe obiekty przenosi do s2, następnie </a:t>
            </a:r>
            <a:r>
              <a:rPr lang="pl-PL" sz="2400" b="1" dirty="0" err="1">
                <a:solidFill>
                  <a:schemeClr val="tx1"/>
                </a:solidFill>
              </a:rPr>
              <a:t>marking</a:t>
            </a:r>
            <a:r>
              <a:rPr lang="pl-PL" sz="2400" b="1" dirty="0">
                <a:solidFill>
                  <a:schemeClr val="tx1"/>
                </a:solidFill>
              </a:rPr>
              <a:t> edenu i żywe obiekty przenosi do s1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W każdej kolejnej iteracji role s1 i s2 są odwracane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0D2A0F9-FAC6-4CDC-7423-8C83676E1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1" y="813933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01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Eden jest czyszczony za każdym razem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Po określonej liczbie iteracji s1 -&gt; s2 -&gt; s1 … obiekty są promowane do </a:t>
            </a:r>
            <a:r>
              <a:rPr lang="pl-PL" sz="2400" b="1" dirty="0" err="1">
                <a:solidFill>
                  <a:schemeClr val="tx1"/>
                </a:solidFill>
              </a:rPr>
              <a:t>old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generation</a:t>
            </a:r>
            <a:endParaRPr lang="pl-PL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Iteracje s1 -&gt; s2 -&gt; s1 … zapobiegają fragmentacji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1659B71-6E6C-B404-5039-68C472DB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1" y="813933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2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Generational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Collectors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264160" y="3345219"/>
            <a:ext cx="7416824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/>
                </a:solidFill>
              </a:rPr>
              <a:t>Zasada działania: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Procesy odpowiadające za czyszczenie: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Młoda generacja – Minor GC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/>
                </a:solidFill>
              </a:rPr>
              <a:t>Stara generacja – Major GC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D2B845B-E439-16C9-2866-B5E83C82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01" y="813933"/>
            <a:ext cx="8167807" cy="24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78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Typy GC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848B84D-0B5A-43E0-82C9-0F8218ECD1A2}"/>
              </a:ext>
            </a:extLst>
          </p:cNvPr>
          <p:cNvSpPr txBox="1"/>
          <p:nvPr/>
        </p:nvSpPr>
        <p:spPr>
          <a:xfrm>
            <a:off x="1349388" y="908720"/>
            <a:ext cx="7416824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tx1"/>
                </a:solidFill>
              </a:rPr>
              <a:t>Serial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 – podstawowy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r>
              <a:rPr lang="pl-PL" sz="2400" b="1" dirty="0">
                <a:solidFill>
                  <a:schemeClr val="tx1"/>
                </a:solidFill>
              </a:rPr>
              <a:t> – jednowątkowy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tx1"/>
                </a:solidFill>
              </a:rPr>
              <a:t>Concurrent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 – wątek działający w trakcie wykonania aplikacji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err="1">
                <a:solidFill>
                  <a:schemeClr val="tx1"/>
                </a:solidFill>
              </a:rPr>
              <a:t>Parallel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 – Wielowątkowy </a:t>
            </a:r>
            <a:r>
              <a:rPr lang="pl-PL" sz="2400" b="1" dirty="0" err="1">
                <a:solidFill>
                  <a:schemeClr val="tx1"/>
                </a:solidFill>
              </a:rPr>
              <a:t>gc</a:t>
            </a:r>
            <a:endParaRPr lang="pl-PL" sz="24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>
                <a:solidFill>
                  <a:schemeClr val="tx1"/>
                </a:solidFill>
              </a:rPr>
              <a:t>G1 </a:t>
            </a:r>
            <a:r>
              <a:rPr lang="pl-PL" sz="2400" b="1" dirty="0" err="1">
                <a:solidFill>
                  <a:schemeClr val="tx1"/>
                </a:solidFill>
              </a:rPr>
              <a:t>Garbage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Collector</a:t>
            </a:r>
            <a:r>
              <a:rPr lang="pl-PL" sz="2400" b="1" dirty="0">
                <a:solidFill>
                  <a:schemeClr val="tx1"/>
                </a:solidFill>
              </a:rPr>
              <a:t> – dynamiczne ustalanie młodego regionu przy każdej iteracji – regiony z największą ilością nieużytków zostaną zebrane w pierwszej kolejności</a:t>
            </a:r>
          </a:p>
        </p:txBody>
      </p:sp>
    </p:spTree>
    <p:extLst>
      <p:ext uri="{BB962C8B-B14F-4D97-AF65-F5344CB8AC3E}">
        <p14:creationId xmlns:p14="http://schemas.microsoft.com/office/powerpoint/2010/main" val="64780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47202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39A8D48-054C-4141-A455-CCA58AA8A895}"/>
              </a:ext>
            </a:extLst>
          </p:cNvPr>
          <p:cNvCxnSpPr/>
          <p:nvPr/>
        </p:nvCxnSpPr>
        <p:spPr>
          <a:xfrm flipH="1">
            <a:off x="2627784" y="1476176"/>
            <a:ext cx="288032" cy="86409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555776" y="98171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= 4 bajt</a:t>
            </a:r>
          </a:p>
        </p:txBody>
      </p:sp>
    </p:spTree>
    <p:extLst>
      <p:ext uri="{BB962C8B-B14F-4D97-AF65-F5344CB8AC3E}">
        <p14:creationId xmlns:p14="http://schemas.microsoft.com/office/powerpoint/2010/main" val="24707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5CB2DF6-7F78-4E6A-9E16-6E73683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4123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414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</a:t>
            </a:r>
            <a:r>
              <a:rPr lang="pl-PL" sz="2400" b="1" dirty="0" err="1">
                <a:solidFill>
                  <a:schemeClr val="tx1"/>
                </a:solidFill>
              </a:rPr>
              <a:t>scores</a:t>
            </a:r>
            <a:r>
              <a:rPr lang="pl-PL" sz="2400" b="1" dirty="0">
                <a:solidFill>
                  <a:schemeClr val="tx1"/>
                </a:solidFill>
              </a:rPr>
              <a:t> [3] = {10, 11, 12};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E1716F7A-23BA-4AC5-BE81-62348C94791C}"/>
              </a:ext>
            </a:extLst>
          </p:cNvPr>
          <p:cNvSpPr/>
          <p:nvPr/>
        </p:nvSpPr>
        <p:spPr>
          <a:xfrm rot="5400000">
            <a:off x="4031940" y="-455001"/>
            <a:ext cx="432048" cy="48245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02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2411760" y="11663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81245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Pamięć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4295412" y="124534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3378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Operatory &amp; i *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24A6806-9B67-49E9-954F-ECB804508135}"/>
              </a:ext>
            </a:extLst>
          </p:cNvPr>
          <p:cNvSpPr txBox="1"/>
          <p:nvPr/>
        </p:nvSpPr>
        <p:spPr>
          <a:xfrm>
            <a:off x="1217324" y="88004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solidFill>
                  <a:schemeClr val="tx1"/>
                </a:solidFill>
              </a:rPr>
              <a:t>int</a:t>
            </a:r>
            <a:r>
              <a:rPr lang="pl-PL" sz="2400" b="1" dirty="0">
                <a:solidFill>
                  <a:schemeClr val="tx1"/>
                </a:solidFill>
              </a:rPr>
              <a:t> n = 20</a:t>
            </a:r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81504BC1-42DC-48CD-BAF5-04104A4E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9126"/>
              </p:ext>
            </p:extLst>
          </p:nvPr>
        </p:nvGraphicFramePr>
        <p:xfrm>
          <a:off x="1763688" y="2312888"/>
          <a:ext cx="6096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4452838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766600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646214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87557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929189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52985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96325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318115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255861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17231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5332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75931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59432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292134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7823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5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5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8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7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6572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AFB3C56-839C-424C-82AC-AF818A4029F8}"/>
              </a:ext>
            </a:extLst>
          </p:cNvPr>
          <p:cNvSpPr txBox="1"/>
          <p:nvPr/>
        </p:nvSpPr>
        <p:spPr>
          <a:xfrm>
            <a:off x="971600" y="1341712"/>
            <a:ext cx="635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&amp; - pokaż gdzie zmienna jest umieszczona</a:t>
            </a:r>
          </a:p>
        </p:txBody>
      </p:sp>
    </p:spTree>
    <p:extLst>
      <p:ext uri="{BB962C8B-B14F-4D97-AF65-F5344CB8AC3E}">
        <p14:creationId xmlns:p14="http://schemas.microsoft.com/office/powerpoint/2010/main" val="424039880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79571</TotalTime>
  <Pages>0</Pages>
  <Words>1239</Words>
  <Characters>0</Characters>
  <Application>Microsoft Office PowerPoint</Application>
  <PresentationFormat>Pokaz na ekranie (4:3)</PresentationFormat>
  <Lines>0</Lines>
  <Paragraphs>350</Paragraphs>
  <Slides>46</Slides>
  <Notes>46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1086</cp:revision>
  <dcterms:modified xsi:type="dcterms:W3CDTF">2023-12-14T08:17:42Z</dcterms:modified>
  <cp:category/>
</cp:coreProperties>
</file>