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97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13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7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76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23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91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73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05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2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81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22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34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733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700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737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760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976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7167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415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29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285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373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559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619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96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513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821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642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004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5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957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62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63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926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85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226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366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794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21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64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24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10.03.2022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Garbage</a:t>
            </a:r>
            <a:r>
              <a:rPr lang="pl-PL" sz="1800" dirty="0">
                <a:solidFill>
                  <a:schemeClr val="bg1"/>
                </a:solidFill>
              </a:rPr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&amp;n);</a:t>
            </a:r>
          </a:p>
        </p:txBody>
      </p:sp>
    </p:spTree>
    <p:extLst>
      <p:ext uri="{BB962C8B-B14F-4D97-AF65-F5344CB8AC3E}">
        <p14:creationId xmlns:p14="http://schemas.microsoft.com/office/powerpoint/2010/main" val="407977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&amp;n);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57446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* - pokaż co jest pod adresem</a:t>
            </a:r>
          </a:p>
        </p:txBody>
      </p:sp>
    </p:spTree>
    <p:extLst>
      <p:ext uri="{BB962C8B-B14F-4D97-AF65-F5344CB8AC3E}">
        <p14:creationId xmlns:p14="http://schemas.microsoft.com/office/powerpoint/2010/main" val="19504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19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*&amp;n);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404441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A9718BF-80A4-4D16-A003-2249E33E4129}"/>
              </a:ext>
            </a:extLst>
          </p:cNvPr>
          <p:cNvSpPr txBox="1"/>
          <p:nvPr/>
        </p:nvSpPr>
        <p:spPr>
          <a:xfrm>
            <a:off x="971600" y="1124744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	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744A47D-2AB0-4075-805D-6F08FD097F99}"/>
              </a:ext>
            </a:extLst>
          </p:cNvPr>
          <p:cNvSpPr txBox="1"/>
          <p:nvPr/>
        </p:nvSpPr>
        <p:spPr>
          <a:xfrm>
            <a:off x="4716016" y="1124744"/>
            <a:ext cx="547260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r>
              <a:rPr lang="pl-PL" sz="2400" dirty="0">
                <a:solidFill>
                  <a:schemeClr val="bg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*	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Void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0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82776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47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213818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4395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135472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69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7041ADE-9728-4EA0-905F-975B8B65274D}"/>
              </a:ext>
            </a:extLst>
          </p:cNvPr>
          <p:cNvCxnSpPr/>
          <p:nvPr/>
        </p:nvCxnSpPr>
        <p:spPr>
          <a:xfrm flipV="1">
            <a:off x="3779912" y="4437376"/>
            <a:ext cx="1164946" cy="1007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60216" y="82987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61471" y="1484784"/>
            <a:ext cx="46041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[2] = {2, 3};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</a:t>
            </a:r>
            <a:r>
              <a:rPr lang="en-US" sz="2400" b="1" dirty="0">
                <a:solidFill>
                  <a:schemeClr val="bg1"/>
                </a:solidFill>
              </a:rPr>
              <a:t>malloc(</a:t>
            </a:r>
            <a:r>
              <a:rPr lang="pl-PL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 * </a:t>
            </a:r>
            <a:r>
              <a:rPr lang="en-US" sz="2400" b="1" dirty="0" err="1">
                <a:solidFill>
                  <a:schemeClr val="bg1"/>
                </a:solidFill>
              </a:rPr>
              <a:t>sizeof</a:t>
            </a:r>
            <a:r>
              <a:rPr lang="en-US" sz="2400" b="1" dirty="0">
                <a:solidFill>
                  <a:schemeClr val="bg1"/>
                </a:solidFill>
              </a:rPr>
              <a:t>(int));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if(p == NULL) {</a:t>
            </a:r>
            <a:endParaRPr lang="pl-PL" sz="2400" b="1" dirty="0">
              <a:solidFill>
                <a:schemeClr val="bg1"/>
              </a:solidFill>
            </a:endParaRPr>
          </a:p>
          <a:p>
            <a:r>
              <a:rPr lang="pl-PL" sz="2400" b="1" dirty="0">
                <a:solidFill>
                  <a:schemeClr val="bg1"/>
                </a:solidFill>
              </a:rPr>
              <a:t>      </a:t>
            </a:r>
            <a:r>
              <a:rPr lang="en-US" sz="2400" b="1" dirty="0">
                <a:solidFill>
                  <a:schemeClr val="bg1"/>
                </a:solidFill>
              </a:rPr>
              <a:t>exit(0);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}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nn-NO" sz="2400" b="1" dirty="0">
                <a:solidFill>
                  <a:schemeClr val="bg1"/>
                </a:solidFill>
              </a:rPr>
              <a:t> for(</a:t>
            </a:r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nn-NO" sz="2400" b="1" dirty="0">
                <a:solidFill>
                  <a:schemeClr val="bg1"/>
                </a:solidFill>
              </a:rPr>
              <a:t>i = 0; i &lt; </a:t>
            </a:r>
            <a:r>
              <a:rPr lang="pl-PL" sz="2400" b="1" dirty="0" err="1">
                <a:solidFill>
                  <a:schemeClr val="bg1"/>
                </a:solidFill>
              </a:rPr>
              <a:t>n.length</a:t>
            </a:r>
            <a:r>
              <a:rPr lang="nn-NO" sz="2400" b="1" dirty="0">
                <a:solidFill>
                  <a:schemeClr val="bg1"/>
                </a:solidFill>
              </a:rPr>
              <a:t>; ++i) {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    p [ i ] = n [ i ]</a:t>
            </a:r>
            <a:endParaRPr lang="nn-NO" sz="2400" b="1" dirty="0">
              <a:solidFill>
                <a:schemeClr val="bg1"/>
              </a:solidFill>
            </a:endParaRPr>
          </a:p>
          <a:p>
            <a:r>
              <a:rPr lang="nn-NO" sz="2400" b="1" dirty="0">
                <a:solidFill>
                  <a:schemeClr val="bg1"/>
                </a:solidFill>
              </a:rPr>
              <a:t> }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(p)</a:t>
            </a:r>
          </a:p>
          <a:p>
            <a:endParaRPr lang="pl-P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8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915816" y="1539032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	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25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16168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234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717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39326" y="936268"/>
            <a:ext cx="4829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cscores</a:t>
            </a:r>
            <a:r>
              <a:rPr lang="pl-PL" sz="2400" b="1" dirty="0">
                <a:solidFill>
                  <a:schemeClr val="bg1"/>
                </a:solidFill>
              </a:rPr>
              <a:t> [4] = {10, 11, 12, 13};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CA9E5F3-2DD9-4475-AEB6-A792BCAF63D4}"/>
              </a:ext>
            </a:extLst>
          </p:cNvPr>
          <p:cNvCxnSpPr>
            <a:cxnSpLocks/>
          </p:cNvCxnSpPr>
          <p:nvPr/>
        </p:nvCxnSpPr>
        <p:spPr>
          <a:xfrm>
            <a:off x="2555776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937C7B8-03FE-421D-991B-1D16DD46DAFF}"/>
              </a:ext>
            </a:extLst>
          </p:cNvPr>
          <p:cNvCxnSpPr>
            <a:cxnSpLocks/>
          </p:cNvCxnSpPr>
          <p:nvPr/>
        </p:nvCxnSpPr>
        <p:spPr>
          <a:xfrm>
            <a:off x="4247964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33D6AF0-A96F-43AE-89E7-9B1DF5396F8B}"/>
              </a:ext>
            </a:extLst>
          </p:cNvPr>
          <p:cNvCxnSpPr>
            <a:cxnSpLocks/>
          </p:cNvCxnSpPr>
          <p:nvPr/>
        </p:nvCxnSpPr>
        <p:spPr>
          <a:xfrm>
            <a:off x="5868144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652D7238-0354-4322-857D-BB851A5AB8D2}"/>
              </a:ext>
            </a:extLst>
          </p:cNvPr>
          <p:cNvCxnSpPr>
            <a:cxnSpLocks/>
          </p:cNvCxnSpPr>
          <p:nvPr/>
        </p:nvCxnSpPr>
        <p:spPr>
          <a:xfrm>
            <a:off x="7092280" y="1767265"/>
            <a:ext cx="216024" cy="24538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0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397084" y="1201763"/>
            <a:ext cx="482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[4] = {10, 11, 12, 13};</a:t>
            </a:r>
          </a:p>
        </p:txBody>
      </p:sp>
    </p:spTree>
    <p:extLst>
      <p:ext uri="{BB962C8B-B14F-4D97-AF65-F5344CB8AC3E}">
        <p14:creationId xmlns:p14="http://schemas.microsoft.com/office/powerpoint/2010/main" val="398415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8619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7CE9AD3-B6A0-47BA-94DF-AF79B6F0C96B}"/>
              </a:ext>
            </a:extLst>
          </p:cNvPr>
          <p:cNvSpPr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CED3C59-98BF-4F0A-8466-09982F3B3DF4}"/>
              </a:ext>
            </a:extLst>
          </p:cNvPr>
          <p:cNvSpPr/>
          <p:nvPr/>
        </p:nvSpPr>
        <p:spPr>
          <a:xfrm>
            <a:off x="1691680" y="2917160"/>
            <a:ext cx="864097" cy="79987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46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62506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</p:spTree>
    <p:extLst>
      <p:ext uri="{BB962C8B-B14F-4D97-AF65-F5344CB8AC3E}">
        <p14:creationId xmlns:p14="http://schemas.microsoft.com/office/powerpoint/2010/main" val="194867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1315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(*n).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43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(*n).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9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9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9942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5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2065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8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7396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0x399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9CB75A5-3EDA-4C59-ACD4-08C8CA02ADC9}"/>
              </a:ext>
            </a:extLst>
          </p:cNvPr>
          <p:cNvCxnSpPr>
            <a:cxnSpLocks/>
          </p:cNvCxnSpPr>
          <p:nvPr/>
        </p:nvCxnSpPr>
        <p:spPr>
          <a:xfrm>
            <a:off x="4811688" y="5013176"/>
            <a:ext cx="1584176" cy="2105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279592" y="58169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20272" y="357433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40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Leak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73143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279592" y="58169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20272" y="357433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3779912" y="1390596"/>
            <a:ext cx="459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(n)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W językach takich jak C/C++ musimy zarządzać pamięcią - zaalokować oraz zwolnić.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Malloc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Realloc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Calloc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(n)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destructors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8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Java wprowadziła automatyczne zarządzanie pamięcią –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Usuwa obiekty które już nie są używane.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Live </a:t>
            </a:r>
            <a:r>
              <a:rPr lang="pl-PL" sz="2400" b="1" dirty="0" err="1">
                <a:solidFill>
                  <a:schemeClr val="bg1"/>
                </a:solidFill>
              </a:rPr>
              <a:t>objects</a:t>
            </a:r>
            <a:r>
              <a:rPr lang="pl-PL" sz="2400" b="1" dirty="0">
                <a:solidFill>
                  <a:schemeClr val="bg1"/>
                </a:solidFill>
              </a:rPr>
              <a:t> – obiekty osiągalne (do którego odwołuje się inny obiekt)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Dead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objects</a:t>
            </a:r>
            <a:r>
              <a:rPr lang="pl-PL" sz="2400" b="1" dirty="0">
                <a:solidFill>
                  <a:schemeClr val="bg1"/>
                </a:solidFill>
              </a:rPr>
              <a:t> – obiekty nieosiągalne (do którego nie odwołuje się żaden inny obiekt)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6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Zbieranie nieużytków jest realizowane przez demon (wątek działający niezależnie od użytkownika) –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endParaRPr lang="pl-P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22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Obiekty są alokowane (słowo kluczowe </a:t>
            </a:r>
            <a:r>
              <a:rPr lang="pl-PL" sz="2400" b="1" dirty="0" err="1">
                <a:solidFill>
                  <a:schemeClr val="bg1"/>
                </a:solidFill>
              </a:rPr>
              <a:t>new</a:t>
            </a:r>
            <a:r>
              <a:rPr lang="pl-PL" sz="2400" b="1" dirty="0">
                <a:solidFill>
                  <a:schemeClr val="bg1"/>
                </a:solidFill>
              </a:rPr>
              <a:t>) na stosie.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Java 7 – </a:t>
            </a:r>
            <a:r>
              <a:rPr lang="pl-PL" sz="2400" b="1" dirty="0" err="1">
                <a:solidFill>
                  <a:schemeClr val="bg1"/>
                </a:solidFill>
              </a:rPr>
              <a:t>PermGen</a:t>
            </a:r>
            <a:r>
              <a:rPr lang="pl-PL" sz="2400" b="1" dirty="0">
                <a:solidFill>
                  <a:schemeClr val="bg1"/>
                </a:solidFill>
              </a:rPr>
              <a:t> - Składowe są przechowywane w specjalnie przydzielonej części pamięci odizolowanej od głównej pamięci przeznaczonej na 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Java 8 – </a:t>
            </a:r>
            <a:r>
              <a:rPr lang="pl-PL" sz="2400" b="1" dirty="0" err="1">
                <a:solidFill>
                  <a:schemeClr val="bg1"/>
                </a:solidFill>
              </a:rPr>
              <a:t>Metaspace</a:t>
            </a:r>
            <a:r>
              <a:rPr lang="pl-PL" sz="2400" b="1" dirty="0">
                <a:solidFill>
                  <a:schemeClr val="bg1"/>
                </a:solidFill>
              </a:rPr>
              <a:t> – zmiana mająca na celu ograniczenie występowania </a:t>
            </a:r>
            <a:r>
              <a:rPr lang="pl-PL" sz="2400" b="1" i="1" dirty="0" err="1">
                <a:solidFill>
                  <a:schemeClr val="bg1"/>
                </a:solidFill>
              </a:rPr>
              <a:t>OutOfMemory</a:t>
            </a:r>
            <a:r>
              <a:rPr lang="pl-PL" sz="2400" b="1" i="1" dirty="0">
                <a:solidFill>
                  <a:schemeClr val="bg1"/>
                </a:solidFill>
              </a:rPr>
              <a:t> error.</a:t>
            </a:r>
            <a:r>
              <a:rPr lang="pl-PL" sz="2400" b="1" dirty="0">
                <a:solidFill>
                  <a:schemeClr val="bg1"/>
                </a:solidFill>
              </a:rPr>
              <a:t> – tutaj pamięć jest przydzielana dynamicznie</a:t>
            </a:r>
          </a:p>
        </p:txBody>
      </p:sp>
    </p:spTree>
    <p:extLst>
      <p:ext uri="{BB962C8B-B14F-4D97-AF65-F5344CB8AC3E}">
        <p14:creationId xmlns:p14="http://schemas.microsoft.com/office/powerpoint/2010/main" val="3110029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C5F357-16B8-4C18-B3FF-6DCE59294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769" y="1196752"/>
            <a:ext cx="570431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86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wykorzystuje specjalne obiekty – GC Root. Są to punkty startowe dla procesu zbierania nieużytków.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Rodzaje GC Root: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Klasa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Lokalny stos – zmienne i parametry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Wątek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JNI</a:t>
            </a:r>
          </a:p>
        </p:txBody>
      </p:sp>
    </p:spTree>
    <p:extLst>
      <p:ext uri="{BB962C8B-B14F-4D97-AF65-F5344CB8AC3E}">
        <p14:creationId xmlns:p14="http://schemas.microsoft.com/office/powerpoint/2010/main" val="226192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Kroki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Mark –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przechodzi przez graf obiektów rozpoczynając od GC Root – oznacza obiekty jako „żywe” – obiekty bez referencji nie są oznaczane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Sweep</a:t>
            </a:r>
            <a:r>
              <a:rPr lang="pl-PL" sz="2400" b="1" dirty="0">
                <a:solidFill>
                  <a:schemeClr val="bg1"/>
                </a:solidFill>
              </a:rPr>
              <a:t> – usuwanie obiektów do których nie można „dojść” przechodząc przez graf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Compacting</a:t>
            </a:r>
            <a:r>
              <a:rPr lang="pl-PL" sz="2400" b="1" dirty="0">
                <a:solidFill>
                  <a:schemeClr val="bg1"/>
                </a:solidFill>
              </a:rPr>
              <a:t> – realokacja pamięci</a:t>
            </a:r>
          </a:p>
        </p:txBody>
      </p:sp>
    </p:spTree>
    <p:extLst>
      <p:ext uri="{BB962C8B-B14F-4D97-AF65-F5344CB8AC3E}">
        <p14:creationId xmlns:p14="http://schemas.microsoft.com/office/powerpoint/2010/main" val="4079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2ACF17C-E728-4A8D-BC54-6E401DECFA93}"/>
              </a:ext>
            </a:extLst>
          </p:cNvPr>
          <p:cNvCxnSpPr/>
          <p:nvPr/>
        </p:nvCxnSpPr>
        <p:spPr>
          <a:xfrm flipH="1">
            <a:off x="1979712" y="1628800"/>
            <a:ext cx="288032" cy="864096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0DDFEF8-DB01-4E35-AC74-609D4946F437}"/>
              </a:ext>
            </a:extLst>
          </p:cNvPr>
          <p:cNvSpPr txBox="1"/>
          <p:nvPr/>
        </p:nvSpPr>
        <p:spPr>
          <a:xfrm>
            <a:off x="1907704" y="1134338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Bajt = 8 bit</a:t>
            </a:r>
          </a:p>
        </p:txBody>
      </p:sp>
    </p:spTree>
    <p:extLst>
      <p:ext uri="{BB962C8B-B14F-4D97-AF65-F5344CB8AC3E}">
        <p14:creationId xmlns:p14="http://schemas.microsoft.com/office/powerpoint/2010/main" val="130181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327" y="2060848"/>
            <a:ext cx="7956946" cy="23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6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Young </a:t>
            </a:r>
            <a:r>
              <a:rPr lang="pl-PL" sz="2400" b="1" dirty="0" err="1">
                <a:solidFill>
                  <a:schemeClr val="bg1"/>
                </a:solidFill>
              </a:rPr>
              <a:t>Generation</a:t>
            </a:r>
            <a:r>
              <a:rPr lang="pl-PL" sz="2400" b="1" dirty="0">
                <a:solidFill>
                  <a:schemeClr val="bg1"/>
                </a:solidFill>
              </a:rPr>
              <a:t> – nowe obiekty dopiero utworzone – dzieli się na trzy strefy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Eden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Survivor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space</a:t>
            </a:r>
            <a:r>
              <a:rPr lang="pl-PL" sz="2400" b="1" dirty="0">
                <a:solidFill>
                  <a:schemeClr val="bg1"/>
                </a:solidFill>
              </a:rPr>
              <a:t> 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Survivor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space</a:t>
            </a:r>
            <a:r>
              <a:rPr lang="pl-PL" sz="2400" b="1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46496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Wraz z zapełnianiem dostępnej pamięci edenu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rozpoczyna działanie i wykonuje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Przenosi żywe obiekty do z edenu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Usuwa nieosiągalne</a:t>
            </a:r>
          </a:p>
        </p:txBody>
      </p:sp>
    </p:spTree>
    <p:extLst>
      <p:ext uri="{BB962C8B-B14F-4D97-AF65-F5344CB8AC3E}">
        <p14:creationId xmlns:p14="http://schemas.microsoft.com/office/powerpoint/2010/main" val="312574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 kolejnej iteracji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wykonuje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r>
              <a:rPr lang="pl-PL" sz="2400" b="1" dirty="0">
                <a:solidFill>
                  <a:schemeClr val="bg1"/>
                </a:solidFill>
              </a:rPr>
              <a:t> s1 i żywe obiekty przenosi do s2, następnie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r>
              <a:rPr lang="pl-PL" sz="2400" b="1" dirty="0">
                <a:solidFill>
                  <a:schemeClr val="bg1"/>
                </a:solidFill>
              </a:rPr>
              <a:t> edenu i żywa obiekty przenosi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 każdej kolejnej iteracji role s1 i s2 są odwracane</a:t>
            </a:r>
          </a:p>
        </p:txBody>
      </p:sp>
    </p:spTree>
    <p:extLst>
      <p:ext uri="{BB962C8B-B14F-4D97-AF65-F5344CB8AC3E}">
        <p14:creationId xmlns:p14="http://schemas.microsoft.com/office/powerpoint/2010/main" val="3291101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Eden jest czyszczony za każdym razem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Po określonej liczbie iteracji s1 -&gt; s2 -&gt; s1 … obiekty są promowane do </a:t>
            </a:r>
            <a:r>
              <a:rPr lang="pl-PL" sz="2400" b="1" dirty="0" err="1">
                <a:solidFill>
                  <a:schemeClr val="bg1"/>
                </a:solidFill>
              </a:rPr>
              <a:t>old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generation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Iteracje s1 -&gt; s2 -&gt; s1 … zapobiegają fragmentacji</a:t>
            </a:r>
          </a:p>
        </p:txBody>
      </p:sp>
    </p:spTree>
    <p:extLst>
      <p:ext uri="{BB962C8B-B14F-4D97-AF65-F5344CB8AC3E}">
        <p14:creationId xmlns:p14="http://schemas.microsoft.com/office/powerpoint/2010/main" val="2614292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Procesy odpowiadające za czyszczenie: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Młoda generacja – Minor GC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Stara generacja – Major GC</a:t>
            </a:r>
          </a:p>
        </p:txBody>
      </p:sp>
    </p:spTree>
    <p:extLst>
      <p:ext uri="{BB962C8B-B14F-4D97-AF65-F5344CB8AC3E}">
        <p14:creationId xmlns:p14="http://schemas.microsoft.com/office/powerpoint/2010/main" val="1854078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GC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349388" y="90872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Serial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podstawowy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– jednowątkowy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Concurrent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wątek działający w trakcie wykonania aplikacji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Parallel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Wielowątkowy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G1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dynamiczne ustalanie młodego regionu przy każdej iteracji – regiony z największą ilością nieużytków zostaną zebrane w pierwszej kolejności</a:t>
            </a:r>
          </a:p>
        </p:txBody>
      </p:sp>
    </p:spTree>
    <p:extLst>
      <p:ext uri="{BB962C8B-B14F-4D97-AF65-F5344CB8AC3E}">
        <p14:creationId xmlns:p14="http://schemas.microsoft.com/office/powerpoint/2010/main" val="647804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GC - 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BCB2BCD-DB67-4C57-9728-161DEB2814E2}"/>
              </a:ext>
            </a:extLst>
          </p:cNvPr>
          <p:cNvSpPr txBox="1"/>
          <p:nvPr/>
        </p:nvSpPr>
        <p:spPr>
          <a:xfrm>
            <a:off x="1349388" y="90872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W kotlinie 1.6.0 pojawił się eksperymentalne podejście do zarządzania pamięcią – może zostać odrzucone.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Rozwiązano problem współdzielenia obiektów przez wiele wątków.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Kotlin </a:t>
            </a:r>
            <a:r>
              <a:rPr lang="pl-PL" sz="2400" b="1" dirty="0" err="1">
                <a:solidFill>
                  <a:schemeClr val="bg1"/>
                </a:solidFill>
              </a:rPr>
              <a:t>Multiplatform</a:t>
            </a:r>
            <a:r>
              <a:rPr lang="pl-PL" sz="2400" b="1" dirty="0">
                <a:solidFill>
                  <a:schemeClr val="bg1"/>
                </a:solidFill>
              </a:rPr>
              <a:t> Mobile (KMM) (</a:t>
            </a:r>
            <a:r>
              <a:rPr lang="pl-PL" sz="2400" b="1" dirty="0" err="1">
                <a:solidFill>
                  <a:schemeClr val="bg1"/>
                </a:solidFill>
              </a:rPr>
              <a:t>alpha</a:t>
            </a:r>
            <a:r>
              <a:rPr lang="pl-PL" sz="2400" b="1" dirty="0">
                <a:solidFill>
                  <a:schemeClr val="bg1"/>
                </a:solidFill>
              </a:rPr>
              <a:t>) – SDK dl iOS + Android – nowy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ułatwia wykorzystanie KMM</a:t>
            </a:r>
          </a:p>
        </p:txBody>
      </p:sp>
    </p:spTree>
    <p:extLst>
      <p:ext uri="{BB962C8B-B14F-4D97-AF65-F5344CB8AC3E}">
        <p14:creationId xmlns:p14="http://schemas.microsoft.com/office/powerpoint/2010/main" val="138944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13283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39A8D48-054C-4141-A455-CCA58AA8A895}"/>
              </a:ext>
            </a:extLst>
          </p:cNvPr>
          <p:cNvCxnSpPr/>
          <p:nvPr/>
        </p:nvCxnSpPr>
        <p:spPr>
          <a:xfrm flipH="1">
            <a:off x="2627784" y="1476176"/>
            <a:ext cx="288032" cy="864096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555776" y="98171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= 4 bajt</a:t>
            </a:r>
          </a:p>
        </p:txBody>
      </p:sp>
    </p:spTree>
    <p:extLst>
      <p:ext uri="{BB962C8B-B14F-4D97-AF65-F5344CB8AC3E}">
        <p14:creationId xmlns:p14="http://schemas.microsoft.com/office/powerpoint/2010/main" val="24707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5844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2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</a:t>
            </a:r>
            <a:r>
              <a:rPr lang="pl-PL" sz="2400" b="1" dirty="0">
                <a:solidFill>
                  <a:schemeClr val="bg1"/>
                </a:solidFill>
              </a:rPr>
              <a:t>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81245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4295412" y="124534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2141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2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635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&amp; - pokaż gdzie zmienna jest umieszczona</a:t>
            </a:r>
          </a:p>
        </p:txBody>
      </p:sp>
    </p:spTree>
    <p:extLst>
      <p:ext uri="{BB962C8B-B14F-4D97-AF65-F5344CB8AC3E}">
        <p14:creationId xmlns:p14="http://schemas.microsoft.com/office/powerpoint/2010/main" val="424039880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79515</TotalTime>
  <Pages>0</Pages>
  <Words>1287</Words>
  <Characters>0</Characters>
  <Application>Microsoft Office PowerPoint</Application>
  <PresentationFormat>Pokaz na ekranie (4:3)</PresentationFormat>
  <Lines>0</Lines>
  <Paragraphs>356</Paragraphs>
  <Slides>47</Slides>
  <Notes>47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1074</cp:revision>
  <dcterms:modified xsi:type="dcterms:W3CDTF">2022-03-10T21:38:24Z</dcterms:modified>
  <cp:category/>
</cp:coreProperties>
</file>