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6" r:id="rId3"/>
    <p:sldMasterId id="2147483672" r:id="rId4"/>
    <p:sldMasterId id="2147483684" r:id="rId5"/>
    <p:sldMasterId id="2147483690" r:id="rId6"/>
    <p:sldMasterId id="2147483696" r:id="rId7"/>
    <p:sldMasterId id="2147483698" r:id="rId8"/>
  </p:sldMasterIdLst>
  <p:notesMasterIdLst>
    <p:notesMasterId r:id="rId22"/>
  </p:notesMasterIdLst>
  <p:sldIdLst>
    <p:sldId id="256" r:id="rId9"/>
    <p:sldId id="257" r:id="rId10"/>
    <p:sldId id="258" r:id="rId11"/>
    <p:sldId id="259" r:id="rId12"/>
    <p:sldId id="270" r:id="rId13"/>
    <p:sldId id="266" r:id="rId14"/>
    <p:sldId id="279" r:id="rId15"/>
    <p:sldId id="265" r:id="rId16"/>
    <p:sldId id="280" r:id="rId17"/>
    <p:sldId id="262" r:id="rId18"/>
    <p:sldId id="271" r:id="rId19"/>
    <p:sldId id="263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7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9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D8825-FEE8-1441-88EC-68B0242625C1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7857B-2F04-BB43-92A4-DF15E82A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3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7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9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7857B-2F04-BB43-92A4-DF15E82A2F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1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FB8-DF10-304A-BC44-A931EF8B675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819-CB20-5444-B397-CDA53F7A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FB8-DF10-304A-BC44-A931EF8B675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819-CB20-5444-B397-CDA53F7A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FB8-DF10-304A-BC44-A931EF8B675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819-CB20-5444-B397-CDA53F7A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4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557530" y="733212"/>
            <a:ext cx="8028940" cy="5389880"/>
          </a:xfrm>
          <a:custGeom>
            <a:avLst/>
            <a:gdLst/>
            <a:ahLst/>
            <a:cxnLst/>
            <a:rect l="l" t="t" r="r" b="b"/>
            <a:pathLst>
              <a:path w="8028940" h="4042410">
                <a:moveTo>
                  <a:pt x="3352800" y="1269"/>
                </a:moveTo>
                <a:lnTo>
                  <a:pt x="0" y="0"/>
                </a:lnTo>
                <a:lnTo>
                  <a:pt x="0" y="4042410"/>
                </a:lnTo>
                <a:lnTo>
                  <a:pt x="8028940" y="4042410"/>
                </a:lnTo>
                <a:lnTo>
                  <a:pt x="8028940" y="0"/>
                </a:lnTo>
                <a:lnTo>
                  <a:pt x="4705350" y="1269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57530" y="7332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8586469" y="61230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5400" y="2355427"/>
            <a:ext cx="65532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9D0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5834" y="4683791"/>
            <a:ext cx="49123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CCCCC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019" y="2494281"/>
            <a:ext cx="755396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77756" y="2385919"/>
            <a:ext cx="345185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557530" y="733212"/>
            <a:ext cx="8028940" cy="5389880"/>
          </a:xfrm>
          <a:custGeom>
            <a:avLst/>
            <a:gdLst/>
            <a:ahLst/>
            <a:cxnLst/>
            <a:rect l="l" t="t" r="r" b="b"/>
            <a:pathLst>
              <a:path w="8028940" h="4042410">
                <a:moveTo>
                  <a:pt x="3352800" y="1269"/>
                </a:moveTo>
                <a:lnTo>
                  <a:pt x="0" y="0"/>
                </a:lnTo>
                <a:lnTo>
                  <a:pt x="0" y="4042410"/>
                </a:lnTo>
                <a:lnTo>
                  <a:pt x="8028940" y="4042410"/>
                </a:lnTo>
                <a:lnTo>
                  <a:pt x="8028940" y="0"/>
                </a:lnTo>
                <a:lnTo>
                  <a:pt x="4705350" y="1269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57530" y="7332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8586469" y="61230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5400" y="2355427"/>
            <a:ext cx="65532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9D0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5834" y="4683790"/>
            <a:ext cx="49123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CCCCC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019" y="2494281"/>
            <a:ext cx="755396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77756" y="2385919"/>
            <a:ext cx="345185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FB8-DF10-304A-BC44-A931EF8B675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819-CB20-5444-B397-CDA53F7A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7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557530" y="733212"/>
            <a:ext cx="8028940" cy="5389880"/>
          </a:xfrm>
          <a:custGeom>
            <a:avLst/>
            <a:gdLst/>
            <a:ahLst/>
            <a:cxnLst/>
            <a:rect l="l" t="t" r="r" b="b"/>
            <a:pathLst>
              <a:path w="8028940" h="4042410">
                <a:moveTo>
                  <a:pt x="3352800" y="1269"/>
                </a:moveTo>
                <a:lnTo>
                  <a:pt x="0" y="0"/>
                </a:lnTo>
                <a:lnTo>
                  <a:pt x="0" y="4042410"/>
                </a:lnTo>
                <a:lnTo>
                  <a:pt x="8028940" y="4042410"/>
                </a:lnTo>
                <a:lnTo>
                  <a:pt x="8028940" y="0"/>
                </a:lnTo>
                <a:lnTo>
                  <a:pt x="4705350" y="1269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57530" y="7332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8586469" y="61230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5400" y="2355427"/>
            <a:ext cx="65532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9D0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5834" y="4683787"/>
            <a:ext cx="49123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CCCCC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019" y="2494281"/>
            <a:ext cx="755396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77756" y="2385919"/>
            <a:ext cx="345185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557530" y="733212"/>
            <a:ext cx="8028940" cy="5389880"/>
          </a:xfrm>
          <a:custGeom>
            <a:avLst/>
            <a:gdLst/>
            <a:ahLst/>
            <a:cxnLst/>
            <a:rect l="l" t="t" r="r" b="b"/>
            <a:pathLst>
              <a:path w="8028940" h="4042410">
                <a:moveTo>
                  <a:pt x="3352800" y="1269"/>
                </a:moveTo>
                <a:lnTo>
                  <a:pt x="0" y="0"/>
                </a:lnTo>
                <a:lnTo>
                  <a:pt x="0" y="4042410"/>
                </a:lnTo>
                <a:lnTo>
                  <a:pt x="8028940" y="4042410"/>
                </a:lnTo>
                <a:lnTo>
                  <a:pt x="8028940" y="0"/>
                </a:lnTo>
                <a:lnTo>
                  <a:pt x="4705350" y="1269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57530" y="7332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8586469" y="61230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5400" y="2355427"/>
            <a:ext cx="65532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9D0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5834" y="4683778"/>
            <a:ext cx="49123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CCCCC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019" y="2494281"/>
            <a:ext cx="755396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77756" y="2385919"/>
            <a:ext cx="345185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FB8-DF10-304A-BC44-A931EF8B675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819-CB20-5444-B397-CDA53F7A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99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557530" y="733212"/>
            <a:ext cx="8028940" cy="5389880"/>
          </a:xfrm>
          <a:custGeom>
            <a:avLst/>
            <a:gdLst/>
            <a:ahLst/>
            <a:cxnLst/>
            <a:rect l="l" t="t" r="r" b="b"/>
            <a:pathLst>
              <a:path w="8028940" h="4042410">
                <a:moveTo>
                  <a:pt x="3352800" y="1269"/>
                </a:moveTo>
                <a:lnTo>
                  <a:pt x="0" y="0"/>
                </a:lnTo>
                <a:lnTo>
                  <a:pt x="0" y="4042410"/>
                </a:lnTo>
                <a:lnTo>
                  <a:pt x="8028940" y="4042410"/>
                </a:lnTo>
                <a:lnTo>
                  <a:pt x="8028940" y="0"/>
                </a:lnTo>
                <a:lnTo>
                  <a:pt x="4705350" y="1269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57530" y="7332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8586469" y="61230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5400" y="2355427"/>
            <a:ext cx="65532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9D0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5831" y="4683771"/>
            <a:ext cx="49123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CCCCC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5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019" y="2494281"/>
            <a:ext cx="755396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5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77755" y="2385915"/>
            <a:ext cx="345185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5" y="692573"/>
            <a:ext cx="823213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2559" y="1268760"/>
            <a:ext cx="7938882" cy="2400300"/>
          </a:xfrm>
          <a:effectLst/>
        </p:spPr>
        <p:txBody>
          <a:bodyPr anchor="b"/>
          <a:lstStyle>
            <a:lvl1pPr algn="ctr">
              <a:lnSpc>
                <a:spcPct val="80000"/>
              </a:lnSpc>
              <a:defRPr spc="0">
                <a:solidFill>
                  <a:schemeClr val="accent4"/>
                </a:solidFill>
                <a:effectLst>
                  <a:outerShdw blurRad="111125" dist="215900" dir="15000000" sy="30000" kx="-1800000" algn="bl" rotWithShape="0">
                    <a:prstClr val="black">
                      <a:alpha val="11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9562" y="3609507"/>
            <a:ext cx="7938882" cy="1511685"/>
          </a:xfrm>
          <a:prstGeom prst="rect">
            <a:avLst/>
          </a:prstGeom>
          <a:effectLst/>
        </p:spPr>
        <p:txBody>
          <a:bodyPr vert="horz" lIns="38401" tIns="19202" rIns="38401" bIns="19202"/>
          <a:lstStyle>
            <a:lvl1pPr>
              <a:defRPr sz="3000" spc="0">
                <a:solidFill>
                  <a:schemeClr val="accent4"/>
                </a:solidFill>
                <a:effectLst/>
                <a:latin typeface="Lato Regular"/>
                <a:cs typeface="Lato Regular"/>
              </a:defRPr>
            </a:lvl1pPr>
            <a:lvl2pPr>
              <a:defRPr spc="0">
                <a:solidFill>
                  <a:srgbClr val="8D8E8D"/>
                </a:solidFill>
                <a:effectLst/>
                <a:latin typeface="Miso"/>
                <a:cs typeface="Miso"/>
              </a:defRPr>
            </a:lvl2pPr>
            <a:lvl3pPr>
              <a:defRPr spc="0">
                <a:solidFill>
                  <a:srgbClr val="8D8E8D"/>
                </a:solidFill>
                <a:effectLst/>
                <a:latin typeface="Miso"/>
                <a:cs typeface="Miso"/>
              </a:defRPr>
            </a:lvl3pPr>
            <a:lvl4pPr>
              <a:defRPr spc="0">
                <a:solidFill>
                  <a:srgbClr val="8D8E8D"/>
                </a:solidFill>
                <a:effectLst/>
                <a:latin typeface="Miso"/>
                <a:cs typeface="Miso"/>
              </a:defRPr>
            </a:lvl4pPr>
            <a:lvl5pPr>
              <a:defRPr spc="0">
                <a:solidFill>
                  <a:srgbClr val="8D8E8D"/>
                </a:solidFill>
                <a:effectLst/>
                <a:latin typeface="Miso"/>
                <a:cs typeface="Mis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668469"/>
      </p:ext>
    </p:extLst>
  </p:cSld>
  <p:clrMapOvr>
    <a:masterClrMapping/>
  </p:clrMapOvr>
  <p:transition xmlns:p14="http://schemas.microsoft.com/office/powerpoint/2010/main" spd="slow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5143500"/>
              <a:gd name="T2" fmla="*/ 9144000 w 9144000"/>
              <a:gd name="T3" fmla="*/ 0 h 5143500"/>
              <a:gd name="T4" fmla="*/ 9144000 w 9144000"/>
              <a:gd name="T5" fmla="*/ 12192000 h 5143500"/>
              <a:gd name="T6" fmla="*/ 0 w 9144000"/>
              <a:gd name="T7" fmla="*/ 12192000 h 5143500"/>
              <a:gd name="T8" fmla="*/ 0 w 9144000"/>
              <a:gd name="T9" fmla="*/ 0 h 514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bk object 17"/>
          <p:cNvSpPr>
            <a:spLocks/>
          </p:cNvSpPr>
          <p:nvPr/>
        </p:nvSpPr>
        <p:spPr bwMode="auto">
          <a:xfrm>
            <a:off x="557213" y="733425"/>
            <a:ext cx="8029575" cy="5389563"/>
          </a:xfrm>
          <a:custGeom>
            <a:avLst/>
            <a:gdLst>
              <a:gd name="T0" fmla="*/ 3353595 w 8028940"/>
              <a:gd name="T1" fmla="*/ 3008 h 4042410"/>
              <a:gd name="T2" fmla="*/ 0 w 8028940"/>
              <a:gd name="T3" fmla="*/ 0 h 4042410"/>
              <a:gd name="T4" fmla="*/ 0 w 8028940"/>
              <a:gd name="T5" fmla="*/ 9580318 h 4042410"/>
              <a:gd name="T6" fmla="*/ 8030845 w 8028940"/>
              <a:gd name="T7" fmla="*/ 9580318 h 4042410"/>
              <a:gd name="T8" fmla="*/ 8030845 w 8028940"/>
              <a:gd name="T9" fmla="*/ 0 h 4042410"/>
              <a:gd name="T10" fmla="*/ 4706466 w 8028940"/>
              <a:gd name="T11" fmla="*/ 3008 h 40424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028940" h="4042410">
                <a:moveTo>
                  <a:pt x="3352800" y="1269"/>
                </a:moveTo>
                <a:lnTo>
                  <a:pt x="0" y="0"/>
                </a:lnTo>
                <a:lnTo>
                  <a:pt x="0" y="4042410"/>
                </a:lnTo>
                <a:lnTo>
                  <a:pt x="8028940" y="4042410"/>
                </a:lnTo>
                <a:lnTo>
                  <a:pt x="8028940" y="0"/>
                </a:lnTo>
                <a:lnTo>
                  <a:pt x="4705350" y="1269"/>
                </a:lnTo>
              </a:path>
            </a:pathLst>
          </a:custGeom>
          <a:noFill/>
          <a:ln w="76194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bk object 18"/>
          <p:cNvSpPr>
            <a:spLocks/>
          </p:cNvSpPr>
          <p:nvPr/>
        </p:nvSpPr>
        <p:spPr bwMode="auto">
          <a:xfrm>
            <a:off x="557213" y="7334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76194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bk object 19"/>
          <p:cNvSpPr>
            <a:spLocks/>
          </p:cNvSpPr>
          <p:nvPr/>
        </p:nvSpPr>
        <p:spPr bwMode="auto">
          <a:xfrm>
            <a:off x="8586788" y="6122988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76194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5400" y="2355427"/>
            <a:ext cx="6553200" cy="738664"/>
          </a:xfrm>
          <a:prstGeom prst="rect">
            <a:avLst/>
          </a:prstGeom>
        </p:spPr>
        <p:txBody>
          <a:bodyPr/>
          <a:lstStyle>
            <a:lvl1pPr>
              <a:defRPr sz="4800" b="1" i="0">
                <a:solidFill>
                  <a:srgbClr val="FF9D0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5834" y="4683784"/>
            <a:ext cx="4912359" cy="276999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rgbClr val="CCCCCC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C2373FB4-F5B4-F948-B19E-39880225F191}" type="datetimeFigureOut">
              <a:rPr lang="en-US"/>
              <a:pPr>
                <a:defRPr/>
              </a:pPr>
              <a:t>10/17/17</a:t>
            </a:fld>
            <a:endParaRPr lang="en-US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0D6DCC87-1031-8946-9F9F-1DA7A9EE013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186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616" y="692150"/>
            <a:ext cx="8232775" cy="369332"/>
          </a:xfrm>
        </p:spPr>
        <p:txBody>
          <a:bodyPr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339" y="2493964"/>
            <a:ext cx="7553325" cy="369332"/>
          </a:xfrm>
        </p:spPr>
        <p:txBody>
          <a:bodyPr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EEAA9D60-2ECA-3B40-A523-1AF70A0919F3}" type="datetimeFigureOut">
              <a:rPr lang="en-US"/>
              <a:pPr>
                <a:defRPr/>
              </a:pPr>
              <a:t>10/17/17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8C3EAA0E-26AE-8A46-A5D8-95C9985EEEA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355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FB8-DF10-304A-BC44-A931EF8B675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819-CB20-5444-B397-CDA53F7A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286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616" y="692150"/>
            <a:ext cx="8232775" cy="369332"/>
          </a:xfrm>
        </p:spPr>
        <p:txBody>
          <a:bodyPr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2"/>
            <a:ext cx="397764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77755" y="2385918"/>
            <a:ext cx="3451859" cy="246221"/>
          </a:xfrm>
          <a:prstGeom prst="rect">
            <a:avLst/>
          </a:prstGeom>
        </p:spPr>
        <p:txBody>
          <a:bodyPr/>
          <a:lstStyle>
            <a:lvl1pPr>
              <a:defRPr sz="16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AF3E0561-2CC1-F14F-AEE3-45D327A3EC01}" type="datetimeFigureOut">
              <a:rPr lang="en-US"/>
              <a:pPr>
                <a:defRPr/>
              </a:pPr>
              <a:t>10/17/17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C371321D-1207-B841-8063-CA5D051DB79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76780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616" y="692150"/>
            <a:ext cx="8232775" cy="369332"/>
          </a:xfrm>
        </p:spPr>
        <p:txBody>
          <a:bodyPr/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A84A282E-8C98-0241-8B2E-8B2AC0CAB00D}" type="datetimeFigureOut">
              <a:rPr lang="en-US"/>
              <a:pPr>
                <a:defRPr/>
              </a:pPr>
              <a:t>10/17/17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B9F63E17-3FFA-6945-ABBA-0D86D6F1183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0238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EB794C98-85B0-FD44-941E-362579F3F007}" type="datetimeFigureOut">
              <a:rPr lang="en-US"/>
              <a:pPr>
                <a:defRPr/>
              </a:pPr>
              <a:t>10/17/17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970A0ADA-D422-AE4A-AD11-2244B94517B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32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0" indent="0">
              <a:buNone/>
              <a:defRPr sz="1600" b="1"/>
            </a:lvl5pPr>
            <a:lvl6pPr marL="2285800" indent="0">
              <a:buNone/>
              <a:defRPr sz="1600" b="1"/>
            </a:lvl6pPr>
            <a:lvl7pPr marL="2742960" indent="0">
              <a:buNone/>
              <a:defRPr sz="1600" b="1"/>
            </a:lvl7pPr>
            <a:lvl8pPr marL="3200117" indent="0">
              <a:buNone/>
              <a:defRPr sz="1600" b="1"/>
            </a:lvl8pPr>
            <a:lvl9pPr marL="36572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0" indent="0">
              <a:buNone/>
              <a:defRPr sz="1600" b="1"/>
            </a:lvl5pPr>
            <a:lvl6pPr marL="2285800" indent="0">
              <a:buNone/>
              <a:defRPr sz="1600" b="1"/>
            </a:lvl6pPr>
            <a:lvl7pPr marL="2742960" indent="0">
              <a:buNone/>
              <a:defRPr sz="1600" b="1"/>
            </a:lvl7pPr>
            <a:lvl8pPr marL="3200117" indent="0">
              <a:buNone/>
              <a:defRPr sz="1600" b="1"/>
            </a:lvl8pPr>
            <a:lvl9pPr marL="36572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FB8-DF10-304A-BC44-A931EF8B675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819-CB20-5444-B397-CDA53F7A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7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FB8-DF10-304A-BC44-A931EF8B675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819-CB20-5444-B397-CDA53F7A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FB8-DF10-304A-BC44-A931EF8B675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819-CB20-5444-B397-CDA53F7A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8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40" indent="0">
              <a:buNone/>
              <a:defRPr sz="900"/>
            </a:lvl5pPr>
            <a:lvl6pPr marL="2285800" indent="0">
              <a:buNone/>
              <a:defRPr sz="900"/>
            </a:lvl6pPr>
            <a:lvl7pPr marL="2742960" indent="0">
              <a:buNone/>
              <a:defRPr sz="900"/>
            </a:lvl7pPr>
            <a:lvl8pPr marL="3200117" indent="0">
              <a:buNone/>
              <a:defRPr sz="900"/>
            </a:lvl8pPr>
            <a:lvl9pPr marL="36572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FB8-DF10-304A-BC44-A931EF8B675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819-CB20-5444-B397-CDA53F7A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0" indent="0">
              <a:buNone/>
              <a:defRPr sz="2800"/>
            </a:lvl2pPr>
            <a:lvl3pPr marL="914320" indent="0">
              <a:buNone/>
              <a:defRPr sz="2400"/>
            </a:lvl3pPr>
            <a:lvl4pPr marL="1371480" indent="0">
              <a:buNone/>
              <a:defRPr sz="2000"/>
            </a:lvl4pPr>
            <a:lvl5pPr marL="1828640" indent="0">
              <a:buNone/>
              <a:defRPr sz="2000"/>
            </a:lvl5pPr>
            <a:lvl6pPr marL="2285800" indent="0">
              <a:buNone/>
              <a:defRPr sz="2000"/>
            </a:lvl6pPr>
            <a:lvl7pPr marL="2742960" indent="0">
              <a:buNone/>
              <a:defRPr sz="2000"/>
            </a:lvl7pPr>
            <a:lvl8pPr marL="3200117" indent="0">
              <a:buNone/>
              <a:defRPr sz="2000"/>
            </a:lvl8pPr>
            <a:lvl9pPr marL="365727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6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40" indent="0">
              <a:buNone/>
              <a:defRPr sz="900"/>
            </a:lvl5pPr>
            <a:lvl6pPr marL="2285800" indent="0">
              <a:buNone/>
              <a:defRPr sz="900"/>
            </a:lvl6pPr>
            <a:lvl7pPr marL="2742960" indent="0">
              <a:buNone/>
              <a:defRPr sz="900"/>
            </a:lvl7pPr>
            <a:lvl8pPr marL="3200117" indent="0">
              <a:buNone/>
              <a:defRPr sz="900"/>
            </a:lvl8pPr>
            <a:lvl9pPr marL="36572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FB8-DF10-304A-BC44-A931EF8B675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41819-CB20-5444-B397-CDA53F7A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theme" Target="../theme/theme6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theme" Target="../theme/theme7.xml"/><Relationship Id="rId3" Type="http://schemas.openxmlformats.org/officeDocument/2006/relationships/image" Target="../media/image1.jp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CFB8-DF10-304A-BC44-A931EF8B675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41819-CB20-5444-B397-CDA53F7A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5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6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45716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5" indent="-285726" algn="l" defTabSz="45716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0" indent="-228580" algn="l" defTabSz="45716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0" indent="-228580" algn="l" defTabSz="45716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0" indent="-228580" algn="l" defTabSz="45716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0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9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9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8" indent="-228580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7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9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9079" y="365760"/>
            <a:ext cx="8624570" cy="6126480"/>
          </a:xfrm>
          <a:custGeom>
            <a:avLst/>
            <a:gdLst/>
            <a:ahLst/>
            <a:cxnLst/>
            <a:rect l="l" t="t" r="r" b="b"/>
            <a:pathLst>
              <a:path w="8624570" h="4594860">
                <a:moveTo>
                  <a:pt x="2852420" y="0"/>
                </a:moveTo>
                <a:lnTo>
                  <a:pt x="0" y="0"/>
                </a:lnTo>
                <a:lnTo>
                  <a:pt x="0" y="4594859"/>
                </a:lnTo>
                <a:lnTo>
                  <a:pt x="8624570" y="4594859"/>
                </a:lnTo>
                <a:lnTo>
                  <a:pt x="8624570" y="0"/>
                </a:lnTo>
                <a:lnTo>
                  <a:pt x="578739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59079" y="365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8883650" y="6492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019" y="2494281"/>
            <a:ext cx="75539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7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7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20"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7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fld id="{B6F15528-21DE-4FAA-801E-634DDDAF4B2B}" type="slidenum">
              <a:rPr lang="uk-U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20"/>
              <a:t>‹#›</a:t>
            </a:fld>
            <a:endParaRPr lang="uk-U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0">
        <a:defRPr>
          <a:latin typeface="+mn-lt"/>
          <a:ea typeface="+mn-ea"/>
          <a:cs typeface="+mn-cs"/>
        </a:defRPr>
      </a:lvl2pPr>
      <a:lvl3pPr marL="914320">
        <a:defRPr>
          <a:latin typeface="+mn-lt"/>
          <a:ea typeface="+mn-ea"/>
          <a:cs typeface="+mn-cs"/>
        </a:defRPr>
      </a:lvl3pPr>
      <a:lvl4pPr marL="1371480">
        <a:defRPr>
          <a:latin typeface="+mn-lt"/>
          <a:ea typeface="+mn-ea"/>
          <a:cs typeface="+mn-cs"/>
        </a:defRPr>
      </a:lvl4pPr>
      <a:lvl5pPr marL="1828640">
        <a:defRPr>
          <a:latin typeface="+mn-lt"/>
          <a:ea typeface="+mn-ea"/>
          <a:cs typeface="+mn-cs"/>
        </a:defRPr>
      </a:lvl5pPr>
      <a:lvl6pPr marL="2285800">
        <a:defRPr>
          <a:latin typeface="+mn-lt"/>
          <a:ea typeface="+mn-ea"/>
          <a:cs typeface="+mn-cs"/>
        </a:defRPr>
      </a:lvl6pPr>
      <a:lvl7pPr marL="2742960">
        <a:defRPr>
          <a:latin typeface="+mn-lt"/>
          <a:ea typeface="+mn-ea"/>
          <a:cs typeface="+mn-cs"/>
        </a:defRPr>
      </a:lvl7pPr>
      <a:lvl8pPr marL="3200117">
        <a:defRPr>
          <a:latin typeface="+mn-lt"/>
          <a:ea typeface="+mn-ea"/>
          <a:cs typeface="+mn-cs"/>
        </a:defRPr>
      </a:lvl8pPr>
      <a:lvl9pPr marL="365727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0">
        <a:defRPr>
          <a:latin typeface="+mn-lt"/>
          <a:ea typeface="+mn-ea"/>
          <a:cs typeface="+mn-cs"/>
        </a:defRPr>
      </a:lvl2pPr>
      <a:lvl3pPr marL="914320">
        <a:defRPr>
          <a:latin typeface="+mn-lt"/>
          <a:ea typeface="+mn-ea"/>
          <a:cs typeface="+mn-cs"/>
        </a:defRPr>
      </a:lvl3pPr>
      <a:lvl4pPr marL="1371480">
        <a:defRPr>
          <a:latin typeface="+mn-lt"/>
          <a:ea typeface="+mn-ea"/>
          <a:cs typeface="+mn-cs"/>
        </a:defRPr>
      </a:lvl4pPr>
      <a:lvl5pPr marL="1828640">
        <a:defRPr>
          <a:latin typeface="+mn-lt"/>
          <a:ea typeface="+mn-ea"/>
          <a:cs typeface="+mn-cs"/>
        </a:defRPr>
      </a:lvl5pPr>
      <a:lvl6pPr marL="2285800">
        <a:defRPr>
          <a:latin typeface="+mn-lt"/>
          <a:ea typeface="+mn-ea"/>
          <a:cs typeface="+mn-cs"/>
        </a:defRPr>
      </a:lvl6pPr>
      <a:lvl7pPr marL="2742960">
        <a:defRPr>
          <a:latin typeface="+mn-lt"/>
          <a:ea typeface="+mn-ea"/>
          <a:cs typeface="+mn-cs"/>
        </a:defRPr>
      </a:lvl7pPr>
      <a:lvl8pPr marL="3200117">
        <a:defRPr>
          <a:latin typeface="+mn-lt"/>
          <a:ea typeface="+mn-ea"/>
          <a:cs typeface="+mn-cs"/>
        </a:defRPr>
      </a:lvl8pPr>
      <a:lvl9pPr marL="3657279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9079" y="365760"/>
            <a:ext cx="8624570" cy="6126480"/>
          </a:xfrm>
          <a:custGeom>
            <a:avLst/>
            <a:gdLst/>
            <a:ahLst/>
            <a:cxnLst/>
            <a:rect l="l" t="t" r="r" b="b"/>
            <a:pathLst>
              <a:path w="8624570" h="4594860">
                <a:moveTo>
                  <a:pt x="2852420" y="0"/>
                </a:moveTo>
                <a:lnTo>
                  <a:pt x="0" y="0"/>
                </a:lnTo>
                <a:lnTo>
                  <a:pt x="0" y="4594859"/>
                </a:lnTo>
                <a:lnTo>
                  <a:pt x="8624570" y="4594859"/>
                </a:lnTo>
                <a:lnTo>
                  <a:pt x="8624570" y="0"/>
                </a:lnTo>
                <a:lnTo>
                  <a:pt x="578739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59079" y="365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8883650" y="6492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019" y="2494281"/>
            <a:ext cx="75539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7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7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20"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7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fld id="{B6F15528-21DE-4FAA-801E-634DDDAF4B2B}" type="slidenum">
              <a:rPr lang="uk-U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20"/>
              <a:t>‹#›</a:t>
            </a:fld>
            <a:endParaRPr lang="uk-U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0">
        <a:defRPr>
          <a:latin typeface="+mn-lt"/>
          <a:ea typeface="+mn-ea"/>
          <a:cs typeface="+mn-cs"/>
        </a:defRPr>
      </a:lvl2pPr>
      <a:lvl3pPr marL="914320">
        <a:defRPr>
          <a:latin typeface="+mn-lt"/>
          <a:ea typeface="+mn-ea"/>
          <a:cs typeface="+mn-cs"/>
        </a:defRPr>
      </a:lvl3pPr>
      <a:lvl4pPr marL="1371480">
        <a:defRPr>
          <a:latin typeface="+mn-lt"/>
          <a:ea typeface="+mn-ea"/>
          <a:cs typeface="+mn-cs"/>
        </a:defRPr>
      </a:lvl4pPr>
      <a:lvl5pPr marL="1828640">
        <a:defRPr>
          <a:latin typeface="+mn-lt"/>
          <a:ea typeface="+mn-ea"/>
          <a:cs typeface="+mn-cs"/>
        </a:defRPr>
      </a:lvl5pPr>
      <a:lvl6pPr marL="2285800">
        <a:defRPr>
          <a:latin typeface="+mn-lt"/>
          <a:ea typeface="+mn-ea"/>
          <a:cs typeface="+mn-cs"/>
        </a:defRPr>
      </a:lvl6pPr>
      <a:lvl7pPr marL="2742960">
        <a:defRPr>
          <a:latin typeface="+mn-lt"/>
          <a:ea typeface="+mn-ea"/>
          <a:cs typeface="+mn-cs"/>
        </a:defRPr>
      </a:lvl7pPr>
      <a:lvl8pPr marL="3200117">
        <a:defRPr>
          <a:latin typeface="+mn-lt"/>
          <a:ea typeface="+mn-ea"/>
          <a:cs typeface="+mn-cs"/>
        </a:defRPr>
      </a:lvl8pPr>
      <a:lvl9pPr marL="365727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0">
        <a:defRPr>
          <a:latin typeface="+mn-lt"/>
          <a:ea typeface="+mn-ea"/>
          <a:cs typeface="+mn-cs"/>
        </a:defRPr>
      </a:lvl2pPr>
      <a:lvl3pPr marL="914320">
        <a:defRPr>
          <a:latin typeface="+mn-lt"/>
          <a:ea typeface="+mn-ea"/>
          <a:cs typeface="+mn-cs"/>
        </a:defRPr>
      </a:lvl3pPr>
      <a:lvl4pPr marL="1371480">
        <a:defRPr>
          <a:latin typeface="+mn-lt"/>
          <a:ea typeface="+mn-ea"/>
          <a:cs typeface="+mn-cs"/>
        </a:defRPr>
      </a:lvl4pPr>
      <a:lvl5pPr marL="1828640">
        <a:defRPr>
          <a:latin typeface="+mn-lt"/>
          <a:ea typeface="+mn-ea"/>
          <a:cs typeface="+mn-cs"/>
        </a:defRPr>
      </a:lvl5pPr>
      <a:lvl6pPr marL="2285800">
        <a:defRPr>
          <a:latin typeface="+mn-lt"/>
          <a:ea typeface="+mn-ea"/>
          <a:cs typeface="+mn-cs"/>
        </a:defRPr>
      </a:lvl6pPr>
      <a:lvl7pPr marL="2742960">
        <a:defRPr>
          <a:latin typeface="+mn-lt"/>
          <a:ea typeface="+mn-ea"/>
          <a:cs typeface="+mn-cs"/>
        </a:defRPr>
      </a:lvl7pPr>
      <a:lvl8pPr marL="3200117">
        <a:defRPr>
          <a:latin typeface="+mn-lt"/>
          <a:ea typeface="+mn-ea"/>
          <a:cs typeface="+mn-cs"/>
        </a:defRPr>
      </a:lvl8pPr>
      <a:lvl9pPr marL="3657279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9079" y="365760"/>
            <a:ext cx="8624570" cy="6126480"/>
          </a:xfrm>
          <a:custGeom>
            <a:avLst/>
            <a:gdLst/>
            <a:ahLst/>
            <a:cxnLst/>
            <a:rect l="l" t="t" r="r" b="b"/>
            <a:pathLst>
              <a:path w="8624570" h="4594860">
                <a:moveTo>
                  <a:pt x="2852420" y="0"/>
                </a:moveTo>
                <a:lnTo>
                  <a:pt x="0" y="0"/>
                </a:lnTo>
                <a:lnTo>
                  <a:pt x="0" y="4594859"/>
                </a:lnTo>
                <a:lnTo>
                  <a:pt x="8624570" y="4594859"/>
                </a:lnTo>
                <a:lnTo>
                  <a:pt x="8624570" y="0"/>
                </a:lnTo>
                <a:lnTo>
                  <a:pt x="578739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59079" y="365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8883650" y="6492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019" y="2494281"/>
            <a:ext cx="75539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67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67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20"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67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fld id="{B6F15528-21DE-4FAA-801E-634DDDAF4B2B}" type="slidenum">
              <a:rPr lang="uk-U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20"/>
              <a:t>‹#›</a:t>
            </a:fld>
            <a:endParaRPr lang="uk-U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0">
        <a:defRPr>
          <a:latin typeface="+mn-lt"/>
          <a:ea typeface="+mn-ea"/>
          <a:cs typeface="+mn-cs"/>
        </a:defRPr>
      </a:lvl2pPr>
      <a:lvl3pPr marL="914320">
        <a:defRPr>
          <a:latin typeface="+mn-lt"/>
          <a:ea typeface="+mn-ea"/>
          <a:cs typeface="+mn-cs"/>
        </a:defRPr>
      </a:lvl3pPr>
      <a:lvl4pPr marL="1371480">
        <a:defRPr>
          <a:latin typeface="+mn-lt"/>
          <a:ea typeface="+mn-ea"/>
          <a:cs typeface="+mn-cs"/>
        </a:defRPr>
      </a:lvl4pPr>
      <a:lvl5pPr marL="1828640">
        <a:defRPr>
          <a:latin typeface="+mn-lt"/>
          <a:ea typeface="+mn-ea"/>
          <a:cs typeface="+mn-cs"/>
        </a:defRPr>
      </a:lvl5pPr>
      <a:lvl6pPr marL="2285800">
        <a:defRPr>
          <a:latin typeface="+mn-lt"/>
          <a:ea typeface="+mn-ea"/>
          <a:cs typeface="+mn-cs"/>
        </a:defRPr>
      </a:lvl6pPr>
      <a:lvl7pPr marL="2742960">
        <a:defRPr>
          <a:latin typeface="+mn-lt"/>
          <a:ea typeface="+mn-ea"/>
          <a:cs typeface="+mn-cs"/>
        </a:defRPr>
      </a:lvl7pPr>
      <a:lvl8pPr marL="3200117">
        <a:defRPr>
          <a:latin typeface="+mn-lt"/>
          <a:ea typeface="+mn-ea"/>
          <a:cs typeface="+mn-cs"/>
        </a:defRPr>
      </a:lvl8pPr>
      <a:lvl9pPr marL="365727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0">
        <a:defRPr>
          <a:latin typeface="+mn-lt"/>
          <a:ea typeface="+mn-ea"/>
          <a:cs typeface="+mn-cs"/>
        </a:defRPr>
      </a:lvl2pPr>
      <a:lvl3pPr marL="914320">
        <a:defRPr>
          <a:latin typeface="+mn-lt"/>
          <a:ea typeface="+mn-ea"/>
          <a:cs typeface="+mn-cs"/>
        </a:defRPr>
      </a:lvl3pPr>
      <a:lvl4pPr marL="1371480">
        <a:defRPr>
          <a:latin typeface="+mn-lt"/>
          <a:ea typeface="+mn-ea"/>
          <a:cs typeface="+mn-cs"/>
        </a:defRPr>
      </a:lvl4pPr>
      <a:lvl5pPr marL="1828640">
        <a:defRPr>
          <a:latin typeface="+mn-lt"/>
          <a:ea typeface="+mn-ea"/>
          <a:cs typeface="+mn-cs"/>
        </a:defRPr>
      </a:lvl5pPr>
      <a:lvl6pPr marL="2285800">
        <a:defRPr>
          <a:latin typeface="+mn-lt"/>
          <a:ea typeface="+mn-ea"/>
          <a:cs typeface="+mn-cs"/>
        </a:defRPr>
      </a:lvl6pPr>
      <a:lvl7pPr marL="2742960">
        <a:defRPr>
          <a:latin typeface="+mn-lt"/>
          <a:ea typeface="+mn-ea"/>
          <a:cs typeface="+mn-cs"/>
        </a:defRPr>
      </a:lvl7pPr>
      <a:lvl8pPr marL="3200117">
        <a:defRPr>
          <a:latin typeface="+mn-lt"/>
          <a:ea typeface="+mn-ea"/>
          <a:cs typeface="+mn-cs"/>
        </a:defRPr>
      </a:lvl8pPr>
      <a:lvl9pPr marL="3657279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9079" y="365760"/>
            <a:ext cx="8624570" cy="6126480"/>
          </a:xfrm>
          <a:custGeom>
            <a:avLst/>
            <a:gdLst/>
            <a:ahLst/>
            <a:cxnLst/>
            <a:rect l="l" t="t" r="r" b="b"/>
            <a:pathLst>
              <a:path w="8624570" h="4594860">
                <a:moveTo>
                  <a:pt x="2852420" y="0"/>
                </a:moveTo>
                <a:lnTo>
                  <a:pt x="0" y="0"/>
                </a:lnTo>
                <a:lnTo>
                  <a:pt x="0" y="4594859"/>
                </a:lnTo>
                <a:lnTo>
                  <a:pt x="8624570" y="4594859"/>
                </a:lnTo>
                <a:lnTo>
                  <a:pt x="8624570" y="0"/>
                </a:lnTo>
                <a:lnTo>
                  <a:pt x="578739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59079" y="365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8883650" y="6492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7" y="692573"/>
            <a:ext cx="823213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019" y="2494281"/>
            <a:ext cx="75539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58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58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20"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58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fld id="{B6F15528-21DE-4FAA-801E-634DDDAF4B2B}" type="slidenum">
              <a:rPr lang="uk-U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20"/>
              <a:t>‹#›</a:t>
            </a:fld>
            <a:endParaRPr lang="uk-U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0">
        <a:defRPr>
          <a:latin typeface="+mn-lt"/>
          <a:ea typeface="+mn-ea"/>
          <a:cs typeface="+mn-cs"/>
        </a:defRPr>
      </a:lvl2pPr>
      <a:lvl3pPr marL="914320">
        <a:defRPr>
          <a:latin typeface="+mn-lt"/>
          <a:ea typeface="+mn-ea"/>
          <a:cs typeface="+mn-cs"/>
        </a:defRPr>
      </a:lvl3pPr>
      <a:lvl4pPr marL="1371480">
        <a:defRPr>
          <a:latin typeface="+mn-lt"/>
          <a:ea typeface="+mn-ea"/>
          <a:cs typeface="+mn-cs"/>
        </a:defRPr>
      </a:lvl4pPr>
      <a:lvl5pPr marL="1828640">
        <a:defRPr>
          <a:latin typeface="+mn-lt"/>
          <a:ea typeface="+mn-ea"/>
          <a:cs typeface="+mn-cs"/>
        </a:defRPr>
      </a:lvl5pPr>
      <a:lvl6pPr marL="2285800">
        <a:defRPr>
          <a:latin typeface="+mn-lt"/>
          <a:ea typeface="+mn-ea"/>
          <a:cs typeface="+mn-cs"/>
        </a:defRPr>
      </a:lvl6pPr>
      <a:lvl7pPr marL="2742960">
        <a:defRPr>
          <a:latin typeface="+mn-lt"/>
          <a:ea typeface="+mn-ea"/>
          <a:cs typeface="+mn-cs"/>
        </a:defRPr>
      </a:lvl7pPr>
      <a:lvl8pPr marL="3200117">
        <a:defRPr>
          <a:latin typeface="+mn-lt"/>
          <a:ea typeface="+mn-ea"/>
          <a:cs typeface="+mn-cs"/>
        </a:defRPr>
      </a:lvl8pPr>
      <a:lvl9pPr marL="365727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0">
        <a:defRPr>
          <a:latin typeface="+mn-lt"/>
          <a:ea typeface="+mn-ea"/>
          <a:cs typeface="+mn-cs"/>
        </a:defRPr>
      </a:lvl2pPr>
      <a:lvl3pPr marL="914320">
        <a:defRPr>
          <a:latin typeface="+mn-lt"/>
          <a:ea typeface="+mn-ea"/>
          <a:cs typeface="+mn-cs"/>
        </a:defRPr>
      </a:lvl3pPr>
      <a:lvl4pPr marL="1371480">
        <a:defRPr>
          <a:latin typeface="+mn-lt"/>
          <a:ea typeface="+mn-ea"/>
          <a:cs typeface="+mn-cs"/>
        </a:defRPr>
      </a:lvl4pPr>
      <a:lvl5pPr marL="1828640">
        <a:defRPr>
          <a:latin typeface="+mn-lt"/>
          <a:ea typeface="+mn-ea"/>
          <a:cs typeface="+mn-cs"/>
        </a:defRPr>
      </a:lvl5pPr>
      <a:lvl6pPr marL="2285800">
        <a:defRPr>
          <a:latin typeface="+mn-lt"/>
          <a:ea typeface="+mn-ea"/>
          <a:cs typeface="+mn-cs"/>
        </a:defRPr>
      </a:lvl6pPr>
      <a:lvl7pPr marL="2742960">
        <a:defRPr>
          <a:latin typeface="+mn-lt"/>
          <a:ea typeface="+mn-ea"/>
          <a:cs typeface="+mn-cs"/>
        </a:defRPr>
      </a:lvl7pPr>
      <a:lvl8pPr marL="3200117">
        <a:defRPr>
          <a:latin typeface="+mn-lt"/>
          <a:ea typeface="+mn-ea"/>
          <a:cs typeface="+mn-cs"/>
        </a:defRPr>
      </a:lvl8pPr>
      <a:lvl9pPr marL="3657279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9079" y="365760"/>
            <a:ext cx="8624570" cy="6126480"/>
          </a:xfrm>
          <a:custGeom>
            <a:avLst/>
            <a:gdLst/>
            <a:ahLst/>
            <a:cxnLst/>
            <a:rect l="l" t="t" r="r" b="b"/>
            <a:pathLst>
              <a:path w="8624570" h="4594860">
                <a:moveTo>
                  <a:pt x="2852420" y="0"/>
                </a:moveTo>
                <a:lnTo>
                  <a:pt x="0" y="0"/>
                </a:lnTo>
                <a:lnTo>
                  <a:pt x="0" y="4594859"/>
                </a:lnTo>
                <a:lnTo>
                  <a:pt x="8624570" y="4594859"/>
                </a:lnTo>
                <a:lnTo>
                  <a:pt x="8624570" y="0"/>
                </a:lnTo>
                <a:lnTo>
                  <a:pt x="578739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59079" y="365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8883650" y="6492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9D00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5" y="692573"/>
            <a:ext cx="823213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019" y="2494281"/>
            <a:ext cx="75539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5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5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20"/>
              <a:t>10/17/17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5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20"/>
            <a:fld id="{B6F15528-21DE-4FAA-801E-634DDDAF4B2B}" type="slidenum">
              <a:rPr lang="uk-U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20"/>
              <a:t>‹#›</a:t>
            </a:fld>
            <a:endParaRPr lang="uk-U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0">
        <a:defRPr>
          <a:latin typeface="+mn-lt"/>
          <a:ea typeface="+mn-ea"/>
          <a:cs typeface="+mn-cs"/>
        </a:defRPr>
      </a:lvl2pPr>
      <a:lvl3pPr marL="914320">
        <a:defRPr>
          <a:latin typeface="+mn-lt"/>
          <a:ea typeface="+mn-ea"/>
          <a:cs typeface="+mn-cs"/>
        </a:defRPr>
      </a:lvl3pPr>
      <a:lvl4pPr marL="1371480">
        <a:defRPr>
          <a:latin typeface="+mn-lt"/>
          <a:ea typeface="+mn-ea"/>
          <a:cs typeface="+mn-cs"/>
        </a:defRPr>
      </a:lvl4pPr>
      <a:lvl5pPr marL="1828640">
        <a:defRPr>
          <a:latin typeface="+mn-lt"/>
          <a:ea typeface="+mn-ea"/>
          <a:cs typeface="+mn-cs"/>
        </a:defRPr>
      </a:lvl5pPr>
      <a:lvl6pPr marL="2285800">
        <a:defRPr>
          <a:latin typeface="+mn-lt"/>
          <a:ea typeface="+mn-ea"/>
          <a:cs typeface="+mn-cs"/>
        </a:defRPr>
      </a:lvl6pPr>
      <a:lvl7pPr marL="2742960">
        <a:defRPr>
          <a:latin typeface="+mn-lt"/>
          <a:ea typeface="+mn-ea"/>
          <a:cs typeface="+mn-cs"/>
        </a:defRPr>
      </a:lvl7pPr>
      <a:lvl8pPr marL="3200117">
        <a:defRPr>
          <a:latin typeface="+mn-lt"/>
          <a:ea typeface="+mn-ea"/>
          <a:cs typeface="+mn-cs"/>
        </a:defRPr>
      </a:lvl8pPr>
      <a:lvl9pPr marL="365727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0">
        <a:defRPr>
          <a:latin typeface="+mn-lt"/>
          <a:ea typeface="+mn-ea"/>
          <a:cs typeface="+mn-cs"/>
        </a:defRPr>
      </a:lvl2pPr>
      <a:lvl3pPr marL="914320">
        <a:defRPr>
          <a:latin typeface="+mn-lt"/>
          <a:ea typeface="+mn-ea"/>
          <a:cs typeface="+mn-cs"/>
        </a:defRPr>
      </a:lvl3pPr>
      <a:lvl4pPr marL="1371480">
        <a:defRPr>
          <a:latin typeface="+mn-lt"/>
          <a:ea typeface="+mn-ea"/>
          <a:cs typeface="+mn-cs"/>
        </a:defRPr>
      </a:lvl4pPr>
      <a:lvl5pPr marL="1828640">
        <a:defRPr>
          <a:latin typeface="+mn-lt"/>
          <a:ea typeface="+mn-ea"/>
          <a:cs typeface="+mn-cs"/>
        </a:defRPr>
      </a:lvl5pPr>
      <a:lvl6pPr marL="2285800">
        <a:defRPr>
          <a:latin typeface="+mn-lt"/>
          <a:ea typeface="+mn-ea"/>
          <a:cs typeface="+mn-cs"/>
        </a:defRPr>
      </a:lvl6pPr>
      <a:lvl7pPr marL="2742960">
        <a:defRPr>
          <a:latin typeface="+mn-lt"/>
          <a:ea typeface="+mn-ea"/>
          <a:cs typeface="+mn-cs"/>
        </a:defRPr>
      </a:lvl7pPr>
      <a:lvl8pPr marL="3200117">
        <a:defRPr>
          <a:latin typeface="+mn-lt"/>
          <a:ea typeface="+mn-ea"/>
          <a:cs typeface="+mn-cs"/>
        </a:defRPr>
      </a:lvl8pPr>
      <a:lvl9pPr marL="3657279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16732"/>
            <a:ext cx="7438020" cy="37806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matic SC Bold" charset="0"/>
              </a:rPr>
              <a:t>CLICK TO EDIT MASTER TITLE STYLE</a:t>
            </a:r>
            <a:endParaRPr lang="en-US" dirty="0">
              <a:sym typeface="Amatic SC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xmlns:p14="http://schemas.microsoft.com/office/powerpoint/2010/main" spd="slow">
    <p:fade thruBlk="1"/>
  </p:transition>
  <p:hf hdr="0"/>
  <p:txStyles>
    <p:titleStyle>
      <a:lvl1pPr algn="ctr" rtl="0" fontAlgn="base">
        <a:lnSpc>
          <a:spcPct val="120000"/>
        </a:lnSpc>
        <a:spcBef>
          <a:spcPct val="0"/>
        </a:spcBef>
        <a:spcAft>
          <a:spcPct val="0"/>
        </a:spcAft>
        <a:defRPr sz="7100" b="0" i="0" spc="0">
          <a:solidFill>
            <a:srgbClr val="636463"/>
          </a:solidFill>
          <a:effectLst/>
          <a:latin typeface="Intro"/>
          <a:ea typeface="+mj-ea"/>
          <a:cs typeface="Intro"/>
          <a:sym typeface="Amatic SC Bold" charset="0"/>
        </a:defRPr>
      </a:lvl1pPr>
      <a:lvl2pPr algn="ctr" rtl="0" fontAlgn="base">
        <a:lnSpc>
          <a:spcPct val="120000"/>
        </a:lnSpc>
        <a:spcBef>
          <a:spcPct val="0"/>
        </a:spcBef>
        <a:spcAft>
          <a:spcPct val="0"/>
        </a:spcAft>
        <a:defRPr sz="7100">
          <a:solidFill>
            <a:srgbClr val="FFFFFF"/>
          </a:solidFill>
          <a:latin typeface="Amatic SC Bold" charset="0"/>
          <a:ea typeface="ヒラギノ角ゴ ProN W6" charset="0"/>
          <a:cs typeface="ヒラギノ角ゴ ProN W6" charset="0"/>
          <a:sym typeface="Amatic SC Bold" charset="0"/>
        </a:defRPr>
      </a:lvl2pPr>
      <a:lvl3pPr algn="ctr" rtl="0" fontAlgn="base">
        <a:lnSpc>
          <a:spcPct val="120000"/>
        </a:lnSpc>
        <a:spcBef>
          <a:spcPct val="0"/>
        </a:spcBef>
        <a:spcAft>
          <a:spcPct val="0"/>
        </a:spcAft>
        <a:defRPr sz="7100">
          <a:solidFill>
            <a:srgbClr val="FFFFFF"/>
          </a:solidFill>
          <a:latin typeface="Amatic SC Bold" charset="0"/>
          <a:ea typeface="ヒラギノ角ゴ ProN W6" charset="0"/>
          <a:cs typeface="ヒラギノ角ゴ ProN W6" charset="0"/>
          <a:sym typeface="Amatic SC Bold" charset="0"/>
        </a:defRPr>
      </a:lvl3pPr>
      <a:lvl4pPr algn="ctr" rtl="0" fontAlgn="base">
        <a:lnSpc>
          <a:spcPct val="120000"/>
        </a:lnSpc>
        <a:spcBef>
          <a:spcPct val="0"/>
        </a:spcBef>
        <a:spcAft>
          <a:spcPct val="0"/>
        </a:spcAft>
        <a:defRPr sz="7100">
          <a:solidFill>
            <a:srgbClr val="FFFFFF"/>
          </a:solidFill>
          <a:latin typeface="Amatic SC Bold" charset="0"/>
          <a:ea typeface="ヒラギノ角ゴ ProN W6" charset="0"/>
          <a:cs typeface="ヒラギノ角ゴ ProN W6" charset="0"/>
          <a:sym typeface="Amatic SC Bold" charset="0"/>
        </a:defRPr>
      </a:lvl4pPr>
      <a:lvl5pPr algn="ctr" rtl="0" fontAlgn="base">
        <a:lnSpc>
          <a:spcPct val="120000"/>
        </a:lnSpc>
        <a:spcBef>
          <a:spcPct val="0"/>
        </a:spcBef>
        <a:spcAft>
          <a:spcPct val="0"/>
        </a:spcAft>
        <a:defRPr sz="7100">
          <a:solidFill>
            <a:srgbClr val="FFFFFF"/>
          </a:solidFill>
          <a:latin typeface="Amatic SC Bold" charset="0"/>
          <a:ea typeface="ヒラギノ角ゴ ProN W6" charset="0"/>
          <a:cs typeface="ヒラギノ角ゴ ProN W6" charset="0"/>
          <a:sym typeface="Amatic SC Bold" charset="0"/>
        </a:defRPr>
      </a:lvl5pPr>
      <a:lvl6pPr marL="192008" algn="ctr" rtl="0" fontAlgn="base">
        <a:lnSpc>
          <a:spcPct val="120000"/>
        </a:lnSpc>
        <a:spcBef>
          <a:spcPct val="0"/>
        </a:spcBef>
        <a:spcAft>
          <a:spcPct val="0"/>
        </a:spcAft>
        <a:defRPr sz="7100">
          <a:solidFill>
            <a:srgbClr val="FFFFFF"/>
          </a:solidFill>
          <a:latin typeface="Amatic SC Bold" charset="0"/>
          <a:ea typeface="ヒラギノ角ゴ ProN W6" charset="0"/>
          <a:cs typeface="ヒラギノ角ゴ ProN W6" charset="0"/>
          <a:sym typeface="Amatic SC Bold" charset="0"/>
        </a:defRPr>
      </a:lvl6pPr>
      <a:lvl7pPr marL="384016" algn="ctr" rtl="0" fontAlgn="base">
        <a:lnSpc>
          <a:spcPct val="120000"/>
        </a:lnSpc>
        <a:spcBef>
          <a:spcPct val="0"/>
        </a:spcBef>
        <a:spcAft>
          <a:spcPct val="0"/>
        </a:spcAft>
        <a:defRPr sz="7100">
          <a:solidFill>
            <a:srgbClr val="FFFFFF"/>
          </a:solidFill>
          <a:latin typeface="Amatic SC Bold" charset="0"/>
          <a:ea typeface="ヒラギノ角ゴ ProN W6" charset="0"/>
          <a:cs typeface="ヒラギノ角ゴ ProN W6" charset="0"/>
          <a:sym typeface="Amatic SC Bold" charset="0"/>
        </a:defRPr>
      </a:lvl7pPr>
      <a:lvl8pPr marL="576020" algn="ctr" rtl="0" fontAlgn="base">
        <a:lnSpc>
          <a:spcPct val="120000"/>
        </a:lnSpc>
        <a:spcBef>
          <a:spcPct val="0"/>
        </a:spcBef>
        <a:spcAft>
          <a:spcPct val="0"/>
        </a:spcAft>
        <a:defRPr sz="7100">
          <a:solidFill>
            <a:srgbClr val="FFFFFF"/>
          </a:solidFill>
          <a:latin typeface="Amatic SC Bold" charset="0"/>
          <a:ea typeface="ヒラギノ角ゴ ProN W6" charset="0"/>
          <a:cs typeface="ヒラギノ角ゴ ProN W6" charset="0"/>
          <a:sym typeface="Amatic SC Bold" charset="0"/>
        </a:defRPr>
      </a:lvl8pPr>
      <a:lvl9pPr marL="768028" algn="ctr" rtl="0" fontAlgn="base">
        <a:lnSpc>
          <a:spcPct val="120000"/>
        </a:lnSpc>
        <a:spcBef>
          <a:spcPct val="0"/>
        </a:spcBef>
        <a:spcAft>
          <a:spcPct val="0"/>
        </a:spcAft>
        <a:defRPr sz="7100">
          <a:solidFill>
            <a:srgbClr val="FFFFFF"/>
          </a:solidFill>
          <a:latin typeface="Amatic SC Bold" charset="0"/>
          <a:ea typeface="ヒラギノ角ゴ ProN W6" charset="0"/>
          <a:cs typeface="ヒラギノ角ゴ ProN W6" charset="0"/>
          <a:sym typeface="Amatic SC Bold" charset="0"/>
        </a:defRPr>
      </a:lvl9pPr>
    </p:titleStyle>
    <p:body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n-lt"/>
          <a:ea typeface="+mn-ea"/>
          <a:cs typeface="+mn-cs"/>
          <a:sym typeface="Novecento wide Book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Novecento wide Book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Novecento wide Book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FFFFFF"/>
          </a:solidFill>
          <a:latin typeface="+mn-lt"/>
          <a:ea typeface="+mn-ea"/>
          <a:cs typeface="+mn-cs"/>
          <a:sym typeface="Novecento wide Book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FFFFFF"/>
          </a:solidFill>
          <a:latin typeface="+mn-lt"/>
          <a:ea typeface="+mn-ea"/>
          <a:cs typeface="+mn-cs"/>
          <a:sym typeface="Novecento wide Book" charset="0"/>
        </a:defRPr>
      </a:lvl5pPr>
      <a:lvl6pPr marL="192008" algn="ctr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FFFFFF"/>
          </a:solidFill>
          <a:latin typeface="+mn-lt"/>
          <a:ea typeface="+mn-ea"/>
          <a:cs typeface="+mn-cs"/>
          <a:sym typeface="Novecento wide Book" charset="0"/>
        </a:defRPr>
      </a:lvl6pPr>
      <a:lvl7pPr marL="384016" algn="ctr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FFFFFF"/>
          </a:solidFill>
          <a:latin typeface="+mn-lt"/>
          <a:ea typeface="+mn-ea"/>
          <a:cs typeface="+mn-cs"/>
          <a:sym typeface="Novecento wide Book" charset="0"/>
        </a:defRPr>
      </a:lvl7pPr>
      <a:lvl8pPr marL="576020" algn="ctr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FFFFFF"/>
          </a:solidFill>
          <a:latin typeface="+mn-lt"/>
          <a:ea typeface="+mn-ea"/>
          <a:cs typeface="+mn-cs"/>
          <a:sym typeface="Novecento wide Book" charset="0"/>
        </a:defRPr>
      </a:lvl8pPr>
      <a:lvl9pPr marL="768028" algn="ctr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FFFFFF"/>
          </a:solidFill>
          <a:latin typeface="+mn-lt"/>
          <a:ea typeface="+mn-ea"/>
          <a:cs typeface="+mn-cs"/>
          <a:sym typeface="Novecento wide Book" charset="0"/>
        </a:defRPr>
      </a:lvl9pPr>
    </p:bodyStyle>
    <p:otherStyle>
      <a:defPPr>
        <a:defRPr lang="en-US"/>
      </a:defPPr>
      <a:lvl1pPr marL="0" algn="l" defTabSz="19200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08" algn="l" defTabSz="19200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16" algn="l" defTabSz="19200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20" algn="l" defTabSz="19200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28" algn="l" defTabSz="19200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36" algn="l" defTabSz="19200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044" algn="l" defTabSz="19200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050" algn="l" defTabSz="19200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056" algn="l" defTabSz="19200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bk object 16"/>
          <p:cNvSpPr>
            <a:spLocks/>
          </p:cNvSpPr>
          <p:nvPr/>
        </p:nvSpPr>
        <p:spPr bwMode="auto">
          <a:xfrm>
            <a:off x="258763" y="365125"/>
            <a:ext cx="8624887" cy="6127750"/>
          </a:xfrm>
          <a:custGeom>
            <a:avLst/>
            <a:gdLst>
              <a:gd name="T0" fmla="*/ 2852735 w 8624570"/>
              <a:gd name="T1" fmla="*/ 0 h 4594860"/>
              <a:gd name="T2" fmla="*/ 0 w 8624570"/>
              <a:gd name="T3" fmla="*/ 0 h 4594860"/>
              <a:gd name="T4" fmla="*/ 0 w 8624570"/>
              <a:gd name="T5" fmla="*/ 10898293 h 4594860"/>
              <a:gd name="T6" fmla="*/ 8625521 w 8624570"/>
              <a:gd name="T7" fmla="*/ 10898293 h 4594860"/>
              <a:gd name="T8" fmla="*/ 8625521 w 8624570"/>
              <a:gd name="T9" fmla="*/ 0 h 4594860"/>
              <a:gd name="T10" fmla="*/ 5788029 w 8624570"/>
              <a:gd name="T11" fmla="*/ 0 h 45948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24570" h="4594860">
                <a:moveTo>
                  <a:pt x="2852420" y="0"/>
                </a:moveTo>
                <a:lnTo>
                  <a:pt x="0" y="0"/>
                </a:lnTo>
                <a:lnTo>
                  <a:pt x="0" y="4594859"/>
                </a:lnTo>
                <a:lnTo>
                  <a:pt x="8624570" y="4594859"/>
                </a:lnTo>
                <a:lnTo>
                  <a:pt x="8624570" y="0"/>
                </a:lnTo>
                <a:lnTo>
                  <a:pt x="5787390" y="0"/>
                </a:lnTo>
              </a:path>
            </a:pathLst>
          </a:custGeom>
          <a:noFill/>
          <a:ln w="76194">
            <a:solidFill>
              <a:srgbClr val="FF9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bk object 17"/>
          <p:cNvSpPr>
            <a:spLocks/>
          </p:cNvSpPr>
          <p:nvPr/>
        </p:nvSpPr>
        <p:spPr bwMode="auto">
          <a:xfrm>
            <a:off x="258763" y="3651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76194">
            <a:solidFill>
              <a:srgbClr val="FF9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8" name="bk object 18"/>
          <p:cNvSpPr>
            <a:spLocks/>
          </p:cNvSpPr>
          <p:nvPr/>
        </p:nvSpPr>
        <p:spPr bwMode="auto">
          <a:xfrm>
            <a:off x="8883650" y="649287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76194">
            <a:solidFill>
              <a:srgbClr val="FF9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9" name="Holder 2"/>
          <p:cNvSpPr>
            <a:spLocks noGrp="1"/>
          </p:cNvSpPr>
          <p:nvPr>
            <p:ph type="title"/>
          </p:nvPr>
        </p:nvSpPr>
        <p:spPr bwMode="auto">
          <a:xfrm>
            <a:off x="455613" y="692150"/>
            <a:ext cx="8232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/>
          </a:p>
        </p:txBody>
      </p:sp>
      <p:sp>
        <p:nvSpPr>
          <p:cNvPr id="16390" name="Holder 3"/>
          <p:cNvSpPr>
            <a:spLocks noGrp="1"/>
          </p:cNvSpPr>
          <p:nvPr>
            <p:ph type="body" idx="1"/>
          </p:nvPr>
        </p:nvSpPr>
        <p:spPr bwMode="auto">
          <a:xfrm>
            <a:off x="795338" y="2493963"/>
            <a:ext cx="7553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27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27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AE7F5AB3-0D6D-2C47-B317-D4DC13B92F67}" type="datetimeFigureOut">
              <a:rPr lang="en-US"/>
              <a:pPr defTabSz="914400">
                <a:defRPr/>
              </a:pPr>
              <a:t>10/17/17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7" cy="27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E62D9277-5F3E-1444-ADA8-0B8490B6CEF5}" type="slidenum">
              <a:rPr/>
              <a:pPr defTabSz="914400"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17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34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51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68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5613" indent="15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2813" indent="15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0013" indent="15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7213" indent="15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85850">
        <a:defRPr>
          <a:latin typeface="+mn-lt"/>
          <a:ea typeface="+mn-ea"/>
          <a:cs typeface="+mn-cs"/>
        </a:defRPr>
      </a:lvl6pPr>
      <a:lvl7pPr marL="2743020">
        <a:defRPr>
          <a:latin typeface="+mn-lt"/>
          <a:ea typeface="+mn-ea"/>
          <a:cs typeface="+mn-cs"/>
        </a:defRPr>
      </a:lvl7pPr>
      <a:lvl8pPr marL="3200187">
        <a:defRPr>
          <a:latin typeface="+mn-lt"/>
          <a:ea typeface="+mn-ea"/>
          <a:cs typeface="+mn-cs"/>
        </a:defRPr>
      </a:lvl8pPr>
      <a:lvl9pPr marL="36573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70">
        <a:defRPr>
          <a:latin typeface="+mn-lt"/>
          <a:ea typeface="+mn-ea"/>
          <a:cs typeface="+mn-cs"/>
        </a:defRPr>
      </a:lvl2pPr>
      <a:lvl3pPr marL="914340">
        <a:defRPr>
          <a:latin typeface="+mn-lt"/>
          <a:ea typeface="+mn-ea"/>
          <a:cs typeface="+mn-cs"/>
        </a:defRPr>
      </a:lvl3pPr>
      <a:lvl4pPr marL="1371510">
        <a:defRPr>
          <a:latin typeface="+mn-lt"/>
          <a:ea typeface="+mn-ea"/>
          <a:cs typeface="+mn-cs"/>
        </a:defRPr>
      </a:lvl4pPr>
      <a:lvl5pPr marL="1828680">
        <a:defRPr>
          <a:latin typeface="+mn-lt"/>
          <a:ea typeface="+mn-ea"/>
          <a:cs typeface="+mn-cs"/>
        </a:defRPr>
      </a:lvl5pPr>
      <a:lvl6pPr marL="2285850">
        <a:defRPr>
          <a:latin typeface="+mn-lt"/>
          <a:ea typeface="+mn-ea"/>
          <a:cs typeface="+mn-cs"/>
        </a:defRPr>
      </a:lvl6pPr>
      <a:lvl7pPr marL="2743020">
        <a:defRPr>
          <a:latin typeface="+mn-lt"/>
          <a:ea typeface="+mn-ea"/>
          <a:cs typeface="+mn-cs"/>
        </a:defRPr>
      </a:lvl7pPr>
      <a:lvl8pPr marL="3200187">
        <a:defRPr>
          <a:latin typeface="+mn-lt"/>
          <a:ea typeface="+mn-ea"/>
          <a:cs typeface="+mn-cs"/>
        </a:defRPr>
      </a:lvl8pPr>
      <a:lvl9pPr marL="365735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7357" y="4276853"/>
            <a:ext cx="11945781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289001" y="3075090"/>
            <a:ext cx="8616644" cy="36170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2" tIns="45716" rIns="91432" bIns="45716" rtlCol="0" anchor="ctr"/>
          <a:lstStyle/>
          <a:p>
            <a:endParaRPr lang="en-US" sz="3200" dirty="0" smtClean="0"/>
          </a:p>
          <a:p>
            <a:r>
              <a:rPr lang="en-US" sz="3200" dirty="0" smtClean="0"/>
              <a:t>Natural </a:t>
            </a:r>
            <a:r>
              <a:rPr lang="en-US" sz="3200" dirty="0"/>
              <a:t>Language Processing of Text in </a:t>
            </a:r>
            <a:endParaRPr lang="en-US" sz="3200" dirty="0" smtClean="0"/>
          </a:p>
          <a:p>
            <a:r>
              <a:rPr lang="en-US" sz="3200" dirty="0" smtClean="0"/>
              <a:t>Legal </a:t>
            </a:r>
            <a:r>
              <a:rPr lang="en-US" sz="3200" dirty="0"/>
              <a:t>Contracts for Structured Database Construction 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Project </a:t>
            </a:r>
            <a:r>
              <a:rPr lang="en-US" sz="2400" dirty="0">
                <a:solidFill>
                  <a:srgbClr val="FF6600"/>
                </a:solidFill>
              </a:rPr>
              <a:t>for </a:t>
            </a:r>
            <a:r>
              <a:rPr lang="en-US" sz="2400" b="1" i="1" dirty="0">
                <a:solidFill>
                  <a:srgbClr val="FF6600"/>
                </a:solidFill>
              </a:rPr>
              <a:t>Orange Silicon Valley</a:t>
            </a:r>
            <a:r>
              <a:rPr lang="en-US" sz="2400" b="1" dirty="0">
                <a:solidFill>
                  <a:srgbClr val="FF6600"/>
                </a:solidFill>
              </a:rPr>
              <a:t> </a:t>
            </a:r>
            <a:endParaRPr lang="en-US" sz="2400" b="1" dirty="0" smtClean="0">
              <a:solidFill>
                <a:srgbClr val="FF66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Rafael V. Baca, Esquire</a:t>
            </a:r>
          </a:p>
          <a:p>
            <a:r>
              <a:rPr lang="en-US" dirty="0">
                <a:solidFill>
                  <a:srgbClr val="FF6600"/>
                </a:solidFill>
              </a:rPr>
              <a:t>M.S. Data Science: </a:t>
            </a:r>
            <a:r>
              <a:rPr lang="en-US" dirty="0" err="1">
                <a:solidFill>
                  <a:srgbClr val="FF6600"/>
                </a:solidFill>
              </a:rPr>
              <a:t>GalvanizeU</a:t>
            </a:r>
            <a:r>
              <a:rPr lang="en-US" dirty="0">
                <a:solidFill>
                  <a:srgbClr val="FF6600"/>
                </a:solidFill>
              </a:rPr>
              <a:t>, University of New Haven</a:t>
            </a:r>
          </a:p>
          <a:p>
            <a:r>
              <a:rPr lang="en-US" sz="2000" dirty="0"/>
              <a:t>San Francisco, CA</a:t>
            </a: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24" y="369990"/>
            <a:ext cx="8102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9998" y="221081"/>
            <a:ext cx="336919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914320"/>
            <a:r>
              <a:rPr lang="en-US" sz="1600" b="1" spc="-55" dirty="0" smtClean="0">
                <a:solidFill>
                  <a:srgbClr val="999999"/>
                </a:solidFill>
                <a:latin typeface="Gill Sans MT"/>
                <a:cs typeface="Gill Sans MT"/>
              </a:rPr>
              <a:t>EXTRACTION – Steps 4+</a:t>
            </a:r>
            <a:endParaRPr sz="16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6240" y="6162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76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3427" y="213062"/>
            <a:ext cx="823213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20" y="758547"/>
            <a:ext cx="5943600" cy="30086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2262862"/>
            <a:ext cx="3951302" cy="16170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14" y="3879888"/>
            <a:ext cx="7884964" cy="2418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410" y="4437848"/>
            <a:ext cx="8150883" cy="861774"/>
          </a:xfrm>
          <a:ln/>
        </p:spPr>
        <p:txBody>
          <a:bodyPr/>
          <a:lstStyle/>
          <a:p>
            <a:r>
              <a:rPr lang="en-US" sz="2800" dirty="0" smtClean="0"/>
              <a:t>Inherently Attributable encoding errors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025380" y="507294"/>
            <a:ext cx="10738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spc="-50" dirty="0" smtClean="0">
                <a:solidFill>
                  <a:schemeClr val="bg1"/>
                </a:solidFill>
                <a:latin typeface="Gill Sans MT"/>
                <a:cs typeface="Gill Sans MT"/>
              </a:rPr>
              <a:t>RESULTS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5885" y="4938803"/>
            <a:ext cx="362357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spc="-50" dirty="0" smtClean="0">
                <a:solidFill>
                  <a:schemeClr val="bg2"/>
                </a:solidFill>
                <a:latin typeface="Gill Sans MT"/>
                <a:cs typeface="Gill Sans MT"/>
              </a:rPr>
              <a:t>Inked signatures &amp; Sharpie redactions from </a:t>
            </a:r>
            <a:r>
              <a:rPr lang="en-US" b="1" spc="-50" dirty="0" err="1" smtClean="0">
                <a:solidFill>
                  <a:schemeClr val="bg2"/>
                </a:solidFill>
                <a:latin typeface="Gill Sans MT"/>
                <a:cs typeface="Gill Sans MT"/>
              </a:rPr>
              <a:t>pdfs</a:t>
            </a:r>
            <a:r>
              <a:rPr lang="en-US" b="1" spc="-50" dirty="0" smtClean="0">
                <a:solidFill>
                  <a:schemeClr val="bg2"/>
                </a:solidFill>
                <a:latin typeface="Gill Sans MT"/>
                <a:cs typeface="Gill Sans MT"/>
              </a:rPr>
              <a:t>  </a:t>
            </a:r>
            <a:r>
              <a:rPr lang="en-US" b="1" spc="-50" dirty="0" smtClean="0">
                <a:solidFill>
                  <a:schemeClr val="accent5"/>
                </a:solidFill>
                <a:latin typeface="Gill Sans MT"/>
                <a:cs typeface="Gill Sans MT"/>
              </a:rPr>
              <a:t>= </a:t>
            </a:r>
            <a:r>
              <a:rPr lang="en-US" sz="2000" b="1" i="1" spc="-50" dirty="0" smtClean="0">
                <a:solidFill>
                  <a:schemeClr val="accent5"/>
                </a:solidFill>
                <a:latin typeface="Gill Sans MT"/>
                <a:cs typeface="Gill Sans MT"/>
              </a:rPr>
              <a:t>no meaningful extraction</a:t>
            </a:r>
            <a:endParaRPr lang="en-US" sz="2000" i="1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6171" y="1033756"/>
            <a:ext cx="36599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50" dirty="0" smtClean="0">
                <a:solidFill>
                  <a:schemeClr val="accent5"/>
                </a:solidFill>
                <a:latin typeface="Gill Sans MT"/>
                <a:cs typeface="Gill Sans MT"/>
              </a:rPr>
              <a:t>60% </a:t>
            </a:r>
            <a:r>
              <a:rPr lang="en-US" sz="2800" b="1" spc="-50" dirty="0" smtClean="0">
                <a:solidFill>
                  <a:schemeClr val="accent5"/>
                </a:solidFill>
                <a:latin typeface="Gill Sans MT"/>
                <a:cs typeface="Gill Sans MT"/>
              </a:rPr>
              <a:t>extraction</a:t>
            </a:r>
            <a:r>
              <a:rPr lang="en-US" b="1" spc="-50" dirty="0" smtClean="0">
                <a:solidFill>
                  <a:schemeClr val="accent5"/>
                </a:solidFill>
                <a:latin typeface="Gill Sans MT"/>
                <a:cs typeface="Gill Sans MT"/>
              </a:rPr>
              <a:t> from Toy set: </a:t>
            </a:r>
          </a:p>
          <a:p>
            <a:r>
              <a:rPr lang="en-US" sz="2400" b="1" spc="-50" dirty="0" smtClean="0">
                <a:solidFill>
                  <a:schemeClr val="accent5"/>
                </a:solidFill>
                <a:latin typeface="Gill Sans MT"/>
                <a:cs typeface="Gill Sans MT"/>
              </a:rPr>
              <a:t>End-to-end </a:t>
            </a:r>
          </a:p>
          <a:p>
            <a:r>
              <a:rPr lang="en-US" b="1" spc="-50" dirty="0" smtClean="0">
                <a:solidFill>
                  <a:schemeClr val="accent5"/>
                </a:solidFill>
                <a:latin typeface="Gill Sans MT"/>
                <a:cs typeface="Gill Sans MT"/>
              </a:rPr>
              <a:t>K Partner Name, SIC,</a:t>
            </a:r>
          </a:p>
          <a:p>
            <a:r>
              <a:rPr lang="en-US" b="1" spc="-50" dirty="0" smtClean="0">
                <a:solidFill>
                  <a:schemeClr val="accent5"/>
                </a:solidFill>
                <a:latin typeface="Gill Sans MT"/>
                <a:cs typeface="Gill Sans MT"/>
              </a:rPr>
              <a:t>          &amp;  Industry description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9458" y="2825425"/>
            <a:ext cx="3826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50" dirty="0" smtClean="0">
                <a:solidFill>
                  <a:schemeClr val="bg2"/>
                </a:solidFill>
                <a:latin typeface="Gill Sans MT"/>
                <a:cs typeface="Gill Sans MT"/>
              </a:rPr>
              <a:t>10-15% text extracted from</a:t>
            </a:r>
            <a:endParaRPr lang="en-US" b="1" spc="-50" dirty="0">
              <a:solidFill>
                <a:schemeClr val="bg2"/>
              </a:solidFill>
              <a:latin typeface="Gill Sans MT"/>
              <a:cs typeface="Gill Sans MT"/>
            </a:endParaRPr>
          </a:p>
          <a:p>
            <a:r>
              <a:rPr lang="en-US" b="1" spc="-50" dirty="0" smtClean="0">
                <a:solidFill>
                  <a:schemeClr val="bg2"/>
                </a:solidFill>
                <a:latin typeface="Gill Sans MT"/>
                <a:cs typeface="Gill Sans MT"/>
              </a:rPr>
              <a:t> </a:t>
            </a:r>
            <a:r>
              <a:rPr lang="en-US" b="1" spc="-50" dirty="0" smtClean="0">
                <a:solidFill>
                  <a:srgbClr val="F79646"/>
                </a:solidFill>
                <a:latin typeface="Gill Sans MT"/>
                <a:cs typeface="Gill Sans MT"/>
              </a:rPr>
              <a:t>firewalled corpus</a:t>
            </a:r>
            <a:r>
              <a:rPr lang="en-US" b="1" spc="-50" dirty="0" smtClean="0">
                <a:solidFill>
                  <a:schemeClr val="bg2"/>
                </a:solidFill>
                <a:latin typeface="Gill Sans MT"/>
                <a:cs typeface="Gill Sans MT"/>
              </a:rPr>
              <a:t>  of 479 </a:t>
            </a:r>
            <a:r>
              <a:rPr lang="en-US" b="1" spc="-50" dirty="0" err="1" smtClean="0">
                <a:solidFill>
                  <a:schemeClr val="bg2"/>
                </a:solidFill>
                <a:latin typeface="Gill Sans MT"/>
                <a:cs typeface="Gill Sans MT"/>
              </a:rPr>
              <a:t>PDFMiner</a:t>
            </a:r>
            <a:endParaRPr lang="en-US" b="1" spc="-50" dirty="0" smtClean="0">
              <a:solidFill>
                <a:schemeClr val="bg2"/>
              </a:solidFill>
              <a:latin typeface="Gill Sans MT"/>
              <a:cs typeface="Gill Sans MT"/>
            </a:endParaRPr>
          </a:p>
          <a:p>
            <a:r>
              <a:rPr lang="en-US" b="1" spc="-50" dirty="0" smtClean="0">
                <a:solidFill>
                  <a:schemeClr val="bg2"/>
                </a:solidFill>
                <a:latin typeface="Gill Sans MT"/>
                <a:cs typeface="Gill Sans MT"/>
              </a:rPr>
              <a:t>successful conversions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25380" y="496347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spc="-50" dirty="0" smtClean="0">
                <a:solidFill>
                  <a:schemeClr val="bg2"/>
                </a:solidFill>
                <a:latin typeface="Gill Sans MT"/>
                <a:cs typeface="Gill Sans MT"/>
              </a:rPr>
              <a:t>Non-Adobe software conversions to </a:t>
            </a:r>
            <a:r>
              <a:rPr lang="en-US" b="1" spc="-50" dirty="0" err="1" smtClean="0">
                <a:solidFill>
                  <a:schemeClr val="bg2"/>
                </a:solidFill>
                <a:latin typeface="Gill Sans MT"/>
                <a:cs typeface="Gill Sans MT"/>
              </a:rPr>
              <a:t>pdf</a:t>
            </a:r>
            <a:endParaRPr lang="en-US" b="1" spc="-50" dirty="0">
              <a:solidFill>
                <a:schemeClr val="bg2"/>
              </a:solidFill>
              <a:latin typeface="Gill Sans MT"/>
              <a:cs typeface="Gill Sans MT"/>
            </a:endParaRPr>
          </a:p>
          <a:p>
            <a:r>
              <a:rPr lang="en-US" b="1" spc="-50" dirty="0">
                <a:solidFill>
                  <a:schemeClr val="bg2"/>
                </a:solidFill>
                <a:latin typeface="Gill Sans MT"/>
                <a:cs typeface="Gill Sans MT"/>
              </a:rPr>
              <a:t> </a:t>
            </a:r>
            <a:r>
              <a:rPr lang="en-US" b="1" spc="-50" dirty="0" smtClean="0">
                <a:solidFill>
                  <a:srgbClr val="F79646"/>
                </a:solidFill>
                <a:latin typeface="Gill Sans MT"/>
                <a:cs typeface="Gill Sans MT"/>
              </a:rPr>
              <a:t>consistent encoding </a:t>
            </a:r>
            <a:r>
              <a:rPr lang="en-US" b="1" spc="-50" dirty="0" smtClean="0">
                <a:solidFill>
                  <a:srgbClr val="F79646"/>
                </a:solidFill>
                <a:latin typeface="Gill Sans MT"/>
                <a:cs typeface="Gill Sans MT"/>
              </a:rPr>
              <a:t>errors</a:t>
            </a:r>
            <a:r>
              <a:rPr lang="en-US" b="1" spc="-50" dirty="0" smtClean="0">
                <a:solidFill>
                  <a:schemeClr val="bg2"/>
                </a:solidFill>
                <a:latin typeface="Gill Sans MT"/>
                <a:cs typeface="Gill Sans MT"/>
              </a:rPr>
              <a:t>  </a:t>
            </a:r>
            <a:r>
              <a:rPr lang="en-US" b="1" spc="-50" dirty="0" smtClean="0">
                <a:solidFill>
                  <a:schemeClr val="bg2"/>
                </a:solidFill>
                <a:latin typeface="Gill Sans MT"/>
                <a:cs typeface="Gill Sans MT"/>
              </a:rPr>
              <a:t>with open</a:t>
            </a:r>
          </a:p>
          <a:p>
            <a:r>
              <a:rPr lang="en-US" b="1" spc="-50" dirty="0" smtClean="0">
                <a:solidFill>
                  <a:schemeClr val="bg2"/>
                </a:solidFill>
                <a:latin typeface="Gill Sans MT"/>
                <a:cs typeface="Gill Sans MT"/>
              </a:rPr>
              <a:t>source </a:t>
            </a:r>
            <a:r>
              <a:rPr lang="en-US" b="1" spc="-50" dirty="0" err="1" smtClean="0">
                <a:solidFill>
                  <a:schemeClr val="bg2"/>
                </a:solidFill>
                <a:latin typeface="Gill Sans MT"/>
                <a:cs typeface="Gill Sans MT"/>
              </a:rPr>
              <a:t>PDFMiner</a:t>
            </a:r>
            <a:r>
              <a:rPr lang="en-US" b="1" spc="-50" dirty="0" smtClean="0">
                <a:solidFill>
                  <a:schemeClr val="bg2"/>
                </a:solidFill>
                <a:latin typeface="Gill Sans MT"/>
                <a:cs typeface="Gill Sans MT"/>
              </a:rPr>
              <a:t> tool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9" y="677720"/>
            <a:ext cx="3426341" cy="33241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0229" y="4001822"/>
            <a:ext cx="12279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spc="-50" dirty="0">
                <a:solidFill>
                  <a:schemeClr val="accent5"/>
                </a:solidFill>
                <a:latin typeface="Gill Sans MT"/>
                <a:cs typeface="Gill Sans MT"/>
              </a:rPr>
              <a:t>l</a:t>
            </a:r>
            <a:r>
              <a:rPr lang="en-US" sz="1600" b="1" spc="-50" dirty="0" smtClean="0">
                <a:solidFill>
                  <a:schemeClr val="accent5"/>
                </a:solidFill>
                <a:latin typeface="Gill Sans MT"/>
                <a:cs typeface="Gill Sans MT"/>
              </a:rPr>
              <a:t>egal beagle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9732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41684" y="301914"/>
            <a:ext cx="3657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6686"/>
            <a:r>
              <a:rPr lang="en-US" sz="3600" spc="105" dirty="0" smtClean="0">
                <a:solidFill>
                  <a:schemeClr val="accent6"/>
                </a:solidFill>
              </a:rPr>
              <a:t/>
            </a:r>
            <a:br>
              <a:rPr lang="en-US" sz="3600" spc="105" dirty="0" smtClean="0">
                <a:solidFill>
                  <a:schemeClr val="accent6"/>
                </a:solidFill>
              </a:rPr>
            </a:br>
            <a:r>
              <a:rPr lang="en-US" sz="3600" spc="105" dirty="0" smtClean="0">
                <a:solidFill>
                  <a:schemeClr val="accent6"/>
                </a:solidFill>
              </a:rPr>
              <a:t>  Conclusion</a:t>
            </a:r>
            <a:endParaRPr sz="3600" i="1" spc="-409" dirty="0">
              <a:solidFill>
                <a:schemeClr val="accent6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762000" y="2256019"/>
            <a:ext cx="289560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EEECE1"/>
                </a:solidFill>
              </a:rPr>
              <a:t>– </a:t>
            </a:r>
            <a:r>
              <a:rPr lang="en-US" sz="1400" dirty="0" smtClean="0">
                <a:solidFill>
                  <a:srgbClr val="EEECE1"/>
                </a:solidFill>
              </a:rPr>
              <a:t>DEMONSTRATES PROCESS FOR DATA EXTRACTION</a:t>
            </a:r>
            <a:r>
              <a:rPr lang="en-US" sz="1400" dirty="0" smtClean="0">
                <a:solidFill>
                  <a:srgbClr val="4BACC6"/>
                </a:solidFill>
              </a:rPr>
              <a:t>, architecture for pre-structuring data, and processing </a:t>
            </a:r>
            <a:r>
              <a:rPr lang="en-US" sz="1400" dirty="0" smtClean="0">
                <a:solidFill>
                  <a:srgbClr val="4BACC6"/>
                </a:solidFill>
              </a:rPr>
              <a:t>of legal </a:t>
            </a:r>
            <a:r>
              <a:rPr lang="en-US" sz="1400" dirty="0" smtClean="0">
                <a:solidFill>
                  <a:srgbClr val="4BACC6"/>
                </a:solidFill>
              </a:rPr>
              <a:t>terminology – </a:t>
            </a:r>
            <a:r>
              <a:rPr lang="en-US" sz="1400" b="1" i="1" dirty="0" smtClean="0">
                <a:solidFill>
                  <a:srgbClr val="EEECE1"/>
                </a:solidFill>
              </a:rPr>
              <a:t>where meaning is not exacting </a:t>
            </a:r>
          </a:p>
          <a:p>
            <a:endParaRPr lang="en-US" sz="1400" b="1" i="1" dirty="0" smtClean="0">
              <a:solidFill>
                <a:srgbClr val="EEECE1"/>
              </a:solidFill>
            </a:endParaRPr>
          </a:p>
          <a:p>
            <a:r>
              <a:rPr lang="en-US" sz="1600" dirty="0">
                <a:solidFill>
                  <a:srgbClr val="EEECE1"/>
                </a:solidFill>
              </a:rPr>
              <a:t>*</a:t>
            </a:r>
            <a:r>
              <a:rPr lang="en-US" sz="1600" b="1" i="1" dirty="0" smtClean="0">
                <a:solidFill>
                  <a:schemeClr val="accent6"/>
                </a:solidFill>
              </a:rPr>
              <a:t>Clause labels</a:t>
            </a:r>
            <a:r>
              <a:rPr lang="en-US" sz="1600" b="1" i="1" dirty="0" smtClean="0">
                <a:solidFill>
                  <a:srgbClr val="EEECE1"/>
                </a:solidFill>
              </a:rPr>
              <a:t> </a:t>
            </a:r>
            <a:r>
              <a:rPr lang="en-US" sz="1400" b="1" i="1" dirty="0" smtClean="0">
                <a:solidFill>
                  <a:srgbClr val="EEECE1"/>
                </a:solidFill>
              </a:rPr>
              <a:t>derived from manual comparison</a:t>
            </a:r>
          </a:p>
        </p:txBody>
      </p:sp>
      <p:sp>
        <p:nvSpPr>
          <p:cNvPr id="4" name="object 4"/>
          <p:cNvSpPr/>
          <p:nvPr/>
        </p:nvSpPr>
        <p:spPr>
          <a:xfrm>
            <a:off x="4067809" y="194742"/>
            <a:ext cx="1000760" cy="1674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6600" y="94825"/>
            <a:ext cx="43180" cy="162560"/>
          </a:xfrm>
          <a:custGeom>
            <a:avLst/>
            <a:gdLst/>
            <a:ahLst/>
            <a:cxnLst/>
            <a:rect l="l" t="t" r="r" b="b"/>
            <a:pathLst>
              <a:path w="43179" h="121920">
                <a:moveTo>
                  <a:pt x="26670" y="120650"/>
                </a:moveTo>
                <a:lnTo>
                  <a:pt x="15239" y="120650"/>
                </a:lnTo>
                <a:lnTo>
                  <a:pt x="17779" y="121919"/>
                </a:lnTo>
                <a:lnTo>
                  <a:pt x="25400" y="121919"/>
                </a:lnTo>
                <a:lnTo>
                  <a:pt x="26670" y="120650"/>
                </a:lnTo>
                <a:close/>
              </a:path>
              <a:path w="43179" h="121920">
                <a:moveTo>
                  <a:pt x="31750" y="2539"/>
                </a:moveTo>
                <a:lnTo>
                  <a:pt x="11429" y="2539"/>
                </a:lnTo>
                <a:lnTo>
                  <a:pt x="10160" y="3809"/>
                </a:lnTo>
                <a:lnTo>
                  <a:pt x="7620" y="5079"/>
                </a:lnTo>
                <a:lnTo>
                  <a:pt x="5079" y="7619"/>
                </a:lnTo>
                <a:lnTo>
                  <a:pt x="3810" y="10159"/>
                </a:lnTo>
                <a:lnTo>
                  <a:pt x="2539" y="11429"/>
                </a:lnTo>
                <a:lnTo>
                  <a:pt x="1270" y="13969"/>
                </a:lnTo>
                <a:lnTo>
                  <a:pt x="1270" y="15239"/>
                </a:lnTo>
                <a:lnTo>
                  <a:pt x="0" y="17779"/>
                </a:lnTo>
                <a:lnTo>
                  <a:pt x="0" y="105409"/>
                </a:lnTo>
                <a:lnTo>
                  <a:pt x="1270" y="107950"/>
                </a:lnTo>
                <a:lnTo>
                  <a:pt x="1270" y="109219"/>
                </a:lnTo>
                <a:lnTo>
                  <a:pt x="2539" y="111759"/>
                </a:lnTo>
                <a:lnTo>
                  <a:pt x="7620" y="116839"/>
                </a:lnTo>
                <a:lnTo>
                  <a:pt x="10160" y="118109"/>
                </a:lnTo>
                <a:lnTo>
                  <a:pt x="11429" y="119379"/>
                </a:lnTo>
                <a:lnTo>
                  <a:pt x="13970" y="120650"/>
                </a:lnTo>
                <a:lnTo>
                  <a:pt x="29210" y="120650"/>
                </a:lnTo>
                <a:lnTo>
                  <a:pt x="31750" y="119379"/>
                </a:lnTo>
                <a:lnTo>
                  <a:pt x="34289" y="116839"/>
                </a:lnTo>
                <a:lnTo>
                  <a:pt x="36829" y="115569"/>
                </a:lnTo>
                <a:lnTo>
                  <a:pt x="38100" y="114300"/>
                </a:lnTo>
                <a:lnTo>
                  <a:pt x="38100" y="113029"/>
                </a:lnTo>
                <a:lnTo>
                  <a:pt x="40639" y="111759"/>
                </a:lnTo>
                <a:lnTo>
                  <a:pt x="40639" y="109219"/>
                </a:lnTo>
                <a:lnTo>
                  <a:pt x="41910" y="107950"/>
                </a:lnTo>
                <a:lnTo>
                  <a:pt x="41910" y="105409"/>
                </a:lnTo>
                <a:lnTo>
                  <a:pt x="43179" y="104139"/>
                </a:lnTo>
                <a:lnTo>
                  <a:pt x="43179" y="19050"/>
                </a:lnTo>
                <a:lnTo>
                  <a:pt x="41910" y="17779"/>
                </a:lnTo>
                <a:lnTo>
                  <a:pt x="41910" y="15239"/>
                </a:lnTo>
                <a:lnTo>
                  <a:pt x="40639" y="13969"/>
                </a:lnTo>
                <a:lnTo>
                  <a:pt x="40639" y="11429"/>
                </a:lnTo>
                <a:lnTo>
                  <a:pt x="38100" y="10159"/>
                </a:lnTo>
                <a:lnTo>
                  <a:pt x="38100" y="7619"/>
                </a:lnTo>
                <a:lnTo>
                  <a:pt x="36829" y="6350"/>
                </a:lnTo>
                <a:lnTo>
                  <a:pt x="34289" y="5079"/>
                </a:lnTo>
                <a:lnTo>
                  <a:pt x="31750" y="2539"/>
                </a:lnTo>
                <a:close/>
              </a:path>
              <a:path w="43179" h="121920">
                <a:moveTo>
                  <a:pt x="26670" y="1269"/>
                </a:moveTo>
                <a:lnTo>
                  <a:pt x="15239" y="1269"/>
                </a:lnTo>
                <a:lnTo>
                  <a:pt x="13970" y="2539"/>
                </a:lnTo>
                <a:lnTo>
                  <a:pt x="29210" y="2539"/>
                </a:lnTo>
                <a:lnTo>
                  <a:pt x="26670" y="1269"/>
                </a:lnTo>
                <a:close/>
              </a:path>
              <a:path w="43179" h="121920">
                <a:moveTo>
                  <a:pt x="22860" y="0"/>
                </a:moveTo>
                <a:lnTo>
                  <a:pt x="19050" y="0"/>
                </a:lnTo>
                <a:lnTo>
                  <a:pt x="17779" y="1269"/>
                </a:lnTo>
                <a:lnTo>
                  <a:pt x="25400" y="1269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9780" y="3367405"/>
            <a:ext cx="3987799" cy="1015655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defTabSz="914320"/>
            <a:r>
              <a:rPr lang="en-US" dirty="0" smtClean="0">
                <a:solidFill>
                  <a:srgbClr val="EEECE1"/>
                </a:solidFill>
                <a:latin typeface="Century"/>
                <a:cs typeface="Century"/>
              </a:rPr>
              <a:t>–</a:t>
            </a:r>
            <a:r>
              <a:rPr lang="en-US" i="1" dirty="0" smtClean="0">
                <a:solidFill>
                  <a:schemeClr val="accent6"/>
                </a:solidFill>
                <a:latin typeface="Century"/>
                <a:cs typeface="Century"/>
              </a:rPr>
              <a:t>FUTURE</a:t>
            </a:r>
            <a:r>
              <a:rPr lang="en-US" sz="1400" i="1" dirty="0" smtClean="0">
                <a:solidFill>
                  <a:schemeClr val="accent6"/>
                </a:solidFill>
                <a:latin typeface="Century"/>
                <a:cs typeface="Century"/>
              </a:rPr>
              <a:t> </a:t>
            </a:r>
            <a:r>
              <a:rPr lang="en-US" sz="1400" i="1" dirty="0" smtClean="0">
                <a:solidFill>
                  <a:srgbClr val="EEECE1"/>
                </a:solidFill>
                <a:latin typeface="Century"/>
                <a:cs typeface="Century"/>
              </a:rPr>
              <a:t>with structured text from PDF contracts, can positively chart a course for </a:t>
            </a:r>
          </a:p>
          <a:p>
            <a:pPr defTabSz="914320"/>
            <a:r>
              <a:rPr lang="en-US" sz="1400" i="1" dirty="0" smtClean="0">
                <a:solidFill>
                  <a:srgbClr val="EEECE1"/>
                </a:solidFill>
                <a:latin typeface="Century"/>
                <a:cs typeface="Century"/>
              </a:rPr>
              <a:t>Machine Learning</a:t>
            </a:r>
          </a:p>
          <a:p>
            <a:pPr defTabSz="914320"/>
            <a:r>
              <a:rPr lang="en-US" sz="1400" i="1" dirty="0" smtClean="0">
                <a:solidFill>
                  <a:srgbClr val="EEECE1"/>
                </a:solidFill>
                <a:latin typeface="Century"/>
                <a:cs typeface="Century"/>
              </a:rPr>
              <a:t>              Classification and Clustering</a:t>
            </a:r>
            <a:endParaRPr lang="en-US" sz="1400" dirty="0">
              <a:solidFill>
                <a:srgbClr val="EEECE1"/>
              </a:solidFill>
              <a:latin typeface="Century"/>
              <a:cs typeface="Centu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2843" y="184484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EECE1"/>
                </a:solidFill>
                <a:latin typeface="Century"/>
                <a:cs typeface="Century"/>
              </a:rPr>
              <a:t>–</a:t>
            </a:r>
            <a:r>
              <a:rPr lang="en-US" i="1" dirty="0" smtClean="0">
                <a:solidFill>
                  <a:schemeClr val="accent6"/>
                </a:solidFill>
                <a:latin typeface="Century"/>
                <a:cs typeface="Century"/>
              </a:rPr>
              <a:t>LEARNED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244" y="861314"/>
            <a:ext cx="3045155" cy="2300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2748" y="4607323"/>
            <a:ext cx="7333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EEECE1"/>
                </a:solidFill>
                <a:latin typeface="Century"/>
                <a:cs typeface="Century"/>
              </a:rPr>
              <a:t>* --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address when </a:t>
            </a:r>
            <a:r>
              <a:rPr lang="en-US" dirty="0" smtClean="0">
                <a:solidFill>
                  <a:schemeClr val="accent5"/>
                </a:solidFill>
              </a:rPr>
              <a:t>drafting contracts</a:t>
            </a:r>
            <a:r>
              <a:rPr lang="en-US" dirty="0" smtClean="0">
                <a:solidFill>
                  <a:srgbClr val="EEECE1"/>
                </a:solidFill>
              </a:rPr>
              <a:t>:  certain </a:t>
            </a:r>
            <a:r>
              <a:rPr lang="en-US" dirty="0">
                <a:solidFill>
                  <a:srgbClr val="EEECE1"/>
                </a:solidFill>
              </a:rPr>
              <a:t>provisions and </a:t>
            </a:r>
            <a:r>
              <a:rPr lang="en-US" dirty="0" smtClean="0">
                <a:solidFill>
                  <a:srgbClr val="EEECE1"/>
                </a:solidFill>
              </a:rPr>
              <a:t>particular industries most at risk </a:t>
            </a:r>
            <a:r>
              <a:rPr lang="en-US" dirty="0" smtClean="0">
                <a:solidFill>
                  <a:srgbClr val="EEECE1"/>
                </a:solidFill>
              </a:rPr>
              <a:t>of</a:t>
            </a:r>
            <a:r>
              <a:rPr lang="en-US" dirty="0" smtClean="0">
                <a:solidFill>
                  <a:srgbClr val="EEECE1"/>
                </a:solidFill>
              </a:rPr>
              <a:t> </a:t>
            </a:r>
            <a:r>
              <a:rPr lang="en-US" dirty="0" smtClean="0">
                <a:solidFill>
                  <a:srgbClr val="EEECE1"/>
                </a:solidFill>
              </a:rPr>
              <a:t>deviation from </a:t>
            </a:r>
            <a:r>
              <a:rPr lang="en-US" dirty="0">
                <a:solidFill>
                  <a:srgbClr val="EEECE1"/>
                </a:solidFill>
              </a:rPr>
              <a:t>the </a:t>
            </a:r>
            <a:r>
              <a:rPr lang="en-US" dirty="0" err="1" smtClean="0">
                <a:solidFill>
                  <a:srgbClr val="EEECE1"/>
                </a:solidFill>
              </a:rPr>
              <a:t>baselined</a:t>
            </a:r>
            <a:r>
              <a:rPr lang="en-US" dirty="0" smtClean="0">
                <a:solidFill>
                  <a:srgbClr val="EEECE1"/>
                </a:solidFill>
              </a:rPr>
              <a:t>-norm</a:t>
            </a:r>
            <a:r>
              <a:rPr lang="en-US" dirty="0" smtClean="0">
                <a:solidFill>
                  <a:schemeClr val="accent6"/>
                </a:solidFill>
              </a:rPr>
              <a:t> &amp; adjust  subsequent </a:t>
            </a:r>
            <a:r>
              <a:rPr lang="en-US" dirty="0">
                <a:solidFill>
                  <a:schemeClr val="accent6"/>
                </a:solidFill>
              </a:rPr>
              <a:t>lawyer contract </a:t>
            </a:r>
            <a:r>
              <a:rPr lang="en-US" dirty="0" smtClean="0">
                <a:solidFill>
                  <a:schemeClr val="accent6"/>
                </a:solidFill>
              </a:rPr>
              <a:t>workflows </a:t>
            </a:r>
            <a:r>
              <a:rPr lang="en-US" b="1" i="1" dirty="0" smtClean="0">
                <a:solidFill>
                  <a:srgbClr val="EEECE1"/>
                </a:solidFill>
              </a:rPr>
              <a:t>early-on - - to avoid high costs and </a:t>
            </a:r>
            <a:r>
              <a:rPr lang="en-US" b="1" i="1" dirty="0" smtClean="0">
                <a:solidFill>
                  <a:srgbClr val="EEECE1"/>
                </a:solidFill>
              </a:rPr>
              <a:t>more billable time</a:t>
            </a:r>
            <a:r>
              <a:rPr lang="en-US" b="1" dirty="0" smtClean="0">
                <a:solidFill>
                  <a:srgbClr val="EEECE1"/>
                </a:solidFill>
              </a:rPr>
              <a:t> with contract creation</a:t>
            </a:r>
            <a:endParaRPr lang="en-US" b="1" i="1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 txBox="1"/>
          <p:nvPr/>
        </p:nvSpPr>
        <p:spPr>
          <a:xfrm>
            <a:off x="2878424" y="232709"/>
            <a:ext cx="327659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914320"/>
            <a:r>
              <a:rPr lang="en-US" sz="1200" b="1" spc="20" dirty="0" smtClean="0">
                <a:solidFill>
                  <a:srgbClr val="999999"/>
                </a:solidFill>
                <a:latin typeface="Gill Sans MT"/>
                <a:cs typeface="Gill Sans MT"/>
              </a:rPr>
              <a:t>THANKS ! </a:t>
            </a:r>
            <a:endParaRPr sz="12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08898" y="549046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EEECE1"/>
                </a:solidFill>
              </a:rPr>
              <a:t> </a:t>
            </a:r>
            <a:r>
              <a:rPr lang="en-US" sz="2000" dirty="0">
                <a:solidFill>
                  <a:srgbClr val="EDB200"/>
                </a:solidFill>
              </a:rPr>
              <a:t>THANK YOU </a:t>
            </a:r>
            <a:r>
              <a:rPr lang="en-US" dirty="0">
                <a:solidFill>
                  <a:srgbClr val="000000"/>
                </a:solidFill>
              </a:rPr>
              <a:t>for your attention </a:t>
            </a:r>
            <a:r>
              <a:rPr lang="en-US" sz="2400" i="1" dirty="0">
                <a:solidFill>
                  <a:srgbClr val="000000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rgbClr val="EEECE1"/>
                </a:solidFill>
              </a:rPr>
              <a:t>– </a:t>
            </a:r>
            <a:r>
              <a:rPr lang="en-US" sz="2400" b="1" i="1" dirty="0">
                <a:solidFill>
                  <a:schemeClr val="accent5"/>
                </a:solidFill>
              </a:rPr>
              <a:t>Welcoming</a:t>
            </a:r>
            <a:r>
              <a:rPr lang="en-US" b="1" i="1" dirty="0">
                <a:solidFill>
                  <a:srgbClr val="EEECE1"/>
                </a:solidFill>
              </a:rPr>
              <a:t> </a:t>
            </a:r>
            <a:r>
              <a:rPr lang="en-US" b="1" i="1" dirty="0"/>
              <a:t>Your FEEDBACK </a:t>
            </a:r>
            <a:r>
              <a:rPr lang="en-US" dirty="0">
                <a:solidFill>
                  <a:srgbClr val="EEECE1"/>
                </a:solidFill>
              </a:rPr>
              <a:t>–</a:t>
            </a:r>
            <a:endParaRPr lang="en-US" b="1" i="1" dirty="0">
              <a:solidFill>
                <a:srgbClr val="EEECE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4" y="694309"/>
            <a:ext cx="8255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3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10209" y="254675"/>
            <a:ext cx="3657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6686"/>
            <a:r>
              <a:rPr lang="en-US" sz="4000" spc="105" dirty="0" smtClean="0">
                <a:solidFill>
                  <a:schemeClr val="accent6"/>
                </a:solidFill>
              </a:rPr>
              <a:t>GOAL:</a:t>
            </a:r>
            <a:endParaRPr sz="4000" spc="-409" dirty="0">
              <a:solidFill>
                <a:schemeClr val="accent6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294967295"/>
          </p:nvPr>
        </p:nvSpPr>
        <p:spPr>
          <a:xfrm>
            <a:off x="1026024" y="1051399"/>
            <a:ext cx="2895600" cy="241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</a:rPr>
              <a:t>– </a:t>
            </a:r>
            <a:r>
              <a:rPr lang="en-US" sz="1400" b="1" i="1" dirty="0" smtClean="0">
                <a:solidFill>
                  <a:srgbClr val="7F7F7F"/>
                </a:solidFill>
              </a:rPr>
              <a:t>Recognize </a:t>
            </a:r>
            <a:r>
              <a:rPr lang="en-US" sz="1400" b="1" i="1" dirty="0" smtClean="0">
                <a:solidFill>
                  <a:schemeClr val="accent5"/>
                </a:solidFill>
              </a:rPr>
              <a:t>possible ambiguity </a:t>
            </a:r>
            <a:r>
              <a:rPr lang="en-US" sz="1400" i="1" dirty="0" smtClean="0">
                <a:solidFill>
                  <a:srgbClr val="7F7F7F"/>
                </a:solidFill>
              </a:rPr>
              <a:t> with legal contracts</a:t>
            </a:r>
            <a:endParaRPr lang="en-US" sz="1400" dirty="0" smtClean="0">
              <a:solidFill>
                <a:srgbClr val="7F7F7F"/>
              </a:solidFill>
            </a:endParaRPr>
          </a:p>
          <a:p>
            <a:r>
              <a:rPr lang="en-US" sz="1400" dirty="0">
                <a:solidFill>
                  <a:srgbClr val="7F7F7F"/>
                </a:solidFill>
              </a:rPr>
              <a:t>– </a:t>
            </a:r>
            <a:r>
              <a:rPr lang="en-US" sz="1400" b="1" i="1" dirty="0" smtClean="0">
                <a:solidFill>
                  <a:srgbClr val="7F7F7F"/>
                </a:solidFill>
              </a:rPr>
              <a:t>Form </a:t>
            </a:r>
            <a:r>
              <a:rPr lang="en-US" sz="1400" dirty="0" smtClean="0">
                <a:solidFill>
                  <a:srgbClr val="7F7F7F"/>
                </a:solidFill>
              </a:rPr>
              <a:t> </a:t>
            </a:r>
            <a:r>
              <a:rPr lang="en-US" sz="1400" b="1" dirty="0">
                <a:solidFill>
                  <a:srgbClr val="4BACC6"/>
                </a:solidFill>
              </a:rPr>
              <a:t>understanding</a:t>
            </a:r>
          </a:p>
          <a:p>
            <a:r>
              <a:rPr lang="en-US" sz="1400" i="1" dirty="0" smtClean="0">
                <a:solidFill>
                  <a:srgbClr val="7F7F7F"/>
                </a:solidFill>
              </a:rPr>
              <a:t>for future development of</a:t>
            </a:r>
            <a:r>
              <a:rPr lang="en-US" sz="1400" dirty="0" smtClean="0">
                <a:solidFill>
                  <a:srgbClr val="7F7F7F"/>
                </a:solidFill>
              </a:rPr>
              <a:t> </a:t>
            </a:r>
            <a:r>
              <a:rPr lang="en-US" sz="1400" b="1" dirty="0" smtClean="0">
                <a:solidFill>
                  <a:srgbClr val="4BACC6"/>
                </a:solidFill>
              </a:rPr>
              <a:t>automated contract drafting</a:t>
            </a:r>
            <a:endParaRPr lang="en-US" sz="1400" b="1" dirty="0">
              <a:solidFill>
                <a:srgbClr val="4BACC6"/>
              </a:solidFill>
            </a:endParaRPr>
          </a:p>
          <a:p>
            <a:pPr marL="0" indent="0">
              <a:buNone/>
            </a:pPr>
            <a:endParaRPr lang="en-US" sz="1400" i="1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1400" b="1" i="1" dirty="0" smtClean="0">
                <a:solidFill>
                  <a:srgbClr val="FF6600"/>
                </a:solidFill>
              </a:rPr>
              <a:t>TAKE AWAYS –</a:t>
            </a:r>
          </a:p>
          <a:p>
            <a:r>
              <a:rPr lang="en-US" sz="1400" dirty="0" smtClean="0">
                <a:solidFill>
                  <a:srgbClr val="FF6600"/>
                </a:solidFill>
              </a:rPr>
              <a:t>Legal NLP </a:t>
            </a:r>
            <a:r>
              <a:rPr lang="en-US" sz="1400" dirty="0">
                <a:solidFill>
                  <a:srgbClr val="7F7F7F"/>
                </a:solidFill>
              </a:rPr>
              <a:t>–  </a:t>
            </a:r>
            <a:r>
              <a:rPr lang="en-US" sz="1400" dirty="0" smtClean="0">
                <a:solidFill>
                  <a:srgbClr val="7F7F7F"/>
                </a:solidFill>
              </a:rPr>
              <a:t>Vague </a:t>
            </a:r>
            <a:r>
              <a:rPr lang="en-US" sz="1400" dirty="0" smtClean="0">
                <a:solidFill>
                  <a:srgbClr val="7F7F7F"/>
                </a:solidFill>
              </a:rPr>
              <a:t>Words</a:t>
            </a:r>
            <a:endParaRPr lang="en-US" sz="1400" dirty="0">
              <a:solidFill>
                <a:srgbClr val="7F7F7F"/>
              </a:solidFill>
            </a:endParaRPr>
          </a:p>
          <a:p>
            <a:r>
              <a:rPr lang="en-US" sz="1400" dirty="0" smtClean="0">
                <a:solidFill>
                  <a:srgbClr val="FF6600"/>
                </a:solidFill>
              </a:rPr>
              <a:t>Baseline </a:t>
            </a:r>
            <a:r>
              <a:rPr lang="en-US" sz="1400" dirty="0" smtClean="0">
                <a:solidFill>
                  <a:srgbClr val="7F7F7F"/>
                </a:solidFill>
              </a:rPr>
              <a:t>– avoid risk of deviation while drafting contracts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7809" y="194762"/>
            <a:ext cx="1000760" cy="1674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6600" y="94825"/>
            <a:ext cx="43180" cy="162560"/>
          </a:xfrm>
          <a:custGeom>
            <a:avLst/>
            <a:gdLst/>
            <a:ahLst/>
            <a:cxnLst/>
            <a:rect l="l" t="t" r="r" b="b"/>
            <a:pathLst>
              <a:path w="43179" h="121920">
                <a:moveTo>
                  <a:pt x="26670" y="120650"/>
                </a:moveTo>
                <a:lnTo>
                  <a:pt x="15239" y="120650"/>
                </a:lnTo>
                <a:lnTo>
                  <a:pt x="17779" y="121919"/>
                </a:lnTo>
                <a:lnTo>
                  <a:pt x="25400" y="121919"/>
                </a:lnTo>
                <a:lnTo>
                  <a:pt x="26670" y="120650"/>
                </a:lnTo>
                <a:close/>
              </a:path>
              <a:path w="43179" h="121920">
                <a:moveTo>
                  <a:pt x="31750" y="2539"/>
                </a:moveTo>
                <a:lnTo>
                  <a:pt x="11429" y="2539"/>
                </a:lnTo>
                <a:lnTo>
                  <a:pt x="10160" y="3809"/>
                </a:lnTo>
                <a:lnTo>
                  <a:pt x="7620" y="5079"/>
                </a:lnTo>
                <a:lnTo>
                  <a:pt x="5079" y="7619"/>
                </a:lnTo>
                <a:lnTo>
                  <a:pt x="3810" y="10159"/>
                </a:lnTo>
                <a:lnTo>
                  <a:pt x="2539" y="11429"/>
                </a:lnTo>
                <a:lnTo>
                  <a:pt x="1270" y="13969"/>
                </a:lnTo>
                <a:lnTo>
                  <a:pt x="1270" y="15239"/>
                </a:lnTo>
                <a:lnTo>
                  <a:pt x="0" y="17779"/>
                </a:lnTo>
                <a:lnTo>
                  <a:pt x="0" y="105409"/>
                </a:lnTo>
                <a:lnTo>
                  <a:pt x="1270" y="107950"/>
                </a:lnTo>
                <a:lnTo>
                  <a:pt x="1270" y="109219"/>
                </a:lnTo>
                <a:lnTo>
                  <a:pt x="2539" y="111759"/>
                </a:lnTo>
                <a:lnTo>
                  <a:pt x="7620" y="116839"/>
                </a:lnTo>
                <a:lnTo>
                  <a:pt x="10160" y="118109"/>
                </a:lnTo>
                <a:lnTo>
                  <a:pt x="11429" y="119379"/>
                </a:lnTo>
                <a:lnTo>
                  <a:pt x="13970" y="120650"/>
                </a:lnTo>
                <a:lnTo>
                  <a:pt x="29210" y="120650"/>
                </a:lnTo>
                <a:lnTo>
                  <a:pt x="31750" y="119379"/>
                </a:lnTo>
                <a:lnTo>
                  <a:pt x="34289" y="116839"/>
                </a:lnTo>
                <a:lnTo>
                  <a:pt x="36829" y="115569"/>
                </a:lnTo>
                <a:lnTo>
                  <a:pt x="38100" y="114300"/>
                </a:lnTo>
                <a:lnTo>
                  <a:pt x="38100" y="113029"/>
                </a:lnTo>
                <a:lnTo>
                  <a:pt x="40639" y="111759"/>
                </a:lnTo>
                <a:lnTo>
                  <a:pt x="40639" y="109219"/>
                </a:lnTo>
                <a:lnTo>
                  <a:pt x="41910" y="107950"/>
                </a:lnTo>
                <a:lnTo>
                  <a:pt x="41910" y="105409"/>
                </a:lnTo>
                <a:lnTo>
                  <a:pt x="43179" y="104139"/>
                </a:lnTo>
                <a:lnTo>
                  <a:pt x="43179" y="19050"/>
                </a:lnTo>
                <a:lnTo>
                  <a:pt x="41910" y="17779"/>
                </a:lnTo>
                <a:lnTo>
                  <a:pt x="41910" y="15239"/>
                </a:lnTo>
                <a:lnTo>
                  <a:pt x="40639" y="13969"/>
                </a:lnTo>
                <a:lnTo>
                  <a:pt x="40639" y="11429"/>
                </a:lnTo>
                <a:lnTo>
                  <a:pt x="38100" y="10159"/>
                </a:lnTo>
                <a:lnTo>
                  <a:pt x="38100" y="7619"/>
                </a:lnTo>
                <a:lnTo>
                  <a:pt x="36829" y="6350"/>
                </a:lnTo>
                <a:lnTo>
                  <a:pt x="34289" y="5079"/>
                </a:lnTo>
                <a:lnTo>
                  <a:pt x="31750" y="2539"/>
                </a:lnTo>
                <a:close/>
              </a:path>
              <a:path w="43179" h="121920">
                <a:moveTo>
                  <a:pt x="26670" y="1269"/>
                </a:moveTo>
                <a:lnTo>
                  <a:pt x="15239" y="1269"/>
                </a:lnTo>
                <a:lnTo>
                  <a:pt x="13970" y="2539"/>
                </a:lnTo>
                <a:lnTo>
                  <a:pt x="29210" y="2539"/>
                </a:lnTo>
                <a:lnTo>
                  <a:pt x="26670" y="1269"/>
                </a:lnTo>
                <a:close/>
              </a:path>
              <a:path w="43179" h="121920">
                <a:moveTo>
                  <a:pt x="22860" y="0"/>
                </a:moveTo>
                <a:lnTo>
                  <a:pt x="19050" y="0"/>
                </a:lnTo>
                <a:lnTo>
                  <a:pt x="17779" y="1269"/>
                </a:lnTo>
                <a:lnTo>
                  <a:pt x="25400" y="1269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026024" y="4717577"/>
            <a:ext cx="2416030" cy="707878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r>
              <a:rPr lang="en-US" sz="4000" spc="105" dirty="0" smtClean="0">
                <a:solidFill>
                  <a:schemeClr val="accent6"/>
                </a:solidFill>
                <a:latin typeface="Gill Sans MT"/>
                <a:cs typeface="Gill Sans MT"/>
              </a:rPr>
              <a:t>AGENDA:</a:t>
            </a:r>
            <a:endParaRPr lang="en-US" sz="4000" dirty="0">
              <a:solidFill>
                <a:schemeClr val="accent6"/>
              </a:solidFill>
              <a:latin typeface="Gill Sans MT"/>
              <a:cs typeface="Gill Sans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18508" y="4579073"/>
            <a:ext cx="5200316" cy="1692763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entury"/>
                <a:cs typeface="Century"/>
              </a:rPr>
              <a:t> </a:t>
            </a:r>
            <a:endParaRPr lang="en-US" sz="1400" dirty="0">
              <a:solidFill>
                <a:schemeClr val="bg2"/>
              </a:solidFill>
              <a:latin typeface="Century"/>
              <a:cs typeface="Century"/>
            </a:endParaRPr>
          </a:p>
          <a:p>
            <a:pPr marL="285750" lvl="0" indent="-285750">
              <a:buFontTx/>
              <a:buChar char="•"/>
            </a:pPr>
            <a:r>
              <a:rPr lang="en-US" sz="1400" dirty="0" smtClean="0">
                <a:solidFill>
                  <a:srgbClr val="7F7F7F"/>
                </a:solidFill>
                <a:latin typeface="Century"/>
                <a:cs typeface="Century"/>
              </a:rPr>
              <a:t>1.  </a:t>
            </a:r>
            <a:r>
              <a:rPr lang="en-US" b="1" u="sng" dirty="0" smtClean="0">
                <a:solidFill>
                  <a:schemeClr val="accent5"/>
                </a:solidFill>
                <a:latin typeface="Century"/>
                <a:cs typeface="Century"/>
              </a:rPr>
              <a:t>Background</a:t>
            </a:r>
            <a:r>
              <a:rPr lang="en-US" sz="1600" dirty="0" smtClean="0">
                <a:solidFill>
                  <a:schemeClr val="bg2"/>
                </a:solidFill>
                <a:latin typeface="Century"/>
                <a:cs typeface="Century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–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Orange – Project - Contacts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entury"/>
              <a:cs typeface="Century"/>
            </a:endParaRPr>
          </a:p>
          <a:p>
            <a:pPr marL="285750" indent="-285750"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2. </a:t>
            </a:r>
            <a:r>
              <a:rPr lang="en-US" b="1" u="sng" dirty="0" smtClean="0">
                <a:solidFill>
                  <a:srgbClr val="4BACC6"/>
                </a:solidFill>
                <a:latin typeface="Century"/>
                <a:cs typeface="Century"/>
              </a:rPr>
              <a:t>Data Structuring</a:t>
            </a:r>
            <a:r>
              <a:rPr lang="en-US" dirty="0" smtClean="0">
                <a:solidFill>
                  <a:srgbClr val="4BACC6"/>
                </a:solidFill>
                <a:latin typeface="Century"/>
                <a:cs typeface="Century"/>
              </a:rPr>
              <a:t> 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Century"/>
              <a:cs typeface="Century"/>
            </a:endParaRPr>
          </a:p>
          <a:p>
            <a:pPr marL="285750" indent="-285750"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3. </a:t>
            </a:r>
            <a:r>
              <a:rPr lang="en-US" b="1" u="sng" dirty="0" smtClean="0">
                <a:solidFill>
                  <a:srgbClr val="4BACC6"/>
                </a:solidFill>
                <a:latin typeface="Century"/>
                <a:cs typeface="Century"/>
              </a:rPr>
              <a:t>Extraction </a:t>
            </a:r>
            <a:r>
              <a:rPr lang="en-US" dirty="0" smtClean="0">
                <a:solidFill>
                  <a:srgbClr val="4BACC6"/>
                </a:solidFill>
                <a:latin typeface="Century"/>
                <a:cs typeface="Century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– Environment -  </a:t>
            </a:r>
            <a:r>
              <a:rPr lang="en-US" sz="1400" dirty="0" smtClean="0">
                <a:solidFill>
                  <a:srgbClr val="7F7F7F"/>
                </a:solidFill>
                <a:latin typeface="Century"/>
                <a:cs typeface="Century"/>
              </a:rPr>
              <a:t>Steps 1-4+ - Output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Century"/>
              <a:cs typeface="Century"/>
            </a:endParaRPr>
          </a:p>
          <a:p>
            <a:pPr marL="285750" indent="-285750"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4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. </a:t>
            </a:r>
            <a:r>
              <a:rPr lang="en-US" b="1" u="sng" dirty="0" smtClean="0">
                <a:solidFill>
                  <a:srgbClr val="4BACC6"/>
                </a:solidFill>
                <a:latin typeface="Century"/>
                <a:cs typeface="Century"/>
              </a:rPr>
              <a:t>Results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Century"/>
              <a:cs typeface="Century"/>
            </a:endParaRPr>
          </a:p>
          <a:p>
            <a:pPr marL="285750" indent="-285750"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5. </a:t>
            </a:r>
            <a:r>
              <a:rPr lang="en-US" b="1" u="sng" dirty="0" smtClean="0">
                <a:solidFill>
                  <a:srgbClr val="4BACC6"/>
                </a:solidFill>
                <a:latin typeface="Century"/>
                <a:cs typeface="Century"/>
              </a:rPr>
              <a:t>Conclusion</a:t>
            </a:r>
            <a:r>
              <a:rPr lang="en-US" sz="1600" b="1" u="sng" dirty="0" smtClean="0">
                <a:solidFill>
                  <a:srgbClr val="F79646"/>
                </a:solidFill>
                <a:latin typeface="Century"/>
                <a:cs typeface="Century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–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&amp; </a:t>
            </a:r>
            <a:r>
              <a:rPr lang="en-US" sz="1400" dirty="0" smtClean="0">
                <a:solidFill>
                  <a:srgbClr val="7F7F7F"/>
                </a:solidFill>
                <a:latin typeface="Century"/>
                <a:cs typeface="Century"/>
              </a:rPr>
              <a:t>Suggestions for future</a:t>
            </a:r>
            <a:endParaRPr lang="en-US" sz="1400" dirty="0">
              <a:solidFill>
                <a:srgbClr val="7F7F7F"/>
              </a:solidFill>
              <a:latin typeface="Century"/>
              <a:cs typeface="Century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572" y="298052"/>
            <a:ext cx="3292065" cy="296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2400" y="787433"/>
            <a:ext cx="3657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6686"/>
            <a:r>
              <a:rPr lang="en-US" sz="3200" spc="105" dirty="0" smtClean="0">
                <a:solidFill>
                  <a:schemeClr val="accent6"/>
                </a:solidFill>
              </a:rPr>
              <a:t>1. Background:</a:t>
            </a:r>
            <a:endParaRPr sz="3200" spc="-409" dirty="0">
              <a:solidFill>
                <a:schemeClr val="accent6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713326" y="1646853"/>
            <a:ext cx="3153409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4BACC6"/>
                </a:solidFill>
              </a:rPr>
              <a:t>Orange Silicon Valley</a:t>
            </a:r>
            <a:r>
              <a:rPr lang="en-US" dirty="0" smtClean="0"/>
              <a:t> R&amp;D division of  </a:t>
            </a:r>
          </a:p>
          <a:p>
            <a:pPr>
              <a:defRPr/>
            </a:pPr>
            <a:r>
              <a:rPr lang="en-US" i="1" dirty="0" smtClean="0">
                <a:solidFill>
                  <a:srgbClr val="4BACC6"/>
                </a:solidFill>
              </a:rPr>
              <a:t>rebranded</a:t>
            </a:r>
            <a:r>
              <a:rPr lang="en-US" i="1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French Telecom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4067809" y="194762"/>
            <a:ext cx="1000760" cy="1674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6600" y="94825"/>
            <a:ext cx="43180" cy="162560"/>
          </a:xfrm>
          <a:custGeom>
            <a:avLst/>
            <a:gdLst/>
            <a:ahLst/>
            <a:cxnLst/>
            <a:rect l="l" t="t" r="r" b="b"/>
            <a:pathLst>
              <a:path w="43179" h="121920">
                <a:moveTo>
                  <a:pt x="26670" y="120650"/>
                </a:moveTo>
                <a:lnTo>
                  <a:pt x="15239" y="120650"/>
                </a:lnTo>
                <a:lnTo>
                  <a:pt x="17779" y="121919"/>
                </a:lnTo>
                <a:lnTo>
                  <a:pt x="25400" y="121919"/>
                </a:lnTo>
                <a:lnTo>
                  <a:pt x="26670" y="120650"/>
                </a:lnTo>
                <a:close/>
              </a:path>
              <a:path w="43179" h="121920">
                <a:moveTo>
                  <a:pt x="31750" y="2539"/>
                </a:moveTo>
                <a:lnTo>
                  <a:pt x="11429" y="2539"/>
                </a:lnTo>
                <a:lnTo>
                  <a:pt x="10160" y="3809"/>
                </a:lnTo>
                <a:lnTo>
                  <a:pt x="7620" y="5079"/>
                </a:lnTo>
                <a:lnTo>
                  <a:pt x="5079" y="7619"/>
                </a:lnTo>
                <a:lnTo>
                  <a:pt x="3810" y="10159"/>
                </a:lnTo>
                <a:lnTo>
                  <a:pt x="2539" y="11429"/>
                </a:lnTo>
                <a:lnTo>
                  <a:pt x="1270" y="13969"/>
                </a:lnTo>
                <a:lnTo>
                  <a:pt x="1270" y="15239"/>
                </a:lnTo>
                <a:lnTo>
                  <a:pt x="0" y="17779"/>
                </a:lnTo>
                <a:lnTo>
                  <a:pt x="0" y="105409"/>
                </a:lnTo>
                <a:lnTo>
                  <a:pt x="1270" y="107950"/>
                </a:lnTo>
                <a:lnTo>
                  <a:pt x="1270" y="109219"/>
                </a:lnTo>
                <a:lnTo>
                  <a:pt x="2539" y="111759"/>
                </a:lnTo>
                <a:lnTo>
                  <a:pt x="7620" y="116839"/>
                </a:lnTo>
                <a:lnTo>
                  <a:pt x="10160" y="118109"/>
                </a:lnTo>
                <a:lnTo>
                  <a:pt x="11429" y="119379"/>
                </a:lnTo>
                <a:lnTo>
                  <a:pt x="13970" y="120650"/>
                </a:lnTo>
                <a:lnTo>
                  <a:pt x="29210" y="120650"/>
                </a:lnTo>
                <a:lnTo>
                  <a:pt x="31750" y="119379"/>
                </a:lnTo>
                <a:lnTo>
                  <a:pt x="34289" y="116839"/>
                </a:lnTo>
                <a:lnTo>
                  <a:pt x="36829" y="115569"/>
                </a:lnTo>
                <a:lnTo>
                  <a:pt x="38100" y="114300"/>
                </a:lnTo>
                <a:lnTo>
                  <a:pt x="38100" y="113029"/>
                </a:lnTo>
                <a:lnTo>
                  <a:pt x="40639" y="111759"/>
                </a:lnTo>
                <a:lnTo>
                  <a:pt x="40639" y="109219"/>
                </a:lnTo>
                <a:lnTo>
                  <a:pt x="41910" y="107950"/>
                </a:lnTo>
                <a:lnTo>
                  <a:pt x="41910" y="105409"/>
                </a:lnTo>
                <a:lnTo>
                  <a:pt x="43179" y="104139"/>
                </a:lnTo>
                <a:lnTo>
                  <a:pt x="43179" y="19050"/>
                </a:lnTo>
                <a:lnTo>
                  <a:pt x="41910" y="17779"/>
                </a:lnTo>
                <a:lnTo>
                  <a:pt x="41910" y="15239"/>
                </a:lnTo>
                <a:lnTo>
                  <a:pt x="40639" y="13969"/>
                </a:lnTo>
                <a:lnTo>
                  <a:pt x="40639" y="11429"/>
                </a:lnTo>
                <a:lnTo>
                  <a:pt x="38100" y="10159"/>
                </a:lnTo>
                <a:lnTo>
                  <a:pt x="38100" y="7619"/>
                </a:lnTo>
                <a:lnTo>
                  <a:pt x="36829" y="6350"/>
                </a:lnTo>
                <a:lnTo>
                  <a:pt x="34289" y="5079"/>
                </a:lnTo>
                <a:lnTo>
                  <a:pt x="31750" y="2539"/>
                </a:lnTo>
                <a:close/>
              </a:path>
              <a:path w="43179" h="121920">
                <a:moveTo>
                  <a:pt x="26670" y="1269"/>
                </a:moveTo>
                <a:lnTo>
                  <a:pt x="15239" y="1269"/>
                </a:lnTo>
                <a:lnTo>
                  <a:pt x="13970" y="2539"/>
                </a:lnTo>
                <a:lnTo>
                  <a:pt x="29210" y="2539"/>
                </a:lnTo>
                <a:lnTo>
                  <a:pt x="26670" y="1269"/>
                </a:lnTo>
                <a:close/>
              </a:path>
              <a:path w="43179" h="121920">
                <a:moveTo>
                  <a:pt x="22860" y="0"/>
                </a:moveTo>
                <a:lnTo>
                  <a:pt x="19050" y="0"/>
                </a:lnTo>
                <a:lnTo>
                  <a:pt x="17779" y="1269"/>
                </a:lnTo>
                <a:lnTo>
                  <a:pt x="25400" y="1269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432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809" y="1170640"/>
            <a:ext cx="4876800" cy="1477319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EEECE1"/>
                </a:solidFill>
                <a:latin typeface="Century"/>
                <a:cs typeface="Century"/>
              </a:rPr>
              <a:t>              </a:t>
            </a:r>
            <a:r>
              <a:rPr lang="en-US" sz="2800" dirty="0">
                <a:solidFill>
                  <a:srgbClr val="EEECE1"/>
                </a:solidFill>
                <a:latin typeface="Century"/>
                <a:cs typeface="Century"/>
              </a:rPr>
              <a:t> </a:t>
            </a:r>
            <a:r>
              <a:rPr lang="en-US" sz="2800" dirty="0" smtClean="0">
                <a:solidFill>
                  <a:srgbClr val="EEECE1"/>
                </a:solidFill>
                <a:latin typeface="Century"/>
                <a:cs typeface="Century"/>
              </a:rPr>
              <a:t>–29 countries</a:t>
            </a:r>
          </a:p>
          <a:p>
            <a:pPr>
              <a:defRPr/>
            </a:pPr>
            <a:endParaRPr lang="en-US" sz="2800" dirty="0" smtClean="0">
              <a:solidFill>
                <a:srgbClr val="EEECE1"/>
              </a:solidFill>
              <a:latin typeface="Century"/>
              <a:cs typeface="Century"/>
            </a:endParaRPr>
          </a:p>
          <a:p>
            <a:pPr>
              <a:defRPr/>
            </a:pPr>
            <a:r>
              <a:rPr lang="en-US" sz="1600" b="1" dirty="0" smtClean="0">
                <a:solidFill>
                  <a:srgbClr val="EEECE1"/>
                </a:solidFill>
                <a:latin typeface="Century"/>
                <a:cs typeface="Century"/>
              </a:rPr>
              <a:t>			</a:t>
            </a:r>
            <a:r>
              <a:rPr lang="en-US" sz="2000" b="1" dirty="0" smtClean="0">
                <a:solidFill>
                  <a:srgbClr val="EEECE1"/>
                </a:solidFill>
              </a:rPr>
              <a:t>*  </a:t>
            </a:r>
            <a:r>
              <a:rPr lang="en-US" sz="2000" b="1" u="sng" dirty="0" smtClean="0">
                <a:solidFill>
                  <a:srgbClr val="4BACC6"/>
                </a:solidFill>
              </a:rPr>
              <a:t>256 Million Customers</a:t>
            </a:r>
            <a:r>
              <a:rPr lang="en-US" sz="1400" dirty="0" smtClean="0"/>
              <a:t>:</a:t>
            </a:r>
          </a:p>
          <a:p>
            <a:pPr>
              <a:defRPr/>
            </a:pP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68010" y="5205927"/>
            <a:ext cx="7243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5"/>
                </a:solidFill>
              </a:rPr>
              <a:t>Orange Silicon Valley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EEECE1"/>
                </a:solidFill>
              </a:rPr>
              <a:t>interested in enhanced harmonization of </a:t>
            </a:r>
            <a:r>
              <a:rPr lang="en-US" dirty="0" smtClean="0">
                <a:solidFill>
                  <a:srgbClr val="EEECE1"/>
                </a:solidFill>
              </a:rPr>
              <a:t>: </a:t>
            </a:r>
            <a:endParaRPr lang="en-US" dirty="0">
              <a:solidFill>
                <a:srgbClr val="EEECE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                            Orange’s  </a:t>
            </a:r>
            <a:r>
              <a:rPr lang="en-US" dirty="0" smtClean="0">
                <a:solidFill>
                  <a:srgbClr val="EEECE1"/>
                </a:solidFill>
              </a:rPr>
              <a:t>BUSINESS CONTRACTS – (</a:t>
            </a:r>
            <a:r>
              <a:rPr lang="en-US" dirty="0" smtClean="0">
                <a:solidFill>
                  <a:srgbClr val="F79646"/>
                </a:solidFill>
              </a:rPr>
              <a:t>the topic of this project</a:t>
            </a:r>
            <a:r>
              <a:rPr lang="en-US" dirty="0" smtClean="0">
                <a:solidFill>
                  <a:srgbClr val="EEECE1"/>
                </a:solidFill>
              </a:rPr>
              <a:t>) </a:t>
            </a:r>
            <a:endParaRPr lang="en-US" dirty="0">
              <a:solidFill>
                <a:srgbClr val="EEECE1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09" y="2647959"/>
            <a:ext cx="5498617" cy="23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 txBox="1"/>
          <p:nvPr/>
        </p:nvSpPr>
        <p:spPr>
          <a:xfrm>
            <a:off x="2930628" y="213420"/>
            <a:ext cx="327659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defTabSz="914320"/>
            <a:r>
              <a:rPr lang="en-US" sz="1600" b="1" spc="20" dirty="0" smtClean="0">
                <a:solidFill>
                  <a:srgbClr val="999999"/>
                </a:solidFill>
                <a:latin typeface="Gill Sans MT"/>
                <a:cs typeface="Gill Sans MT"/>
              </a:rPr>
              <a:t>Background:    The  Project</a:t>
            </a:r>
            <a:endParaRPr sz="16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6810" y="689141"/>
            <a:ext cx="50376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/>
              <a:t> 500+  </a:t>
            </a:r>
            <a:r>
              <a:rPr lang="en-US" dirty="0" smtClean="0"/>
              <a:t>Business Contracts 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                                </a:t>
            </a:r>
            <a:r>
              <a:rPr lang="en-US" dirty="0" smtClean="0">
                <a:solidFill>
                  <a:schemeClr val="accent5"/>
                </a:solidFill>
              </a:rPr>
              <a:t>executed by </a:t>
            </a:r>
            <a:r>
              <a:rPr lang="en-US" dirty="0" smtClean="0"/>
              <a:t>– </a:t>
            </a:r>
            <a:r>
              <a:rPr lang="en-US" sz="2400" b="1" i="1" dirty="0" smtClean="0">
                <a:solidFill>
                  <a:schemeClr val="accent6"/>
                </a:solidFill>
              </a:rPr>
              <a:t>ORANGE</a:t>
            </a:r>
            <a:endParaRPr lang="en-US" sz="2400" b="1" i="1" dirty="0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         Paper Contracts</a:t>
            </a:r>
          </a:p>
          <a:p>
            <a:pPr>
              <a:defRPr/>
            </a:pPr>
            <a:r>
              <a:rPr lang="en-US" dirty="0" smtClean="0">
                <a:solidFill>
                  <a:schemeClr val="accent5"/>
                </a:solidFill>
              </a:rPr>
              <a:t>(since the 1990s)</a:t>
            </a:r>
            <a:endParaRPr lang="en-US" dirty="0">
              <a:solidFill>
                <a:schemeClr val="accent5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F79646"/>
                </a:solidFill>
              </a:rPr>
              <a:t>	scanned to </a:t>
            </a:r>
            <a:r>
              <a:rPr lang="en-US" dirty="0" err="1" smtClean="0">
                <a:solidFill>
                  <a:srgbClr val="F79646"/>
                </a:solidFill>
              </a:rPr>
              <a:t>pdf</a:t>
            </a:r>
            <a:endParaRPr lang="en-US" dirty="0" smtClean="0">
              <a:solidFill>
                <a:srgbClr val="F79646"/>
              </a:solidFill>
            </a:endParaRPr>
          </a:p>
          <a:p>
            <a:pPr>
              <a:defRPr/>
            </a:pPr>
            <a:r>
              <a:rPr lang="en-US" dirty="0" smtClean="0"/>
              <a:t>50 – 100 pages  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F79646"/>
                </a:solidFill>
              </a:rPr>
              <a:t>each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0940" y="3950454"/>
            <a:ext cx="7365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           PDF:</a:t>
            </a:r>
          </a:p>
          <a:p>
            <a:r>
              <a:rPr lang="en-US" sz="2400" b="1" i="1" dirty="0" smtClean="0"/>
              <a:t>Portable</a:t>
            </a:r>
          </a:p>
          <a:p>
            <a:r>
              <a:rPr lang="en-US" sz="2400" b="1" i="1" dirty="0" smtClean="0"/>
              <a:t>Document  </a:t>
            </a:r>
          </a:p>
          <a:p>
            <a:r>
              <a:rPr lang="en-US" sz="2400" b="1" i="1" dirty="0" smtClean="0"/>
              <a:t>Format – a graphics file format</a:t>
            </a:r>
          </a:p>
          <a:p>
            <a:r>
              <a:rPr lang="en-US" sz="2400" b="1" i="1" dirty="0" smtClean="0"/>
              <a:t>(i.e. image file)</a:t>
            </a:r>
          </a:p>
          <a:p>
            <a:r>
              <a:rPr lang="en-US" sz="2400" b="1" i="1" dirty="0" smtClean="0"/>
              <a:t>Requires Optical Character Recognition to extract text </a:t>
            </a:r>
            <a:endParaRPr lang="en-US" sz="24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856" y="1600424"/>
            <a:ext cx="5262033" cy="350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3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2560" y="152400"/>
            <a:ext cx="28024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spc="-50" dirty="0" smtClean="0">
                <a:solidFill>
                  <a:srgbClr val="999999"/>
                </a:solidFill>
                <a:latin typeface="Gill Sans MT"/>
                <a:ea typeface="ＭＳ Ｐゴシック" charset="0"/>
                <a:cs typeface="Gill Sans MT"/>
              </a:rPr>
              <a:t>Background -  CONTRACTS</a:t>
            </a:r>
            <a:endParaRPr lang="en-US" sz="1600" dirty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2" name="TextBox 5"/>
          <p:cNvSpPr txBox="1">
            <a:spLocks noChangeArrowheads="1"/>
          </p:cNvSpPr>
          <p:nvPr/>
        </p:nvSpPr>
        <p:spPr bwMode="auto">
          <a:xfrm>
            <a:off x="762000" y="490954"/>
            <a:ext cx="79344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 dirty="0"/>
              <a:t>I</a:t>
            </a:r>
            <a:r>
              <a:rPr lang="en-US" sz="1800" i="1" dirty="0" smtClean="0"/>
              <a:t>n </a:t>
            </a:r>
            <a:r>
              <a:rPr lang="en-US" sz="1800" i="1" dirty="0"/>
              <a:t>business </a:t>
            </a:r>
            <a:r>
              <a:rPr lang="en-US" sz="1800" i="1" dirty="0" smtClean="0"/>
              <a:t>practice </a:t>
            </a:r>
            <a:r>
              <a:rPr lang="en-US" sz="1800" dirty="0" smtClean="0"/>
              <a:t>- </a:t>
            </a:r>
            <a:r>
              <a:rPr lang="en-US" sz="1800" dirty="0"/>
              <a:t>never </a:t>
            </a:r>
            <a:r>
              <a:rPr lang="en-US" sz="1800" dirty="0" err="1" smtClean="0"/>
              <a:t>std</a:t>
            </a:r>
            <a:r>
              <a:rPr lang="en-US" sz="1800" dirty="0" smtClean="0"/>
              <a:t> standard </a:t>
            </a:r>
            <a:r>
              <a:rPr lang="en-US" sz="1800" dirty="0"/>
              <a:t>boilerplate </a:t>
            </a:r>
            <a:r>
              <a:rPr lang="en-US" sz="1800" dirty="0" smtClean="0"/>
              <a:t>template </a:t>
            </a:r>
            <a:r>
              <a:rPr lang="en-US" sz="1800" dirty="0"/>
              <a:t>for what, </a:t>
            </a:r>
            <a:endParaRPr lang="en-US" sz="1800" dirty="0" smtClean="0"/>
          </a:p>
          <a:p>
            <a:r>
              <a:rPr lang="en-US" sz="1800" dirty="0" smtClean="0"/>
              <a:t>where</a:t>
            </a:r>
            <a:r>
              <a:rPr lang="en-US" sz="1800" dirty="0"/>
              <a:t>, and to the extent provisions are </a:t>
            </a:r>
            <a:r>
              <a:rPr lang="en-US" sz="1800" dirty="0" smtClean="0"/>
              <a:t>placed within </a:t>
            </a:r>
            <a:r>
              <a:rPr lang="en-US" sz="1800" dirty="0"/>
              <a:t>a written contract </a:t>
            </a:r>
          </a:p>
        </p:txBody>
      </p:sp>
      <p:sp>
        <p:nvSpPr>
          <p:cNvPr id="40963" name="TextBox 6"/>
          <p:cNvSpPr txBox="1">
            <a:spLocks noChangeArrowheads="1"/>
          </p:cNvSpPr>
          <p:nvPr/>
        </p:nvSpPr>
        <p:spPr bwMode="auto">
          <a:xfrm>
            <a:off x="951960" y="1416690"/>
            <a:ext cx="71794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prstClr val="black"/>
                </a:solidFill>
              </a:rPr>
              <a:t>  </a:t>
            </a:r>
            <a:r>
              <a:rPr lang="en-US" sz="1800" i="1" dirty="0" smtClean="0"/>
              <a:t>Cumulative Effect</a:t>
            </a:r>
            <a:r>
              <a:rPr lang="en-US" sz="1800" dirty="0" smtClean="0"/>
              <a:t>:  many Ks written </a:t>
            </a:r>
            <a:r>
              <a:rPr lang="en-US" sz="1800" i="1" dirty="0" smtClean="0"/>
              <a:t>ad hoc </a:t>
            </a:r>
            <a:r>
              <a:rPr lang="en-US" sz="1800" dirty="0" smtClean="0"/>
              <a:t>= inefficiency leading to </a:t>
            </a:r>
          </a:p>
          <a:p>
            <a:pPr eaLnBrk="1" hangingPunct="1"/>
            <a:r>
              <a:rPr lang="en-US" sz="1800" b="1" i="1" dirty="0" smtClean="0"/>
              <a:t>greater COSTS </a:t>
            </a:r>
            <a:r>
              <a:rPr lang="en-US" sz="1800" dirty="0" smtClean="0"/>
              <a:t>for legal </a:t>
            </a:r>
            <a:r>
              <a:rPr lang="en-US" sz="1800" dirty="0" smtClean="0"/>
              <a:t>dpt. </a:t>
            </a:r>
            <a:r>
              <a:rPr lang="en-US" sz="1800" dirty="0" smtClean="0"/>
              <a:t>&amp; business units alike. </a:t>
            </a:r>
          </a:p>
        </p:txBody>
      </p:sp>
      <p:sp>
        <p:nvSpPr>
          <p:cNvPr id="40964" name="TextBox 8"/>
          <p:cNvSpPr txBox="1">
            <a:spLocks noChangeArrowheads="1"/>
          </p:cNvSpPr>
          <p:nvPr/>
        </p:nvSpPr>
        <p:spPr bwMode="auto">
          <a:xfrm>
            <a:off x="425194" y="5563001"/>
            <a:ext cx="51977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i="1" dirty="0"/>
              <a:t>MUST GAIN HARMONIZED </a:t>
            </a:r>
            <a:r>
              <a:rPr lang="en-US" sz="1800" i="1" dirty="0" smtClean="0"/>
              <a:t>UNDERSTANDING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i="1" dirty="0" smtClean="0"/>
              <a:t> </a:t>
            </a:r>
            <a:r>
              <a:rPr lang="en-US" sz="1800" i="1" dirty="0"/>
              <a:t>OF THESE BUSINESS </a:t>
            </a:r>
            <a:r>
              <a:rPr lang="en-US" sz="1800" i="1" dirty="0" smtClean="0"/>
              <a:t>DOCUMENTS</a:t>
            </a:r>
            <a:endParaRPr lang="en-US" sz="1800" i="1" dirty="0" smtClean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6445" y="2126801"/>
            <a:ext cx="36100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79646"/>
                </a:solidFill>
                <a:latin typeface="Arial" charset="0"/>
                <a:ea typeface="ＭＳ Ｐゴシック" charset="0"/>
                <a:cs typeface="ＭＳ Ｐゴシック" charset="0"/>
              </a:rPr>
              <a:t>Arcane language in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79646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             legal documents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79646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  <a:r>
              <a:rPr lang="en-US" dirty="0" smtClean="0">
                <a:solidFill>
                  <a:srgbClr val="F79646"/>
                </a:solidFill>
                <a:latin typeface="Arial" charset="0"/>
                <a:ea typeface="ＭＳ Ｐゴシック" charset="0"/>
                <a:cs typeface="ＭＳ Ｐゴシック" charset="0"/>
              </a:rPr>
              <a:t>akes </a:t>
            </a:r>
            <a:r>
              <a:rPr lang="en-US" i="1" dirty="0" smtClean="0">
                <a:solidFill>
                  <a:srgbClr val="F79646"/>
                </a:solidFill>
                <a:latin typeface="Arial" charset="0"/>
                <a:ea typeface="ＭＳ Ｐゴシック" charset="0"/>
                <a:cs typeface="ＭＳ Ｐゴシック" charset="0"/>
              </a:rPr>
              <a:t>NLP parsing</a:t>
            </a:r>
            <a:endParaRPr lang="en-US" i="1" dirty="0">
              <a:solidFill>
                <a:srgbClr val="F79646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79646"/>
                </a:solidFill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endParaRPr lang="en-US" dirty="0">
              <a:solidFill>
                <a:srgbClr val="F79646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7" name="Rectangle 12"/>
          <p:cNvSpPr>
            <a:spLocks noChangeArrowheads="1"/>
          </p:cNvSpPr>
          <p:nvPr/>
        </p:nvSpPr>
        <p:spPr bwMode="auto">
          <a:xfrm>
            <a:off x="762000" y="4704364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4BACC6"/>
                </a:solidFill>
                <a:latin typeface="Arial" charset="0"/>
                <a:ea typeface="ＭＳ Ｐゴシック" charset="0"/>
                <a:cs typeface="ＭＳ Ｐゴシック" charset="0"/>
              </a:rPr>
              <a:t>very difficult given the present limitations of </a:t>
            </a:r>
            <a:r>
              <a:rPr lang="en-US" dirty="0" err="1" smtClean="0">
                <a:solidFill>
                  <a:srgbClr val="4BACC6"/>
                </a:solidFill>
                <a:latin typeface="Arial" charset="0"/>
                <a:ea typeface="ＭＳ Ｐゴシック" charset="0"/>
                <a:cs typeface="ＭＳ Ｐゴシック" charset="0"/>
              </a:rPr>
              <a:t>nlp</a:t>
            </a:r>
            <a:r>
              <a:rPr lang="en-US" dirty="0" smtClean="0">
                <a:solidFill>
                  <a:srgbClr val="4BACC6"/>
                </a:solidFill>
                <a:latin typeface="Arial" charset="0"/>
                <a:ea typeface="ＭＳ Ｐゴシック" charset="0"/>
                <a:cs typeface="ＭＳ Ｐゴシック" charset="0"/>
              </a:rPr>
              <a:t> tools -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2992" y="5823466"/>
            <a:ext cx="127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Acceptance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5094" y="5824783"/>
            <a:ext cx="66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</a:rPr>
              <a:t>Offer</a:t>
            </a:r>
            <a:endParaRPr lang="en-US" dirty="0">
              <a:solidFill>
                <a:srgbClr val="4BACC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40000"/>
            <a:ext cx="3949700" cy="2015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92" y="3050131"/>
            <a:ext cx="2650067" cy="27453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4742" y="109550"/>
            <a:ext cx="2584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spc="-50" dirty="0" smtClean="0">
                <a:solidFill>
                  <a:srgbClr val="999999"/>
                </a:solidFill>
                <a:latin typeface="Gill Sans MT"/>
                <a:cs typeface="Gill Sans MT"/>
              </a:rPr>
              <a:t>DATA STRUCTURING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587183" y="990669"/>
            <a:ext cx="10487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Underlying baseline for </a:t>
            </a:r>
            <a:r>
              <a:rPr lang="en-US" dirty="0" smtClean="0">
                <a:solidFill>
                  <a:schemeClr val="accent6"/>
                </a:solidFill>
              </a:rPr>
              <a:t>entire project was </a:t>
            </a:r>
            <a:r>
              <a:rPr lang="en-US" dirty="0" smtClean="0">
                <a:solidFill>
                  <a:schemeClr val="accent6"/>
                </a:solidFill>
              </a:rPr>
              <a:t>manually </a:t>
            </a:r>
            <a:r>
              <a:rPr lang="en-US" dirty="0" smtClean="0"/>
              <a:t>developed </a:t>
            </a:r>
            <a:r>
              <a:rPr lang="en-US" dirty="0" smtClean="0"/>
              <a:t>by comparing to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51B5C5"/>
                </a:solidFill>
              </a:rPr>
              <a:t>an Orange Master Services Agreement template</a:t>
            </a:r>
            <a:endParaRPr lang="en-US" dirty="0">
              <a:solidFill>
                <a:srgbClr val="51B5C5"/>
              </a:solidFill>
            </a:endParaRPr>
          </a:p>
          <a:p>
            <a:pPr algn="ctr"/>
            <a:r>
              <a:rPr lang="en-US" dirty="0"/>
              <a:t>a</a:t>
            </a:r>
            <a:r>
              <a:rPr lang="en-US" dirty="0" smtClean="0"/>
              <a:t>s a metric for all other contracts within the corpus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642505"/>
            <a:ext cx="9266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1B5C5"/>
                </a:solidFill>
              </a:rPr>
              <a:t>To develop </a:t>
            </a:r>
            <a:r>
              <a:rPr lang="en-US" dirty="0" smtClean="0">
                <a:solidFill>
                  <a:srgbClr val="51B5C5"/>
                </a:solidFill>
              </a:rPr>
              <a:t>a </a:t>
            </a:r>
            <a:r>
              <a:rPr lang="en-US" dirty="0" smtClean="0"/>
              <a:t>hand-derived baseline of </a:t>
            </a:r>
            <a:r>
              <a:rPr lang="en-US" dirty="0" smtClean="0"/>
              <a:t>labels </a:t>
            </a:r>
            <a:r>
              <a:rPr lang="en-US" dirty="0" smtClean="0"/>
              <a:t>for comparison with </a:t>
            </a:r>
          </a:p>
          <a:p>
            <a:pPr algn="ctr"/>
            <a:r>
              <a:rPr lang="en-US" dirty="0" smtClean="0"/>
              <a:t>other contracts from the </a:t>
            </a:r>
            <a:r>
              <a:rPr lang="en-US" dirty="0" smtClean="0"/>
              <a:t>corpus: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95589" y="514320"/>
            <a:ext cx="942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SEMANTIC meaning of  legal documentation </a:t>
            </a:r>
            <a:r>
              <a:rPr lang="en-US" dirty="0" smtClean="0"/>
              <a:t>not often exacting </a:t>
            </a:r>
            <a:r>
              <a:rPr lang="en-US" i="1" dirty="0" smtClean="0"/>
              <a:t>BY DESIGN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051466" y="5196503"/>
            <a:ext cx="73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SUBJECT matter Expert </a:t>
            </a:r>
            <a:r>
              <a:rPr lang="en-US" dirty="0" smtClean="0"/>
              <a:t> - applied the template </a:t>
            </a:r>
            <a:r>
              <a:rPr lang="en-US" dirty="0" smtClean="0">
                <a:solidFill>
                  <a:srgbClr val="EDB200"/>
                </a:solidFill>
              </a:rPr>
              <a:t>&amp;</a:t>
            </a:r>
            <a:r>
              <a:rPr lang="en-US" dirty="0" smtClean="0"/>
              <a:t> legal K requirements </a:t>
            </a:r>
            <a:r>
              <a:rPr lang="en-US" dirty="0" smtClean="0">
                <a:solidFill>
                  <a:srgbClr val="EDB200"/>
                </a:solidFill>
              </a:rPr>
              <a:t> </a:t>
            </a:r>
            <a:endParaRPr lang="en-US" dirty="0">
              <a:solidFill>
                <a:srgbClr val="EDB2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81" y="2141155"/>
            <a:ext cx="6266346" cy="236679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0829" y="109550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spc="-50" dirty="0" smtClean="0">
                <a:solidFill>
                  <a:srgbClr val="999999"/>
                </a:solidFill>
                <a:latin typeface="Gill Sans MT"/>
                <a:cs typeface="Gill Sans MT"/>
              </a:rPr>
              <a:t>EXTRACTION   -  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0875" y="2411885"/>
            <a:ext cx="8857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Due to </a:t>
            </a:r>
            <a:r>
              <a:rPr lang="en-US" dirty="0" err="1" smtClean="0">
                <a:solidFill>
                  <a:schemeClr val="accent6"/>
                </a:solidFill>
              </a:rPr>
              <a:t>PDFMiner</a:t>
            </a:r>
            <a:r>
              <a:rPr lang="en-US" dirty="0" smtClean="0">
                <a:solidFill>
                  <a:schemeClr val="accent6"/>
                </a:solidFill>
              </a:rPr>
              <a:t> OCR limitations </a:t>
            </a:r>
          </a:p>
          <a:p>
            <a:pPr algn="ctr"/>
            <a:r>
              <a:rPr lang="en-US" dirty="0" smtClean="0"/>
              <a:t>subsequently migrated to a py2.7 </a:t>
            </a:r>
          </a:p>
          <a:p>
            <a:pPr algn="ctr"/>
            <a:r>
              <a:rPr lang="en-US" dirty="0" smtClean="0"/>
              <a:t>shell environment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5589" y="478882"/>
            <a:ext cx="942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ONLY HANDFULL of academic studies  - </a:t>
            </a:r>
            <a:r>
              <a:rPr lang="en-US" dirty="0" smtClean="0"/>
              <a:t>infamous </a:t>
            </a:r>
            <a:r>
              <a:rPr lang="en-US" b="1" u="sng" dirty="0" smtClean="0"/>
              <a:t>ambiguity</a:t>
            </a:r>
            <a:r>
              <a:rPr lang="en-US" dirty="0" smtClean="0"/>
              <a:t> associated with</a:t>
            </a:r>
          </a:p>
          <a:p>
            <a:pPr algn="ctr"/>
            <a:r>
              <a:rPr lang="en-US" dirty="0" smtClean="0"/>
              <a:t>Legal </a:t>
            </a:r>
            <a:r>
              <a:rPr lang="en-US" dirty="0" err="1" smtClean="0"/>
              <a:t>nlp</a:t>
            </a:r>
            <a:r>
              <a:rPr lang="en-US" dirty="0" smtClean="0"/>
              <a:t> &amp; </a:t>
            </a:r>
            <a:r>
              <a:rPr lang="en-US" b="1" u="sng" dirty="0" smtClean="0"/>
              <a:t>CONFIDENTIALITY</a:t>
            </a:r>
            <a:r>
              <a:rPr lang="en-US" dirty="0" smtClean="0"/>
              <a:t> = restricted access to contractual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24651" y="3616977"/>
            <a:ext cx="5701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accent5"/>
                </a:solidFill>
              </a:rPr>
              <a:t>Pilot database </a:t>
            </a:r>
            <a:r>
              <a:rPr lang="en-US" dirty="0" smtClean="0"/>
              <a:t> - structured on a local </a:t>
            </a:r>
          </a:p>
          <a:p>
            <a:r>
              <a:rPr lang="en-US" dirty="0" smtClean="0"/>
              <a:t>computer w/ toy dataset of public online business Ks</a:t>
            </a:r>
            <a:endParaRPr lang="en-US" dirty="0">
              <a:solidFill>
                <a:srgbClr val="EDB2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9" y="1160651"/>
            <a:ext cx="3146792" cy="4418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0090" y="4367180"/>
            <a:ext cx="926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1B5C5"/>
                </a:solidFill>
              </a:rPr>
              <a:t>(2) Configure duplicate set  </a:t>
            </a:r>
            <a:r>
              <a:rPr lang="en-US" dirty="0" smtClean="0"/>
              <a:t>-successful code and </a:t>
            </a:r>
          </a:p>
          <a:p>
            <a:pPr algn="ctr"/>
            <a:r>
              <a:rPr lang="en-US" dirty="0" smtClean="0"/>
              <a:t>Workflow then configured </a:t>
            </a:r>
            <a:r>
              <a:rPr lang="en-US" dirty="0" smtClean="0"/>
              <a:t>at firewalled,</a:t>
            </a:r>
          </a:p>
          <a:p>
            <a:pPr algn="ctr"/>
            <a:r>
              <a:rPr lang="en-US" dirty="0" smtClean="0"/>
              <a:t>Corporate VPN with corpus of Ks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4651" y="1227550"/>
            <a:ext cx="5445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Clause labels =  Min legally binding requirements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= Min </a:t>
            </a:r>
            <a:r>
              <a:rPr lang="en-US" dirty="0" err="1" smtClean="0"/>
              <a:t>std</a:t>
            </a:r>
            <a:r>
              <a:rPr lang="en-US" dirty="0" smtClean="0"/>
              <a:t> clauses commonly used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while conducting int’l business operations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24770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59273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spc="-50" dirty="0" smtClean="0">
                <a:solidFill>
                  <a:srgbClr val="999999"/>
                </a:solidFill>
                <a:latin typeface="Gill Sans MT"/>
                <a:cs typeface="Gill Sans MT"/>
              </a:rPr>
              <a:t>EXTRACTION – STEP 1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8071" y="1114344"/>
            <a:ext cx="23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PDF FILE FORMAT:</a:t>
            </a:r>
          </a:p>
          <a:p>
            <a:r>
              <a:rPr lang="en-US" b="1" i="1" dirty="0" smtClean="0">
                <a:solidFill>
                  <a:srgbClr val="51B5C5"/>
                </a:solidFill>
              </a:rPr>
              <a:t>SCANNER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or Software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5"/>
                </a:solidFill>
              </a:rPr>
              <a:t>Selections</a:t>
            </a:r>
            <a:endParaRPr lang="en-US" dirty="0" smtClean="0">
              <a:solidFill>
                <a:srgbClr val="EDB200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pdf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10416"/>
            <a:ext cx="5943600" cy="3052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782" y="3363621"/>
            <a:ext cx="6720741" cy="215156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8279" y="1846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spc="-50" dirty="0" smtClean="0">
                <a:solidFill>
                  <a:srgbClr val="999999"/>
                </a:solidFill>
                <a:latin typeface="Gill Sans MT"/>
                <a:cs typeface="Gill Sans MT"/>
              </a:rPr>
              <a:t>EXTRACTION – STEPS 2 &amp; 3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24990" y="1361321"/>
            <a:ext cx="8237758" cy="341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58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itle &amp; Subtitle ">
  <a:themeElements>
    <a:clrScheme name="EverydayHero Tangerine 1">
      <a:dk1>
        <a:srgbClr val="474746"/>
      </a:dk1>
      <a:lt1>
        <a:srgbClr val="FFFFFF"/>
      </a:lt1>
      <a:dk2>
        <a:srgbClr val="999999"/>
      </a:dk2>
      <a:lt2>
        <a:srgbClr val="CECECE"/>
      </a:lt2>
      <a:accent1>
        <a:srgbClr val="E88932"/>
      </a:accent1>
      <a:accent2>
        <a:srgbClr val="C0C1BF"/>
      </a:accent2>
      <a:accent3>
        <a:srgbClr val="8D8E8D"/>
      </a:accent3>
      <a:accent4>
        <a:srgbClr val="636463"/>
      </a:accent4>
      <a:accent5>
        <a:srgbClr val="EDB200"/>
      </a:accent5>
      <a:accent6>
        <a:srgbClr val="51B5C5"/>
      </a:accent6>
      <a:hlink>
        <a:srgbClr val="51B5C5"/>
      </a:hlink>
      <a:folHlink>
        <a:srgbClr val="474746"/>
      </a:folHlink>
    </a:clrScheme>
    <a:fontScheme name="Title &amp; Subtitle ">
      <a:majorFont>
        <a:latin typeface="Amatic SC Bold"/>
        <a:ea typeface="ヒラギノ角ゴ ProN W6"/>
        <a:cs typeface="ヒラギノ角ゴ ProN W6"/>
      </a:majorFont>
      <a:minorFont>
        <a:latin typeface="Novecento wide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CB1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CB1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508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647</Words>
  <Application>Microsoft Macintosh PowerPoint</Application>
  <PresentationFormat>On-screen Show (4:3)</PresentationFormat>
  <Paragraphs>118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Office Theme</vt:lpstr>
      <vt:lpstr>1_Office Theme</vt:lpstr>
      <vt:lpstr>2_Office Theme</vt:lpstr>
      <vt:lpstr>3_Office Theme</vt:lpstr>
      <vt:lpstr>5_Office Theme</vt:lpstr>
      <vt:lpstr>6_Office Theme</vt:lpstr>
      <vt:lpstr>Title &amp; Subtitle </vt:lpstr>
      <vt:lpstr>7_Office Theme</vt:lpstr>
      <vt:lpstr>PowerPoint Presentation</vt:lpstr>
      <vt:lpstr>GOAL:</vt:lpstr>
      <vt:lpstr>1. Background: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</vt:lpstr>
      <vt:lpstr>Inherently Attributable encoding errors</vt:lpstr>
      <vt:lpstr>   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x</cp:lastModifiedBy>
  <cp:revision>135</cp:revision>
  <cp:lastPrinted>2017-10-17T05:08:09Z</cp:lastPrinted>
  <dcterms:created xsi:type="dcterms:W3CDTF">2017-07-16T23:10:03Z</dcterms:created>
  <dcterms:modified xsi:type="dcterms:W3CDTF">2017-10-17T14:52:48Z</dcterms:modified>
</cp:coreProperties>
</file>