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56"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66038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BE82EB-6B53-4AC0-A90E-1F7DDF22DE58}" type="datetimeFigureOut">
              <a:rPr lang="es-EC" smtClean="0"/>
              <a:t>4/8/2020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216427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3795847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6894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3126179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3120968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4233493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376752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22346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390701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49242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BE82EB-6B53-4AC0-A90E-1F7DDF22DE58}" type="datetimeFigureOut">
              <a:rPr lang="es-EC" smtClean="0"/>
              <a:t>4/8/2020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105044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BE82EB-6B53-4AC0-A90E-1F7DDF22DE58}" type="datetimeFigureOut">
              <a:rPr lang="es-EC" smtClean="0"/>
              <a:t>4/8/2020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424012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95043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164960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38BE82EB-6B53-4AC0-A90E-1F7DDF22DE58}" type="datetimeFigureOut">
              <a:rPr lang="es-EC" smtClean="0"/>
              <a:t>4/8/2020</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280978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BE82EB-6B53-4AC0-A90E-1F7DDF22DE58}" type="datetimeFigureOut">
              <a:rPr lang="es-EC" smtClean="0"/>
              <a:t>4/8/2020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37DE998-B747-49AE-95C3-1618C6464206}" type="slidenum">
              <a:rPr lang="es-EC" smtClean="0"/>
              <a:t>‹Nº›</a:t>
            </a:fld>
            <a:endParaRPr lang="es-EC"/>
          </a:p>
        </p:txBody>
      </p:sp>
    </p:spTree>
    <p:extLst>
      <p:ext uri="{BB962C8B-B14F-4D97-AF65-F5344CB8AC3E}">
        <p14:creationId xmlns:p14="http://schemas.microsoft.com/office/powerpoint/2010/main" val="309076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BE82EB-6B53-4AC0-A90E-1F7DDF22DE58}" type="datetimeFigureOut">
              <a:rPr lang="es-EC" smtClean="0"/>
              <a:t>4/8/2020</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7DE998-B747-49AE-95C3-1618C6464206}" type="slidenum">
              <a:rPr lang="es-EC" smtClean="0"/>
              <a:t>‹Nº›</a:t>
            </a:fld>
            <a:endParaRPr lang="es-EC"/>
          </a:p>
        </p:txBody>
      </p:sp>
    </p:spTree>
    <p:extLst>
      <p:ext uri="{BB962C8B-B14F-4D97-AF65-F5344CB8AC3E}">
        <p14:creationId xmlns:p14="http://schemas.microsoft.com/office/powerpoint/2010/main" val="177069004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415830"/>
            <a:ext cx="8825658" cy="697353"/>
          </a:xfrm>
        </p:spPr>
        <p:txBody>
          <a:bodyPr/>
          <a:lstStyle/>
          <a:p>
            <a:r>
              <a:rPr lang="es-EC" sz="4000" b="1" i="1" dirty="0">
                <a:solidFill>
                  <a:schemeClr val="tx1"/>
                </a:solidFill>
              </a:rPr>
              <a:t>PRODUCTO UNIDAD #2</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940903" y="1510748"/>
            <a:ext cx="10482471" cy="4931422"/>
          </a:xfrm>
        </p:spPr>
        <p:txBody>
          <a:bodyPr/>
          <a:lstStyle/>
          <a:p>
            <a:r>
              <a:rPr lang="es-EC" sz="3200" b="1" i="1" dirty="0">
                <a:solidFill>
                  <a:schemeClr val="tx1"/>
                </a:solidFill>
              </a:rPr>
              <a:t>Tema: Programación en Python y en node-red</a:t>
            </a:r>
          </a:p>
          <a:p>
            <a:r>
              <a:rPr lang="es-EC" sz="3200" b="1" i="1" dirty="0">
                <a:solidFill>
                  <a:schemeClr val="tx1"/>
                </a:solidFill>
              </a:rPr>
              <a:t>Arquitectura de computadoras</a:t>
            </a:r>
          </a:p>
          <a:p>
            <a:r>
              <a:rPr lang="es-EC" sz="3200" b="1" i="1" dirty="0">
                <a:solidFill>
                  <a:schemeClr val="tx1"/>
                </a:solidFill>
              </a:rPr>
              <a:t>Segundo parcial</a:t>
            </a:r>
          </a:p>
          <a:p>
            <a:r>
              <a:rPr lang="es-EC" sz="3200" b="1" i="1" dirty="0">
                <a:solidFill>
                  <a:schemeClr val="tx1"/>
                </a:solidFill>
              </a:rPr>
              <a:t>INTEGRANTES: Sebastián cardenas</a:t>
            </a:r>
          </a:p>
          <a:p>
            <a:r>
              <a:rPr lang="es-EC" sz="3200" b="1" i="1" dirty="0">
                <a:solidFill>
                  <a:schemeClr val="tx1"/>
                </a:solidFill>
              </a:rPr>
              <a:t>                        Rafael Fonseca</a:t>
            </a:r>
          </a:p>
          <a:p>
            <a:endParaRPr lang="es-EC" sz="3200" b="1" i="1" dirty="0">
              <a:solidFill>
                <a:schemeClr val="tx1"/>
              </a:solidFill>
            </a:endParaRPr>
          </a:p>
          <a:p>
            <a:pPr algn="ctr"/>
            <a:endParaRPr lang="es-EC" sz="3200" b="1" i="1" dirty="0">
              <a:solidFill>
                <a:schemeClr val="tx1"/>
              </a:solidFill>
            </a:endParaRPr>
          </a:p>
          <a:p>
            <a:endParaRPr lang="es-EC" b="1" i="1" dirty="0">
              <a:solidFill>
                <a:schemeClr val="tx1"/>
              </a:solidFill>
            </a:endParaRPr>
          </a:p>
        </p:txBody>
      </p:sp>
      <p:pic>
        <p:nvPicPr>
          <p:cNvPr id="5" name="Imagen 4">
            <a:extLst>
              <a:ext uri="{FF2B5EF4-FFF2-40B4-BE49-F238E27FC236}">
                <a16:creationId xmlns:a16="http://schemas.microsoft.com/office/drawing/2014/main" id="{CB8859CD-C54B-48D6-A6C2-A0E82D506B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9043" y="4664766"/>
            <a:ext cx="2968487" cy="1777404"/>
          </a:xfrm>
          <a:prstGeom prst="rect">
            <a:avLst/>
          </a:prstGeom>
          <a:noFill/>
          <a:ln>
            <a:noFill/>
          </a:ln>
        </p:spPr>
      </p:pic>
      <p:pic>
        <p:nvPicPr>
          <p:cNvPr id="6" name="Imagen 5">
            <a:extLst>
              <a:ext uri="{FF2B5EF4-FFF2-40B4-BE49-F238E27FC236}">
                <a16:creationId xmlns:a16="http://schemas.microsoft.com/office/drawing/2014/main" id="{DC924201-1AE9-44FA-AEC8-DD05A0F97C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34472" y="4664764"/>
            <a:ext cx="2822713" cy="1777403"/>
          </a:xfrm>
          <a:prstGeom prst="rect">
            <a:avLst/>
          </a:prstGeom>
          <a:noFill/>
          <a:ln>
            <a:noFill/>
          </a:ln>
        </p:spPr>
      </p:pic>
    </p:spTree>
    <p:extLst>
      <p:ext uri="{BB962C8B-B14F-4D97-AF65-F5344CB8AC3E}">
        <p14:creationId xmlns:p14="http://schemas.microsoft.com/office/powerpoint/2010/main" val="183385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424071"/>
            <a:ext cx="8825658" cy="768626"/>
          </a:xfrm>
        </p:spPr>
        <p:txBody>
          <a:bodyPr/>
          <a:lstStyle/>
          <a:p>
            <a:r>
              <a:rPr lang="es-EC" sz="4000" b="1" i="1" dirty="0"/>
              <a:t>Introducción</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5" y="1351722"/>
            <a:ext cx="10029880" cy="4909929"/>
          </a:xfrm>
        </p:spPr>
        <p:txBody>
          <a:bodyPr/>
          <a:lstStyle/>
          <a:p>
            <a:r>
              <a:rPr lang="es-EC" b="1" dirty="0">
                <a:solidFill>
                  <a:schemeClr val="tx1"/>
                </a:solidFill>
              </a:rPr>
              <a:t>Que es node red?</a:t>
            </a:r>
          </a:p>
          <a:p>
            <a:pPr algn="just"/>
            <a:r>
              <a:rPr lang="es-EC" dirty="0">
                <a:solidFill>
                  <a:schemeClr val="tx1"/>
                </a:solidFill>
              </a:rPr>
              <a:t>NODE-RED, es una herramienta de código libre (Open Source) construida en Node.js y que se encuadra en la familia de herramientas "flow-based programming (FBP) tools" ('Herramientas de programación basadas en flujos'). Originalmente desarrollado por el equipo de Emerging Technology Services de IBM, es ahora parte de la OpenJS Foundation, cuenta con una creciente comunidad de desarrollo muy activa y goza actualmente de un gran predicamento y una amplia difusión de aplicación en multitud de proyectos innovadores.</a:t>
            </a:r>
          </a:p>
          <a:p>
            <a:pPr algn="just"/>
            <a:endParaRPr lang="es-EC" dirty="0">
              <a:solidFill>
                <a:schemeClr val="tx1"/>
              </a:solidFill>
            </a:endParaRPr>
          </a:p>
        </p:txBody>
      </p:sp>
      <p:pic>
        <p:nvPicPr>
          <p:cNvPr id="4" name="Imagen 3">
            <a:extLst>
              <a:ext uri="{FF2B5EF4-FFF2-40B4-BE49-F238E27FC236}">
                <a16:creationId xmlns:a16="http://schemas.microsoft.com/office/drawing/2014/main" id="{4A3EE926-0B9B-489A-BCD4-4CCF3BC1EE48}"/>
              </a:ext>
            </a:extLst>
          </p:cNvPr>
          <p:cNvPicPr/>
          <p:nvPr/>
        </p:nvPicPr>
        <p:blipFill rotWithShape="1">
          <a:blip r:embed="rId2"/>
          <a:srcRect l="27245" t="36019" r="30937" b="25357"/>
          <a:stretch/>
        </p:blipFill>
        <p:spPr bwMode="auto">
          <a:xfrm>
            <a:off x="4452730" y="4439479"/>
            <a:ext cx="3419061" cy="1822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897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530088"/>
            <a:ext cx="8825658" cy="569842"/>
          </a:xfrm>
        </p:spPr>
        <p:txBody>
          <a:bodyPr/>
          <a:lstStyle/>
          <a:p>
            <a:r>
              <a:rPr lang="es-EC" sz="3200" b="1" i="1" dirty="0"/>
              <a:t>Funcionamiento</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3" y="1484243"/>
            <a:ext cx="9950367" cy="4638261"/>
          </a:xfrm>
        </p:spPr>
        <p:txBody>
          <a:bodyPr/>
          <a:lstStyle/>
          <a:p>
            <a:pPr algn="just"/>
            <a:r>
              <a:rPr lang="es-EC" dirty="0">
                <a:solidFill>
                  <a:schemeClr val="tx1"/>
                </a:solidFill>
              </a:rPr>
              <a:t>La programación basada en flujos es una forma de describir el comportamiento de una aplicación como una red de cajas negras o "nodos", como se les llama en Node-RED. Cada nodo tiene un propósito bien definido: recibe o captura algunos datos, realiza algún tratamiento con esos datos y luego los pasa a uno o varios nodos con los que se enlaza. La red constituye la configuración de cómo estos nodos se interconectan entre sí y es responsable del mantenimiento del flujo de datos entre los nodos.</a:t>
            </a:r>
          </a:p>
          <a:p>
            <a:pPr algn="just"/>
            <a:endParaRPr lang="es-EC" dirty="0">
              <a:solidFill>
                <a:schemeClr val="tx1"/>
              </a:solidFill>
            </a:endParaRPr>
          </a:p>
          <a:p>
            <a:pPr algn="ctr"/>
            <a:endParaRPr lang="es-EC" dirty="0">
              <a:solidFill>
                <a:schemeClr val="tx1"/>
              </a:solidFill>
            </a:endParaRPr>
          </a:p>
        </p:txBody>
      </p:sp>
      <p:pic>
        <p:nvPicPr>
          <p:cNvPr id="2050" name="Picture 2" descr="node-red-contrib-saprfc (node) - Node-RED">
            <a:extLst>
              <a:ext uri="{FF2B5EF4-FFF2-40B4-BE49-F238E27FC236}">
                <a16:creationId xmlns:a16="http://schemas.microsoft.com/office/drawing/2014/main" id="{8452B451-E87A-47A4-A78C-2C45D72F4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491" y="4089124"/>
            <a:ext cx="4685017" cy="20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569844"/>
            <a:ext cx="8825658" cy="649356"/>
          </a:xfrm>
        </p:spPr>
        <p:txBody>
          <a:bodyPr/>
          <a:lstStyle/>
          <a:p>
            <a:r>
              <a:rPr lang="es-EC" sz="3600" b="1" i="1" dirty="0"/>
              <a:t>Python</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4" y="1457739"/>
            <a:ext cx="10003375" cy="4558748"/>
          </a:xfrm>
        </p:spPr>
        <p:txBody>
          <a:bodyPr/>
          <a:lstStyle/>
          <a:p>
            <a:pPr algn="just"/>
            <a:r>
              <a:rPr lang="es-EC" dirty="0">
                <a:solidFill>
                  <a:schemeClr val="tx1"/>
                </a:solidFill>
              </a:rPr>
              <a:t>Python es un lenguaje de scripting independiente de plataforma y orientado a objetos, preparado para realizar cualquier tipo de programa, desde aplicaciones Windows a servidores de red o incluso, páginas web. Es un lenguaje interpretado, lo que significa que no se necesita compilar el código fuente para poder ejecutarlo, lo que ofrece ventajas como la rapidez de desarrollo e inconvenientes como una menor velocidad.</a:t>
            </a:r>
          </a:p>
          <a:p>
            <a:pPr algn="just"/>
            <a:endParaRPr lang="es-EC" dirty="0">
              <a:solidFill>
                <a:schemeClr val="tx1"/>
              </a:solidFill>
            </a:endParaRPr>
          </a:p>
          <a:p>
            <a:pPr algn="just"/>
            <a:endParaRPr lang="es-EC" dirty="0">
              <a:solidFill>
                <a:schemeClr val="tx1"/>
              </a:solidFill>
            </a:endParaRPr>
          </a:p>
        </p:txBody>
      </p:sp>
      <p:pic>
        <p:nvPicPr>
          <p:cNvPr id="4" name="Imagen 3" descr="Error De Sintaxis Python - Stack Overflow en español">
            <a:extLst>
              <a:ext uri="{FF2B5EF4-FFF2-40B4-BE49-F238E27FC236}">
                <a16:creationId xmlns:a16="http://schemas.microsoft.com/office/drawing/2014/main" id="{36CE57BB-57C7-4803-A400-CBA6AB2F5C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41899" y="3737113"/>
            <a:ext cx="3108202" cy="2551043"/>
          </a:xfrm>
          <a:prstGeom prst="rect">
            <a:avLst/>
          </a:prstGeom>
          <a:noFill/>
          <a:ln>
            <a:noFill/>
          </a:ln>
        </p:spPr>
      </p:pic>
    </p:spTree>
    <p:extLst>
      <p:ext uri="{BB962C8B-B14F-4D97-AF65-F5344CB8AC3E}">
        <p14:creationId xmlns:p14="http://schemas.microsoft.com/office/powerpoint/2010/main" val="379186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450575"/>
            <a:ext cx="8825658" cy="596348"/>
          </a:xfrm>
        </p:spPr>
        <p:txBody>
          <a:bodyPr/>
          <a:lstStyle/>
          <a:p>
            <a:r>
              <a:rPr lang="es-EC" sz="3200" b="1" i="1" dirty="0"/>
              <a:t>Ventajas</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4" y="1364974"/>
            <a:ext cx="9937115" cy="4757530"/>
          </a:xfrm>
        </p:spPr>
        <p:txBody>
          <a:bodyPr/>
          <a:lstStyle/>
          <a:p>
            <a:pPr algn="just"/>
            <a:r>
              <a:rPr lang="es-EC" dirty="0">
                <a:solidFill>
                  <a:schemeClr val="tx1"/>
                </a:solidFill>
              </a:rPr>
              <a:t>En los últimos años el lenguaje se ha hecho muy popular, gracias a varias razones como:</a:t>
            </a:r>
          </a:p>
          <a:p>
            <a:pPr algn="just"/>
            <a:r>
              <a:rPr lang="es-EC" dirty="0">
                <a:solidFill>
                  <a:schemeClr val="tx1"/>
                </a:solidFill>
              </a:rPr>
              <a:t>La cantidad de librerías que contiene, tipos de datos y funciones incorporadas en el propio lenguaje, que ayudan a realizar muchas tareas habituales sin necesidad de tener que programarlas desde cero.</a:t>
            </a:r>
          </a:p>
          <a:p>
            <a:pPr algn="just"/>
            <a:r>
              <a:rPr lang="es-EC" dirty="0">
                <a:solidFill>
                  <a:schemeClr val="tx1"/>
                </a:solidFill>
              </a:rPr>
              <a:t>La sencillez y velocidad con la que se crean los programas. Un programa en Python puede tener de 3 a 5 líneas de código menos que su equivalente en Java o C.</a:t>
            </a:r>
          </a:p>
          <a:p>
            <a:pPr algn="just"/>
            <a:r>
              <a:rPr lang="es-EC" dirty="0">
                <a:solidFill>
                  <a:schemeClr val="tx1"/>
                </a:solidFill>
              </a:rPr>
              <a:t>La cantidad de plataformas en las que podemos desarrollar, como Unix, Windows, OS/2, Mac, Amiga y otros.</a:t>
            </a:r>
          </a:p>
          <a:p>
            <a:pPr algn="just"/>
            <a:r>
              <a:rPr lang="es-EC" dirty="0">
                <a:solidFill>
                  <a:schemeClr val="tx1"/>
                </a:solidFill>
              </a:rPr>
              <a:t>Además, Python es gratuito, incluso para propósitos empresariales.</a:t>
            </a:r>
          </a:p>
          <a:p>
            <a:endParaRPr lang="es-EC" dirty="0">
              <a:solidFill>
                <a:schemeClr val="tx1"/>
              </a:solidFill>
            </a:endParaRPr>
          </a:p>
        </p:txBody>
      </p:sp>
    </p:spTree>
    <p:extLst>
      <p:ext uri="{BB962C8B-B14F-4D97-AF65-F5344CB8AC3E}">
        <p14:creationId xmlns:p14="http://schemas.microsoft.com/office/powerpoint/2010/main" val="278410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371062"/>
            <a:ext cx="8825658" cy="715616"/>
          </a:xfrm>
        </p:spPr>
        <p:txBody>
          <a:bodyPr/>
          <a:lstStyle/>
          <a:p>
            <a:r>
              <a:rPr lang="es-EC" sz="4000" b="1" i="1" dirty="0"/>
              <a:t>Raspberry Pi y GPIO</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4" y="1431235"/>
            <a:ext cx="9990124" cy="4744278"/>
          </a:xfrm>
        </p:spPr>
        <p:txBody>
          <a:bodyPr>
            <a:normAutofit lnSpcReduction="10000"/>
          </a:bodyPr>
          <a:lstStyle/>
          <a:p>
            <a:pPr algn="just"/>
            <a:r>
              <a:rPr lang="es-EC" dirty="0">
                <a:solidFill>
                  <a:schemeClr val="tx1"/>
                </a:solidFill>
              </a:rPr>
              <a:t>La Raspberry Pi es una computadora de bajo costo y con un tamaño compacto, del porte de una tarjeta de crédito, puede ser conectada a un monitor de computador o un TV, y usarse con un mouse y teclado estándar. Es un pequeño computador que correo un sistema operativo </a:t>
            </a:r>
            <a:r>
              <a:rPr lang="es-EC" dirty="0" err="1">
                <a:solidFill>
                  <a:schemeClr val="tx1"/>
                </a:solidFill>
              </a:rPr>
              <a:t>linux</a:t>
            </a:r>
            <a:r>
              <a:rPr lang="es-EC" dirty="0">
                <a:solidFill>
                  <a:schemeClr val="tx1"/>
                </a:solidFill>
              </a:rPr>
              <a:t> capaz de permitirle a las personas de todas las edades explorar la computación y aprender a programar lenguajes como Scratch y Python. Es capaz de hacer la mayoría de las tareas típicas de un computador de escritorio, desde navegar en internet, reproducir videos en alta resolución, manipular documentos de ofimática, hasta reproducir juegos.</a:t>
            </a:r>
          </a:p>
          <a:p>
            <a:pPr algn="just"/>
            <a:r>
              <a:rPr lang="es-EC" dirty="0">
                <a:solidFill>
                  <a:schemeClr val="tx1"/>
                </a:solidFill>
              </a:rPr>
              <a:t>Además la Raspberry Pi tiene la habilidad de interactuar con el mundo exterior, puede ser usada en una amplia variedad de proyectos digitales, desde reproductores de música y video, detectores de padres, estaciones meteorológicas hasta cajas de aves con cámaras infrarrojas. </a:t>
            </a:r>
          </a:p>
        </p:txBody>
      </p:sp>
    </p:spTree>
    <p:extLst>
      <p:ext uri="{BB962C8B-B14F-4D97-AF65-F5344CB8AC3E}">
        <p14:creationId xmlns:p14="http://schemas.microsoft.com/office/powerpoint/2010/main" val="136508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132523"/>
            <a:ext cx="8825658" cy="53008"/>
          </a:xfrm>
        </p:spPr>
        <p:txBody>
          <a:bodyPr/>
          <a:lstStyle/>
          <a:p>
            <a:endParaRPr lang="es-EC" dirty="0"/>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5" y="543339"/>
            <a:ext cx="8982958" cy="5870713"/>
          </a:xfrm>
        </p:spPr>
        <p:txBody>
          <a:bodyPr/>
          <a:lstStyle/>
          <a:p>
            <a:pPr algn="just"/>
            <a:r>
              <a:rPr lang="es-EC" dirty="0">
                <a:solidFill>
                  <a:schemeClr val="tx1"/>
                </a:solidFill>
              </a:rPr>
              <a:t>General Purpose Input Output (GPIO) es un sistema de entrada y salida de propósito general, es decir, consta de una serie de pines o conexiones que se pueden usar como entradas o salidas para múltiples usos. Estos pines están incluidos en todos los modelos de Raspberry Pi aunque con diferencias.</a:t>
            </a:r>
          </a:p>
          <a:p>
            <a:pPr algn="just"/>
            <a:endParaRPr lang="es-EC" dirty="0">
              <a:solidFill>
                <a:schemeClr val="tx1"/>
              </a:solidFill>
            </a:endParaRPr>
          </a:p>
        </p:txBody>
      </p:sp>
      <p:pic>
        <p:nvPicPr>
          <p:cNvPr id="4" name="Imagen 3">
            <a:extLst>
              <a:ext uri="{FF2B5EF4-FFF2-40B4-BE49-F238E27FC236}">
                <a16:creationId xmlns:a16="http://schemas.microsoft.com/office/drawing/2014/main" id="{04D4F9BF-B704-444A-AF98-5AB23BDEE5FD}"/>
              </a:ext>
            </a:extLst>
          </p:cNvPr>
          <p:cNvPicPr/>
          <p:nvPr/>
        </p:nvPicPr>
        <p:blipFill rotWithShape="1">
          <a:blip r:embed="rId2"/>
          <a:srcRect l="40132" t="30125" r="7051" b="25357"/>
          <a:stretch/>
        </p:blipFill>
        <p:spPr bwMode="auto">
          <a:xfrm>
            <a:off x="1154954" y="2296256"/>
            <a:ext cx="8982957" cy="38527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276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99419"/>
            <a:ext cx="8825658" cy="46355"/>
          </a:xfrm>
        </p:spPr>
        <p:txBody>
          <a:bodyPr/>
          <a:lstStyle/>
          <a:p>
            <a:endParaRPr lang="es-EC" dirty="0"/>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5" y="496929"/>
            <a:ext cx="8969706" cy="5864114"/>
          </a:xfrm>
        </p:spPr>
        <p:txBody>
          <a:bodyPr/>
          <a:lstStyle/>
          <a:p>
            <a:pPr algn="just"/>
            <a:r>
              <a:rPr lang="es-EC" dirty="0">
                <a:solidFill>
                  <a:schemeClr val="tx1"/>
                </a:solidFill>
              </a:rPr>
              <a:t>Hay que tener en cuenta que dependiendo del modelo de la Raspberry Pi encontramos una cantidad de pines diferentes, por ejemplo, en la versión 1 de Raspberry Pi se tienen 26 pines GPIO mientras que a partir de la versión 2 de Raspberry Pi el número de pines aumentó a 40. Sin embargo la compatibilidad es total, puesto que los 26 primeros pines mantienen su función original.</a:t>
            </a:r>
          </a:p>
          <a:p>
            <a:pPr algn="just"/>
            <a:endParaRPr lang="es-EC" dirty="0">
              <a:solidFill>
                <a:schemeClr val="tx1"/>
              </a:solidFill>
            </a:endParaRPr>
          </a:p>
        </p:txBody>
      </p:sp>
      <p:pic>
        <p:nvPicPr>
          <p:cNvPr id="4" name="Imagen 3">
            <a:extLst>
              <a:ext uri="{FF2B5EF4-FFF2-40B4-BE49-F238E27FC236}">
                <a16:creationId xmlns:a16="http://schemas.microsoft.com/office/drawing/2014/main" id="{324135D0-5FFF-44C3-929B-42FD247769A5}"/>
              </a:ext>
            </a:extLst>
          </p:cNvPr>
          <p:cNvPicPr/>
          <p:nvPr/>
        </p:nvPicPr>
        <p:blipFill rotWithShape="1">
          <a:blip r:embed="rId2"/>
          <a:srcRect l="45650" t="29468" r="8156" b="18482"/>
          <a:stretch/>
        </p:blipFill>
        <p:spPr bwMode="auto">
          <a:xfrm>
            <a:off x="2949630" y="2623930"/>
            <a:ext cx="5849813" cy="37371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878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02444-6726-4690-92DA-D4622AB97582}"/>
              </a:ext>
            </a:extLst>
          </p:cNvPr>
          <p:cNvSpPr>
            <a:spLocks noGrp="1"/>
          </p:cNvSpPr>
          <p:nvPr>
            <p:ph type="ctrTitle"/>
          </p:nvPr>
        </p:nvSpPr>
        <p:spPr>
          <a:xfrm>
            <a:off x="1154955" y="415830"/>
            <a:ext cx="8825658" cy="551580"/>
          </a:xfrm>
        </p:spPr>
        <p:txBody>
          <a:bodyPr/>
          <a:lstStyle/>
          <a:p>
            <a:r>
              <a:rPr lang="es-EC" sz="3200" b="1" i="1" dirty="0"/>
              <a:t>Especificaciones</a:t>
            </a:r>
          </a:p>
        </p:txBody>
      </p:sp>
      <p:sp>
        <p:nvSpPr>
          <p:cNvPr id="3" name="Subtítulo 2">
            <a:extLst>
              <a:ext uri="{FF2B5EF4-FFF2-40B4-BE49-F238E27FC236}">
                <a16:creationId xmlns:a16="http://schemas.microsoft.com/office/drawing/2014/main" id="{409E9243-79B5-4650-B91F-A864A7C8C862}"/>
              </a:ext>
            </a:extLst>
          </p:cNvPr>
          <p:cNvSpPr>
            <a:spLocks noGrp="1"/>
          </p:cNvSpPr>
          <p:nvPr>
            <p:ph type="subTitle" idx="1"/>
          </p:nvPr>
        </p:nvSpPr>
        <p:spPr>
          <a:xfrm>
            <a:off x="1154955" y="1258957"/>
            <a:ext cx="9009462" cy="4916556"/>
          </a:xfrm>
        </p:spPr>
        <p:txBody>
          <a:bodyPr>
            <a:normAutofit lnSpcReduction="10000"/>
          </a:bodyPr>
          <a:lstStyle/>
          <a:p>
            <a:pPr algn="just"/>
            <a:r>
              <a:rPr lang="es-EC" dirty="0">
                <a:solidFill>
                  <a:schemeClr val="tx1"/>
                </a:solidFill>
              </a:rPr>
              <a:t>Amarillo (2): Alimentación a 3.3V.</a:t>
            </a:r>
          </a:p>
          <a:p>
            <a:pPr algn="just"/>
            <a:r>
              <a:rPr lang="es-EC" dirty="0">
                <a:solidFill>
                  <a:schemeClr val="tx1"/>
                </a:solidFill>
              </a:rPr>
              <a:t>Rojo (2): Alimentación a 5V.</a:t>
            </a:r>
          </a:p>
          <a:p>
            <a:pPr algn="just"/>
            <a:r>
              <a:rPr lang="es-EC" dirty="0">
                <a:solidFill>
                  <a:schemeClr val="tx1"/>
                </a:solidFill>
              </a:rPr>
              <a:t>Naranja (26): Entradas / salidas de propósito general. Pueden configurarse como entradas o salidas. Ten presente que el nivel alto es de 3.3V y no son tolerantes a tensiones de 5V.</a:t>
            </a:r>
          </a:p>
          <a:p>
            <a:pPr algn="just"/>
            <a:r>
              <a:rPr lang="es-EC" dirty="0">
                <a:solidFill>
                  <a:schemeClr val="tx1"/>
                </a:solidFill>
              </a:rPr>
              <a:t>Gris (2): Reservados.</a:t>
            </a:r>
          </a:p>
          <a:p>
            <a:pPr algn="just"/>
            <a:r>
              <a:rPr lang="es-EC" dirty="0">
                <a:solidFill>
                  <a:schemeClr val="tx1"/>
                </a:solidFill>
              </a:rPr>
              <a:t>Negro (8): Conexión a GND o masa.</a:t>
            </a:r>
          </a:p>
          <a:p>
            <a:pPr algn="just"/>
            <a:r>
              <a:rPr lang="es-EC" dirty="0">
                <a:solidFill>
                  <a:schemeClr val="tx1"/>
                </a:solidFill>
              </a:rPr>
              <a:t>Azul (2): Comunicación mediante el protocolo I2C para comunicarse con periféricos que siguen este protocolo.</a:t>
            </a:r>
          </a:p>
          <a:p>
            <a:pPr algn="just"/>
            <a:r>
              <a:rPr lang="es-EC" dirty="0">
                <a:solidFill>
                  <a:schemeClr val="tx1"/>
                </a:solidFill>
              </a:rPr>
              <a:t>Verde (2): Destinados a conexión para UART para puerto serie convencional.</a:t>
            </a:r>
          </a:p>
          <a:p>
            <a:pPr algn="just"/>
            <a:r>
              <a:rPr lang="es-EC" dirty="0">
                <a:solidFill>
                  <a:schemeClr val="tx1"/>
                </a:solidFill>
              </a:rPr>
              <a:t>Morado (5): Comunicación mediante el protocolo SPI para comunicarse con periféricos que siguen este protocolo.</a:t>
            </a:r>
          </a:p>
          <a:p>
            <a:endParaRPr lang="es-EC" dirty="0">
              <a:solidFill>
                <a:schemeClr val="tx1"/>
              </a:solidFill>
            </a:endParaRPr>
          </a:p>
        </p:txBody>
      </p:sp>
    </p:spTree>
    <p:extLst>
      <p:ext uri="{BB962C8B-B14F-4D97-AF65-F5344CB8AC3E}">
        <p14:creationId xmlns:p14="http://schemas.microsoft.com/office/powerpoint/2010/main" val="1378942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819</Words>
  <Application>Microsoft Office PowerPoint</Application>
  <PresentationFormat>Panorámica</PresentationFormat>
  <Paragraphs>34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PRODUCTO UNIDAD #2</vt:lpstr>
      <vt:lpstr>Introducción</vt:lpstr>
      <vt:lpstr>Funcionamiento</vt:lpstr>
      <vt:lpstr>Python</vt:lpstr>
      <vt:lpstr>Ventajas</vt:lpstr>
      <vt:lpstr>Raspberry Pi y GPIO</vt:lpstr>
      <vt:lpstr>Presentación de PowerPoint</vt:lpstr>
      <vt:lpstr>Presentación de PowerPoint</vt:lpstr>
      <vt:lpstr>Especificaciones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cardenas</dc:creator>
  <cp:lastModifiedBy>gloria cardenas</cp:lastModifiedBy>
  <cp:revision>5</cp:revision>
  <dcterms:created xsi:type="dcterms:W3CDTF">2020-08-04T14:38:40Z</dcterms:created>
  <dcterms:modified xsi:type="dcterms:W3CDTF">2020-08-04T15:51:59Z</dcterms:modified>
</cp:coreProperties>
</file>