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C58E644-B575-431D-A678-DE8DE0CE14ED}" type="datetimeFigureOut">
              <a:rPr lang="es-EC" smtClean="0"/>
              <a:t>23/7/2020</a:t>
            </a:fld>
            <a:endParaRPr lang="es-EC"/>
          </a:p>
        </p:txBody>
      </p:sp>
      <p:sp>
        <p:nvSpPr>
          <p:cNvPr id="5" name="Footer Placeholder 4"/>
          <p:cNvSpPr>
            <a:spLocks noGrp="1"/>
          </p:cNvSpPr>
          <p:nvPr>
            <p:ph type="ftr" sz="quarter" idx="11"/>
          </p:nvPr>
        </p:nvSpPr>
        <p:spPr/>
        <p:txBody>
          <a:bodyPr/>
          <a:lstStyle/>
          <a:p>
            <a:endParaRPr lang="es-EC"/>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409020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58E644-B575-431D-A678-DE8DE0CE14ED}" type="datetimeFigureOut">
              <a:rPr lang="es-EC" smtClean="0"/>
              <a:t>23/7/2020</a:t>
            </a:fld>
            <a:endParaRPr lang="es-EC"/>
          </a:p>
        </p:txBody>
      </p:sp>
      <p:sp>
        <p:nvSpPr>
          <p:cNvPr id="5" name="Footer Placeholder 4"/>
          <p:cNvSpPr>
            <a:spLocks noGrp="1"/>
          </p:cNvSpPr>
          <p:nvPr>
            <p:ph type="ftr" sz="quarter" idx="11"/>
          </p:nvPr>
        </p:nvSpPr>
        <p:spPr/>
        <p:txBody>
          <a:bodyPr/>
          <a:lstStyle/>
          <a:p>
            <a:endParaRPr lang="es-EC"/>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244702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58E644-B575-431D-A678-DE8DE0CE14ED}" type="datetimeFigureOut">
              <a:rPr lang="es-EC" smtClean="0"/>
              <a:t>23/7/2020</a:t>
            </a:fld>
            <a:endParaRPr lang="es-EC"/>
          </a:p>
        </p:txBody>
      </p:sp>
      <p:sp>
        <p:nvSpPr>
          <p:cNvPr id="5" name="Footer Placeholder 4"/>
          <p:cNvSpPr>
            <a:spLocks noGrp="1"/>
          </p:cNvSpPr>
          <p:nvPr>
            <p:ph type="ftr" sz="quarter" idx="11"/>
          </p:nvPr>
        </p:nvSpPr>
        <p:spPr/>
        <p:txBody>
          <a:bodyPr/>
          <a:lstStyle/>
          <a:p>
            <a:endParaRPr lang="es-EC"/>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0BA876-49D2-4E38-B3F2-1F580E434EF6}" type="slidenum">
              <a:rPr lang="es-EC" smtClean="0"/>
              <a:t>‹Nº›</a:t>
            </a:fld>
            <a:endParaRPr lang="es-EC"/>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291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C58E644-B575-431D-A678-DE8DE0CE14ED}" type="datetimeFigureOut">
              <a:rPr lang="es-EC" smtClean="0"/>
              <a:t>23/7/2020</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1343366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C58E644-B575-431D-A678-DE8DE0CE14ED}" type="datetimeFigureOut">
              <a:rPr lang="es-EC" smtClean="0"/>
              <a:t>23/7/2020</a:t>
            </a:fld>
            <a:endParaRPr lang="es-EC"/>
          </a:p>
        </p:txBody>
      </p:sp>
      <p:sp>
        <p:nvSpPr>
          <p:cNvPr id="6" name="Footer Placeholder 5"/>
          <p:cNvSpPr>
            <a:spLocks noGrp="1"/>
          </p:cNvSpPr>
          <p:nvPr>
            <p:ph type="ftr" sz="quarter" idx="11"/>
          </p:nvPr>
        </p:nvSpPr>
        <p:spPr/>
        <p:txBody>
          <a:bodyPr/>
          <a:lstStyle/>
          <a:p>
            <a:endParaRPr lang="es-EC"/>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0BA876-49D2-4E38-B3F2-1F580E434EF6}" type="slidenum">
              <a:rPr lang="es-EC" smtClean="0"/>
              <a:t>‹Nº›</a:t>
            </a:fld>
            <a:endParaRPr lang="es-EC"/>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5710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C58E644-B575-431D-A678-DE8DE0CE14ED}" type="datetimeFigureOut">
              <a:rPr lang="es-EC" smtClean="0"/>
              <a:t>23/7/2020</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1950040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58E644-B575-431D-A678-DE8DE0CE14ED}" type="datetimeFigureOut">
              <a:rPr lang="es-EC" smtClean="0"/>
              <a:t>23/7/2020</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2634759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58E644-B575-431D-A678-DE8DE0CE14ED}" type="datetimeFigureOut">
              <a:rPr lang="es-EC" smtClean="0"/>
              <a:t>23/7/2020</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9923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58E644-B575-431D-A678-DE8DE0CE14ED}" type="datetimeFigureOut">
              <a:rPr lang="es-EC" smtClean="0"/>
              <a:t>23/7/2020</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31322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58E644-B575-431D-A678-DE8DE0CE14ED}" type="datetimeFigureOut">
              <a:rPr lang="es-EC" smtClean="0"/>
              <a:t>23/7/2020</a:t>
            </a:fld>
            <a:endParaRPr lang="es-EC"/>
          </a:p>
        </p:txBody>
      </p:sp>
      <p:sp>
        <p:nvSpPr>
          <p:cNvPr id="5" name="Footer Placeholder 4"/>
          <p:cNvSpPr>
            <a:spLocks noGrp="1"/>
          </p:cNvSpPr>
          <p:nvPr>
            <p:ph type="ftr" sz="quarter" idx="11"/>
          </p:nvPr>
        </p:nvSpPr>
        <p:spPr/>
        <p:txBody>
          <a:bodyPr/>
          <a:lstStyle/>
          <a:p>
            <a:endParaRPr lang="es-EC"/>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377467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C58E644-B575-431D-A678-DE8DE0CE14ED}" type="datetimeFigureOut">
              <a:rPr lang="es-EC" smtClean="0"/>
              <a:t>23/7/2020</a:t>
            </a:fld>
            <a:endParaRPr lang="es-EC"/>
          </a:p>
        </p:txBody>
      </p:sp>
      <p:sp>
        <p:nvSpPr>
          <p:cNvPr id="6" name="Footer Placeholder 5"/>
          <p:cNvSpPr>
            <a:spLocks noGrp="1"/>
          </p:cNvSpPr>
          <p:nvPr>
            <p:ph type="ftr" sz="quarter" idx="11"/>
          </p:nvPr>
        </p:nvSpPr>
        <p:spPr/>
        <p:txBody>
          <a:bodyPr/>
          <a:lstStyle/>
          <a:p>
            <a:endParaRPr lang="es-EC"/>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102888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C58E644-B575-431D-A678-DE8DE0CE14ED}" type="datetimeFigureOut">
              <a:rPr lang="es-EC" smtClean="0"/>
              <a:t>23/7/2020</a:t>
            </a:fld>
            <a:endParaRPr lang="es-EC"/>
          </a:p>
        </p:txBody>
      </p:sp>
      <p:sp>
        <p:nvSpPr>
          <p:cNvPr id="8" name="Footer Placeholder 7"/>
          <p:cNvSpPr>
            <a:spLocks noGrp="1"/>
          </p:cNvSpPr>
          <p:nvPr>
            <p:ph type="ftr" sz="quarter" idx="11"/>
          </p:nvPr>
        </p:nvSpPr>
        <p:spPr/>
        <p:txBody>
          <a:bodyPr/>
          <a:lstStyle/>
          <a:p>
            <a:endParaRPr lang="es-EC"/>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51743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C58E644-B575-431D-A678-DE8DE0CE14ED}" type="datetimeFigureOut">
              <a:rPr lang="es-EC" smtClean="0"/>
              <a:t>23/7/2020</a:t>
            </a:fld>
            <a:endParaRPr lang="es-EC"/>
          </a:p>
        </p:txBody>
      </p:sp>
      <p:sp>
        <p:nvSpPr>
          <p:cNvPr id="4" name="Footer Placeholder 3"/>
          <p:cNvSpPr>
            <a:spLocks noGrp="1"/>
          </p:cNvSpPr>
          <p:nvPr>
            <p:ph type="ftr" sz="quarter" idx="11"/>
          </p:nvPr>
        </p:nvSpPr>
        <p:spPr/>
        <p:txBody>
          <a:bodyPr/>
          <a:lstStyle/>
          <a:p>
            <a:endParaRPr lang="es-EC"/>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235753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8E644-B575-431D-A678-DE8DE0CE14ED}" type="datetimeFigureOut">
              <a:rPr lang="es-EC" smtClean="0"/>
              <a:t>23/7/2020</a:t>
            </a:fld>
            <a:endParaRPr lang="es-EC"/>
          </a:p>
        </p:txBody>
      </p:sp>
      <p:sp>
        <p:nvSpPr>
          <p:cNvPr id="3" name="Footer Placeholder 2"/>
          <p:cNvSpPr>
            <a:spLocks noGrp="1"/>
          </p:cNvSpPr>
          <p:nvPr>
            <p:ph type="ftr" sz="quarter" idx="11"/>
          </p:nvPr>
        </p:nvSpPr>
        <p:spPr/>
        <p:txBody>
          <a:bodyPr/>
          <a:lstStyle/>
          <a:p>
            <a:endParaRPr lang="es-EC"/>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168211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58E644-B575-431D-A678-DE8DE0CE14ED}" type="datetimeFigureOut">
              <a:rPr lang="es-EC" smtClean="0"/>
              <a:t>23/7/2020</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387802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58E644-B575-431D-A678-DE8DE0CE14ED}" type="datetimeFigureOut">
              <a:rPr lang="es-EC" smtClean="0"/>
              <a:t>23/7/2020</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0BA876-49D2-4E38-B3F2-1F580E434EF6}" type="slidenum">
              <a:rPr lang="es-EC" smtClean="0"/>
              <a:t>‹Nº›</a:t>
            </a:fld>
            <a:endParaRPr lang="es-EC"/>
          </a:p>
        </p:txBody>
      </p:sp>
    </p:spTree>
    <p:extLst>
      <p:ext uri="{BB962C8B-B14F-4D97-AF65-F5344CB8AC3E}">
        <p14:creationId xmlns:p14="http://schemas.microsoft.com/office/powerpoint/2010/main" val="22591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58E644-B575-431D-A678-DE8DE0CE14ED}" type="datetimeFigureOut">
              <a:rPr lang="es-EC" smtClean="0"/>
              <a:t>23/7/2020</a:t>
            </a:fld>
            <a:endParaRPr lang="es-EC"/>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E0BA876-49D2-4E38-B3F2-1F580E434EF6}" type="slidenum">
              <a:rPr lang="es-EC" smtClean="0"/>
              <a:t>‹Nº›</a:t>
            </a:fld>
            <a:endParaRPr lang="es-EC"/>
          </a:p>
        </p:txBody>
      </p:sp>
    </p:spTree>
    <p:extLst>
      <p:ext uri="{BB962C8B-B14F-4D97-AF65-F5344CB8AC3E}">
        <p14:creationId xmlns:p14="http://schemas.microsoft.com/office/powerpoint/2010/main" val="2790705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RRDpHw5XtS4&amp;feature=youtu.b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548378" y="195471"/>
            <a:ext cx="10808735" cy="877956"/>
          </a:xfrm>
        </p:spPr>
        <p:txBody>
          <a:bodyPr>
            <a:normAutofit fontScale="90000"/>
          </a:bodyPr>
          <a:lstStyle/>
          <a:p>
            <a:r>
              <a:rPr lang="es-EC" i="1" dirty="0">
                <a:solidFill>
                  <a:schemeClr val="accent1"/>
                </a:solidFill>
              </a:rPr>
              <a:t>Grupo #3</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548379" y="1444487"/>
            <a:ext cx="11087030" cy="4465983"/>
          </a:xfrm>
        </p:spPr>
        <p:txBody>
          <a:bodyPr>
            <a:normAutofit/>
          </a:bodyPr>
          <a:lstStyle/>
          <a:p>
            <a:r>
              <a:rPr lang="es-EC" sz="4000" i="1" dirty="0">
                <a:solidFill>
                  <a:schemeClr val="tx1">
                    <a:lumMod val="75000"/>
                    <a:lumOff val="25000"/>
                  </a:schemeClr>
                </a:solidFill>
              </a:rPr>
              <a:t>Tema: Actuadores</a:t>
            </a:r>
          </a:p>
          <a:p>
            <a:r>
              <a:rPr lang="es-EC" sz="4000" i="1" dirty="0">
                <a:solidFill>
                  <a:schemeClr val="tx1">
                    <a:lumMod val="75000"/>
                    <a:lumOff val="25000"/>
                  </a:schemeClr>
                </a:solidFill>
              </a:rPr>
              <a:t>Integrantes: Rafael Fonseca y Sebastián Cardenas</a:t>
            </a:r>
          </a:p>
          <a:p>
            <a:r>
              <a:rPr lang="es-EC" sz="4000" i="1" dirty="0">
                <a:solidFill>
                  <a:schemeClr val="tx1">
                    <a:lumMod val="75000"/>
                    <a:lumOff val="25000"/>
                  </a:schemeClr>
                </a:solidFill>
              </a:rPr>
              <a:t>Materia: Arquitectura de Computadoras</a:t>
            </a:r>
          </a:p>
          <a:p>
            <a:endParaRPr lang="es-EC" sz="4000" i="1" dirty="0">
              <a:solidFill>
                <a:schemeClr val="tx1">
                  <a:lumMod val="75000"/>
                  <a:lumOff val="25000"/>
                </a:schemeClr>
              </a:solidFill>
            </a:endParaRPr>
          </a:p>
          <a:p>
            <a:r>
              <a:rPr lang="es-EC" sz="4000" i="1" dirty="0">
                <a:solidFill>
                  <a:schemeClr val="tx1">
                    <a:lumMod val="75000"/>
                    <a:lumOff val="25000"/>
                  </a:schemeClr>
                </a:solidFill>
              </a:rPr>
              <a:t>Profesor: Ing. Darwin Alulema</a:t>
            </a:r>
          </a:p>
          <a:p>
            <a:endParaRPr lang="es-EC" sz="4000" dirty="0"/>
          </a:p>
          <a:p>
            <a:endParaRPr lang="es-EC" sz="4000" dirty="0"/>
          </a:p>
        </p:txBody>
      </p:sp>
    </p:spTree>
    <p:extLst>
      <p:ext uri="{BB962C8B-B14F-4D97-AF65-F5344CB8AC3E}">
        <p14:creationId xmlns:p14="http://schemas.microsoft.com/office/powerpoint/2010/main" val="93288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879683" y="487019"/>
            <a:ext cx="10624929" cy="745434"/>
          </a:xfrm>
        </p:spPr>
        <p:txBody>
          <a:bodyPr>
            <a:noAutofit/>
          </a:bodyPr>
          <a:lstStyle/>
          <a:p>
            <a:r>
              <a:rPr lang="es-EC" sz="4400" i="1" dirty="0"/>
              <a:t>Anillo de 12 Neopixeles</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879683" y="1550505"/>
            <a:ext cx="10624929" cy="4820476"/>
          </a:xfrm>
        </p:spPr>
        <p:txBody>
          <a:bodyPr>
            <a:normAutofit/>
          </a:bodyPr>
          <a:lstStyle/>
          <a:p>
            <a:r>
              <a:rPr lang="es-EC" sz="1500" i="1" dirty="0"/>
              <a:t>Los </a:t>
            </a:r>
            <a:r>
              <a:rPr lang="es-EC" sz="1500" i="1" dirty="0" err="1"/>
              <a:t>NeoPixel</a:t>
            </a:r>
            <a:r>
              <a:rPr lang="es-EC" sz="1500" i="1" dirty="0"/>
              <a:t> son originales de </a:t>
            </a:r>
            <a:r>
              <a:rPr lang="es-EC" sz="1500" i="1" dirty="0" err="1"/>
              <a:t>Adafruit</a:t>
            </a:r>
            <a:r>
              <a:rPr lang="es-EC" sz="1500" i="1" dirty="0"/>
              <a:t> y son diodos LED de tipo 5050 con un controlador WS2812 integrado. Existen en varios tamaños y formas y tienen una amplia documentación, tutoriales así como librerías lista para utilizar con Arduino. Es extremadamente fácil ponerlos a funcionar en pocos minutos ya que tan solo necesitan un pin y ofrecen brillantes colores!                   </a:t>
            </a:r>
          </a:p>
          <a:p>
            <a:r>
              <a:rPr lang="es-EC" sz="1500" i="1" dirty="0"/>
              <a:t>Características:</a:t>
            </a:r>
          </a:p>
          <a:p>
            <a:pPr marL="285750" indent="-285750">
              <a:buFont typeface="Arial" panose="020B0604020202020204" pitchFamily="34" charset="0"/>
              <a:buChar char="•"/>
            </a:pPr>
            <a:r>
              <a:rPr lang="es-EC" sz="1500" i="1" dirty="0"/>
              <a:t>Forma: Circular</a:t>
            </a:r>
          </a:p>
          <a:p>
            <a:pPr marL="285750" indent="-285750">
              <a:buFont typeface="Arial" panose="020B0604020202020204" pitchFamily="34" charset="0"/>
              <a:buChar char="•"/>
            </a:pPr>
            <a:r>
              <a:rPr lang="es-EC" sz="1500" i="1" dirty="0"/>
              <a:t>Número de </a:t>
            </a:r>
            <a:r>
              <a:rPr lang="es-EC" sz="1500" i="1" dirty="0" err="1"/>
              <a:t>pixels</a:t>
            </a:r>
            <a:r>
              <a:rPr lang="es-EC" sz="1500" i="1" dirty="0"/>
              <a:t>: 12</a:t>
            </a:r>
          </a:p>
          <a:p>
            <a:pPr marL="285750" indent="-285750">
              <a:buFont typeface="Arial" panose="020B0604020202020204" pitchFamily="34" charset="0"/>
              <a:buChar char="•"/>
            </a:pPr>
            <a:r>
              <a:rPr lang="es-EC" sz="1500" i="1" dirty="0"/>
              <a:t>Diámetro exterior: 36.8 mm</a:t>
            </a:r>
          </a:p>
          <a:p>
            <a:pPr marL="285750" indent="-285750">
              <a:buFont typeface="Arial" panose="020B0604020202020204" pitchFamily="34" charset="0"/>
              <a:buChar char="•"/>
            </a:pPr>
            <a:r>
              <a:rPr lang="es-EC" sz="1500" i="1" dirty="0"/>
              <a:t>Diámetro interior: 23.3 mm</a:t>
            </a:r>
          </a:p>
          <a:p>
            <a:pPr marL="285750" indent="-285750">
              <a:buFont typeface="Arial" panose="020B0604020202020204" pitchFamily="34" charset="0"/>
              <a:buChar char="•"/>
            </a:pPr>
            <a:r>
              <a:rPr lang="es-EC" sz="1500" i="1" dirty="0"/>
              <a:t>Grosor: 6.7 mm</a:t>
            </a:r>
          </a:p>
          <a:p>
            <a:pPr marL="285750" indent="-285750">
              <a:buFont typeface="Arial" panose="020B0604020202020204" pitchFamily="34" charset="0"/>
              <a:buChar char="•"/>
            </a:pPr>
            <a:r>
              <a:rPr lang="es-EC" sz="1500" i="1" dirty="0"/>
              <a:t>Peso: 3.3 gramos</a:t>
            </a:r>
          </a:p>
          <a:p>
            <a:pPr marL="285750" indent="-285750">
              <a:buFont typeface="Arial" panose="020B0604020202020204" pitchFamily="34" charset="0"/>
              <a:buChar char="•"/>
            </a:pPr>
            <a:r>
              <a:rPr lang="es-EC" sz="1500" i="1" dirty="0"/>
              <a:t>Alimentación: 5V</a:t>
            </a:r>
          </a:p>
          <a:p>
            <a:pPr marL="285750" indent="-285750">
              <a:buFont typeface="Arial" panose="020B0604020202020204" pitchFamily="34" charset="0"/>
              <a:buChar char="•"/>
            </a:pPr>
            <a:r>
              <a:rPr lang="es-EC" sz="1500" i="1" dirty="0"/>
              <a:t>Consumo: 18mA por pixel</a:t>
            </a:r>
            <a:endParaRPr lang="es-EC" sz="900" i="1" dirty="0"/>
          </a:p>
        </p:txBody>
      </p:sp>
      <p:pic>
        <p:nvPicPr>
          <p:cNvPr id="5" name="Imagen 4">
            <a:extLst>
              <a:ext uri="{FF2B5EF4-FFF2-40B4-BE49-F238E27FC236}">
                <a16:creationId xmlns:a16="http://schemas.microsoft.com/office/drawing/2014/main" id="{5011CE0B-09B3-4EE1-B729-4CE3E03568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9586" y="2710442"/>
            <a:ext cx="4822066" cy="3001245"/>
          </a:xfrm>
          <a:prstGeom prst="rect">
            <a:avLst/>
          </a:prstGeom>
          <a:noFill/>
          <a:ln>
            <a:noFill/>
          </a:ln>
        </p:spPr>
      </p:pic>
    </p:spTree>
    <p:extLst>
      <p:ext uri="{BB962C8B-B14F-4D97-AF65-F5344CB8AC3E}">
        <p14:creationId xmlns:p14="http://schemas.microsoft.com/office/powerpoint/2010/main" val="408653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879683" y="487019"/>
            <a:ext cx="10624929" cy="745434"/>
          </a:xfrm>
        </p:spPr>
        <p:txBody>
          <a:bodyPr>
            <a:noAutofit/>
          </a:bodyPr>
          <a:lstStyle/>
          <a:p>
            <a:r>
              <a:rPr lang="es-EC" sz="4400" i="1" dirty="0"/>
              <a:t>Video Explicativo</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879683" y="1550505"/>
            <a:ext cx="10624929" cy="4820476"/>
          </a:xfrm>
        </p:spPr>
        <p:txBody>
          <a:bodyPr>
            <a:normAutofit/>
          </a:bodyPr>
          <a:lstStyle/>
          <a:p>
            <a:r>
              <a:rPr lang="es-EC" sz="3600" dirty="0">
                <a:solidFill>
                  <a:srgbClr val="00B0F0"/>
                </a:solidFill>
                <a:hlinkClick r:id="rId2">
                  <a:extLst>
                    <a:ext uri="{A12FA001-AC4F-418D-AE19-62706E023703}">
                      <ahyp:hlinkClr xmlns:ahyp="http://schemas.microsoft.com/office/drawing/2018/hyperlinkcolor" val="tx"/>
                    </a:ext>
                  </a:extLst>
                </a:hlinkClick>
              </a:rPr>
              <a:t>https://www.youtube.com/watch?v=RRDpHw5XtS4&amp;feature=youtu.be</a:t>
            </a:r>
            <a:endParaRPr lang="es-EC" sz="3600" dirty="0">
              <a:solidFill>
                <a:srgbClr val="00B0F0"/>
              </a:solidFill>
            </a:endParaRPr>
          </a:p>
          <a:p>
            <a:endParaRPr lang="es-EC" sz="3600" i="1" dirty="0">
              <a:solidFill>
                <a:srgbClr val="00B0F0"/>
              </a:solidFill>
            </a:endParaRPr>
          </a:p>
        </p:txBody>
      </p:sp>
    </p:spTree>
    <p:extLst>
      <p:ext uri="{BB962C8B-B14F-4D97-AF65-F5344CB8AC3E}">
        <p14:creationId xmlns:p14="http://schemas.microsoft.com/office/powerpoint/2010/main" val="207094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641143" y="288235"/>
            <a:ext cx="10530440" cy="904461"/>
          </a:xfrm>
        </p:spPr>
        <p:txBody>
          <a:bodyPr>
            <a:normAutofit fontScale="90000"/>
          </a:bodyPr>
          <a:lstStyle/>
          <a:p>
            <a:r>
              <a:rPr lang="es-EC" i="1" dirty="0"/>
              <a:t>Actuadores</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641143" y="1557101"/>
            <a:ext cx="10530440" cy="4843699"/>
          </a:xfrm>
        </p:spPr>
        <p:txBody>
          <a:bodyPr>
            <a:normAutofit/>
          </a:bodyPr>
          <a:lstStyle/>
          <a:p>
            <a:pPr algn="just"/>
            <a:r>
              <a:rPr lang="es-EC" sz="2000" i="1" dirty="0"/>
              <a:t>Un ACTUADOR es un dispositivo inherentemente mecánico cuya función es proporcionar fuerza para mover o “actuar” otro dispositivo mecánico. La fuerza que provoca el actuador proviene de tres fuentes posibles: Presión neumática, presión hidráulica, y fuerza motriz eléctrica (motor eléctrico o solenoide). Dependiendo de el origen de la fuerza el actuador se denomina “neumático”, “hidráulico” o “eléctrico”. </a:t>
            </a:r>
          </a:p>
          <a:p>
            <a:endParaRPr lang="es-EC" sz="2000" i="1" dirty="0"/>
          </a:p>
        </p:txBody>
      </p:sp>
      <p:pic>
        <p:nvPicPr>
          <p:cNvPr id="6" name="Imagen 5" descr="Actuadores (elementos finales)">
            <a:extLst>
              <a:ext uri="{FF2B5EF4-FFF2-40B4-BE49-F238E27FC236}">
                <a16:creationId xmlns:a16="http://schemas.microsoft.com/office/drawing/2014/main" id="{B68BBB44-FEFF-4D12-8151-72723F0C0B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1382" y="3071191"/>
            <a:ext cx="4873591" cy="3498574"/>
          </a:xfrm>
          <a:prstGeom prst="rect">
            <a:avLst/>
          </a:prstGeom>
          <a:noFill/>
          <a:ln>
            <a:noFill/>
          </a:ln>
        </p:spPr>
      </p:pic>
    </p:spTree>
    <p:extLst>
      <p:ext uri="{BB962C8B-B14F-4D97-AF65-F5344CB8AC3E}">
        <p14:creationId xmlns:p14="http://schemas.microsoft.com/office/powerpoint/2010/main" val="326933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747161" y="314740"/>
            <a:ext cx="10757451" cy="957469"/>
          </a:xfrm>
        </p:spPr>
        <p:txBody>
          <a:bodyPr/>
          <a:lstStyle/>
          <a:p>
            <a:r>
              <a:rPr lang="es-EC" i="1" dirty="0"/>
              <a:t>Actuadores eléctricos</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747161" y="1590261"/>
            <a:ext cx="10757451" cy="4611756"/>
          </a:xfrm>
        </p:spPr>
        <p:txBody>
          <a:bodyPr>
            <a:normAutofit lnSpcReduction="10000"/>
          </a:bodyPr>
          <a:lstStyle/>
          <a:p>
            <a:pPr algn="just"/>
            <a:r>
              <a:rPr lang="es-EC" sz="2000" i="1" dirty="0"/>
              <a:t>Los actuadores </a:t>
            </a:r>
            <a:r>
              <a:rPr lang="es-EC" sz="2000" i="1" dirty="0" err="1"/>
              <a:t>electricos</a:t>
            </a:r>
            <a:r>
              <a:rPr lang="es-EC" sz="2000" i="1" dirty="0"/>
              <a:t> son dispositivos que llevan incorporado un motor eléctrico y un reductor que permite accionar cualquier dispositivo para llevar a cabo determinado movimiento u acción. Por ejemplo, se emplean en la industria para accionar compuertas, </a:t>
            </a:r>
            <a:r>
              <a:rPr lang="es-EC" sz="2000" i="1" dirty="0" err="1"/>
              <a:t>válculas</a:t>
            </a:r>
            <a:r>
              <a:rPr lang="es-EC" sz="2000" i="1" dirty="0"/>
              <a:t> y en general diferentes elementos que ponen en comunicación un proceso con otro o un estado de un proceso con otro. El actuador eléctrico es el que almacena los datos de </a:t>
            </a:r>
            <a:r>
              <a:rPr lang="es-EC" sz="2000" i="1" dirty="0" err="1"/>
              <a:t>válculas</a:t>
            </a:r>
            <a:r>
              <a:rPr lang="es-EC" sz="2000" i="1" dirty="0"/>
              <a:t> y carrera y posteriormente dicha información es procesada por la parte de control que es precisamente la que se encarga de conectarlo y desconectarlo según las necesidades.</a:t>
            </a:r>
          </a:p>
          <a:p>
            <a:pPr algn="just"/>
            <a:endParaRPr lang="es-EC" sz="2000" i="1" dirty="0"/>
          </a:p>
          <a:p>
            <a:pPr algn="just"/>
            <a:r>
              <a:rPr lang="es-EC" sz="2000" i="1" dirty="0"/>
              <a:t>Así pues, un actuador en general es un dispositivo que puede transformar un tipo de energía en un proceso que se activa a raíz de ella. De ahí precisamente viene su nombre. Su objetivo es conseguir dicho efecto sobre el proceso de automatizado. El controlador recibe la orden del actuador y a partir de ella genera una respuesta para activar un elemento final como podría ser una compuerta.</a:t>
            </a:r>
          </a:p>
        </p:txBody>
      </p:sp>
    </p:spTree>
    <p:extLst>
      <p:ext uri="{BB962C8B-B14F-4D97-AF65-F5344CB8AC3E}">
        <p14:creationId xmlns:p14="http://schemas.microsoft.com/office/powerpoint/2010/main" val="276326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866430" y="420756"/>
            <a:ext cx="10543692" cy="877957"/>
          </a:xfrm>
        </p:spPr>
        <p:txBody>
          <a:bodyPr>
            <a:normAutofit fontScale="90000"/>
          </a:bodyPr>
          <a:lstStyle/>
          <a:p>
            <a:r>
              <a:rPr lang="es-EC" i="1" dirty="0"/>
              <a:t>Funciones de los actuadores</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866430" y="1702875"/>
            <a:ext cx="10543692" cy="4061821"/>
          </a:xfrm>
        </p:spPr>
        <p:txBody>
          <a:bodyPr/>
          <a:lstStyle/>
          <a:p>
            <a:pPr algn="just"/>
            <a:r>
              <a:rPr lang="es-EC" i="1" dirty="0"/>
              <a:t>Como hemos dicho, un actuador eléctrico está involucrado en numerosos procesos industriales. Aquí te detallamos algunas de sus funciones:</a:t>
            </a:r>
          </a:p>
          <a:p>
            <a:pPr algn="just"/>
            <a:endParaRPr lang="es-EC" i="1" dirty="0"/>
          </a:p>
          <a:p>
            <a:pPr marL="285750" indent="-285750" algn="just">
              <a:buFont typeface="Arial" panose="020B0604020202020204" pitchFamily="34" charset="0"/>
              <a:buChar char="•"/>
            </a:pPr>
            <a:r>
              <a:rPr lang="es-EC" i="1" dirty="0"/>
              <a:t>Sistemas de visión y corrección remota de posiciones</a:t>
            </a:r>
          </a:p>
          <a:p>
            <a:pPr marL="285750" indent="-285750" algn="just">
              <a:buFont typeface="Arial" panose="020B0604020202020204" pitchFamily="34" charset="0"/>
              <a:buChar char="•"/>
            </a:pPr>
            <a:r>
              <a:rPr lang="es-EC" i="1" dirty="0"/>
              <a:t>Movimiento de brazos articulados para líneas de producción automatizadas</a:t>
            </a:r>
          </a:p>
          <a:p>
            <a:pPr marL="285750" indent="-285750" algn="just">
              <a:buFont typeface="Arial" panose="020B0604020202020204" pitchFamily="34" charset="0"/>
              <a:buChar char="•"/>
            </a:pPr>
            <a:r>
              <a:rPr lang="es-EC" i="1" dirty="0"/>
              <a:t>Encolado y fresado</a:t>
            </a:r>
          </a:p>
          <a:p>
            <a:pPr marL="285750" indent="-285750" algn="just">
              <a:buFont typeface="Arial" panose="020B0604020202020204" pitchFamily="34" charset="0"/>
              <a:buChar char="•"/>
            </a:pPr>
            <a:r>
              <a:rPr lang="es-EC" i="1" dirty="0"/>
              <a:t>Manipulación automática de objetos, por ejemplo en laboratorios, con gran precisión y rapidez en sistemas de pick and place</a:t>
            </a:r>
          </a:p>
          <a:p>
            <a:pPr marL="285750" indent="-285750" algn="just">
              <a:buFont typeface="Arial" panose="020B0604020202020204" pitchFamily="34" charset="0"/>
              <a:buChar char="•"/>
            </a:pPr>
            <a:r>
              <a:rPr lang="es-EC" i="1" dirty="0"/>
              <a:t>Elevadores verticales</a:t>
            </a:r>
          </a:p>
          <a:p>
            <a:pPr marL="285750" indent="-285750" algn="just">
              <a:buFont typeface="Arial" panose="020B0604020202020204" pitchFamily="34" charset="0"/>
              <a:buChar char="•"/>
            </a:pPr>
            <a:r>
              <a:rPr lang="es-EC" i="1" dirty="0"/>
              <a:t>Desplazamiento de cargas a gran precisión y velocidad</a:t>
            </a:r>
          </a:p>
        </p:txBody>
      </p:sp>
    </p:spTree>
    <p:extLst>
      <p:ext uri="{BB962C8B-B14F-4D97-AF65-F5344CB8AC3E}">
        <p14:creationId xmlns:p14="http://schemas.microsoft.com/office/powerpoint/2010/main" val="266363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932691" y="553279"/>
            <a:ext cx="10318405" cy="785192"/>
          </a:xfrm>
        </p:spPr>
        <p:txBody>
          <a:bodyPr>
            <a:normAutofit fontScale="90000"/>
          </a:bodyPr>
          <a:lstStyle/>
          <a:p>
            <a:r>
              <a:rPr lang="es-EC" i="1" dirty="0"/>
              <a:t>Tipos de Actuadores</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932691" y="1835396"/>
            <a:ext cx="10318405" cy="4313613"/>
          </a:xfrm>
        </p:spPr>
        <p:txBody>
          <a:bodyPr>
            <a:normAutofit/>
          </a:bodyPr>
          <a:lstStyle/>
          <a:p>
            <a:r>
              <a:rPr lang="es-EC" sz="2400" i="1" dirty="0"/>
              <a:t>MOTOR DE CORRIENTE CONTINUA</a:t>
            </a:r>
          </a:p>
          <a:p>
            <a:endParaRPr lang="es-EC" sz="2400" i="1" dirty="0"/>
          </a:p>
          <a:p>
            <a:endParaRPr lang="es-EC" sz="2400" i="1" dirty="0"/>
          </a:p>
        </p:txBody>
      </p:sp>
      <p:pic>
        <p:nvPicPr>
          <p:cNvPr id="4" name="Imagen 3">
            <a:extLst>
              <a:ext uri="{FF2B5EF4-FFF2-40B4-BE49-F238E27FC236}">
                <a16:creationId xmlns:a16="http://schemas.microsoft.com/office/drawing/2014/main" id="{EF92F3F2-9CAF-4502-AC3B-916E2ADB9D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5565" y="2398643"/>
            <a:ext cx="5565913" cy="3750366"/>
          </a:xfrm>
          <a:prstGeom prst="rect">
            <a:avLst/>
          </a:prstGeom>
          <a:noFill/>
          <a:ln>
            <a:noFill/>
          </a:ln>
        </p:spPr>
      </p:pic>
    </p:spTree>
    <p:extLst>
      <p:ext uri="{BB962C8B-B14F-4D97-AF65-F5344CB8AC3E}">
        <p14:creationId xmlns:p14="http://schemas.microsoft.com/office/powerpoint/2010/main" val="146308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932691" y="371062"/>
            <a:ext cx="10331657" cy="490330"/>
          </a:xfrm>
        </p:spPr>
        <p:txBody>
          <a:bodyPr>
            <a:noAutofit/>
          </a:bodyPr>
          <a:lstStyle/>
          <a:p>
            <a:r>
              <a:rPr lang="es-EC" sz="2800" i="1" dirty="0"/>
              <a:t>Especificaciones</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932691" y="1046922"/>
            <a:ext cx="10331657" cy="5155095"/>
          </a:xfrm>
        </p:spPr>
        <p:txBody>
          <a:bodyPr>
            <a:normAutofit/>
          </a:bodyPr>
          <a:lstStyle/>
          <a:p>
            <a:pPr algn="just"/>
            <a:r>
              <a:rPr lang="es-EC" i="1" dirty="0"/>
              <a:t>El motor de corriente continua, denominado también motor de corriente directa, motor CC o motor DC, es una máquina que convierte energía eléctrica en mecánica, provocando un movimiento rotatorio, gracias a la acción de un campo magnético.</a:t>
            </a:r>
          </a:p>
          <a:p>
            <a:pPr algn="just"/>
            <a:r>
              <a:rPr lang="es-EC" i="1" dirty="0"/>
              <a:t>Un motor de corriente continua se compone, principalmente, de dos partes:</a:t>
            </a:r>
          </a:p>
          <a:p>
            <a:pPr algn="just"/>
            <a:r>
              <a:rPr lang="es-EC" i="1" dirty="0"/>
              <a:t>- El estátor da soporte mecánico al aparato y contiene los polos de la máquina, que pueden ser o bien devanados de hilo de cobre sobre un núcleo de hierro, o imanes permanentes.</a:t>
            </a:r>
          </a:p>
          <a:p>
            <a:pPr algn="just"/>
            <a:r>
              <a:rPr lang="es-EC" i="1" dirty="0"/>
              <a:t>- El rotor es generalmente de forma cilíndrica, también devanado y con núcleo, alimentado con corriente directa a través del colector formado por delgas. Las delgas se fabrican generalmente de cobre y están en contacto alternante con las escobillas fijas.</a:t>
            </a:r>
          </a:p>
          <a:p>
            <a:pPr algn="just"/>
            <a:r>
              <a:rPr lang="es-EC" i="1" dirty="0"/>
              <a:t>- Las escobillas de los motores de baja potencia se fabrican de grafito. Para los que requieren corrientes elevadas, como los motores de arranque de los vehículos, se fabrican con una aleación de grafito y metal.</a:t>
            </a:r>
          </a:p>
          <a:p>
            <a:pPr algn="just"/>
            <a:r>
              <a:rPr lang="es-EC" i="1" dirty="0"/>
              <a:t>El principal inconveniente de estas máquinas es el mantenimiento costoso y laborioso, debido principalmente al desgaste que sufren las escobillas al entrar en contacto con las delgas.</a:t>
            </a:r>
          </a:p>
        </p:txBody>
      </p:sp>
    </p:spTree>
    <p:extLst>
      <p:ext uri="{BB962C8B-B14F-4D97-AF65-F5344CB8AC3E}">
        <p14:creationId xmlns:p14="http://schemas.microsoft.com/office/powerpoint/2010/main" val="362930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959196" y="354497"/>
            <a:ext cx="10545416" cy="599842"/>
          </a:xfrm>
        </p:spPr>
        <p:txBody>
          <a:bodyPr>
            <a:noAutofit/>
          </a:bodyPr>
          <a:lstStyle/>
          <a:p>
            <a:r>
              <a:rPr lang="es-EC" sz="3200" i="1" dirty="0"/>
              <a:t>Control Remoto por Infrarrojo</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959196" y="1437831"/>
            <a:ext cx="10545416" cy="4896708"/>
          </a:xfrm>
        </p:spPr>
        <p:txBody>
          <a:bodyPr/>
          <a:lstStyle/>
          <a:p>
            <a:endParaRPr lang="es-EC" dirty="0"/>
          </a:p>
          <a:p>
            <a:endParaRPr lang="es-EC" dirty="0"/>
          </a:p>
          <a:p>
            <a:endParaRPr lang="es-EC" dirty="0"/>
          </a:p>
          <a:p>
            <a:endParaRPr lang="es-EC" dirty="0"/>
          </a:p>
          <a:p>
            <a:endParaRPr lang="es-EC" dirty="0"/>
          </a:p>
          <a:p>
            <a:endParaRPr lang="es-EC" dirty="0"/>
          </a:p>
          <a:p>
            <a:endParaRPr lang="es-EC" dirty="0"/>
          </a:p>
          <a:p>
            <a:endParaRPr lang="es-EC" dirty="0"/>
          </a:p>
          <a:p>
            <a:endParaRPr lang="es-EC" i="1" dirty="0"/>
          </a:p>
          <a:p>
            <a:pPr algn="just"/>
            <a:r>
              <a:rPr lang="es-EC" i="1" dirty="0"/>
              <a:t>El control remoto IR (infrarrojos) o mando a distancia de infrarrojos funciona emitiendo pulsos de luz infrarroja (por debajo del visible). La señal infrarroja transmite el código correspondiente al botón del mando a distancia pulsado al dispositivo en forma de una serie de impulsos de luz infrarroja.</a:t>
            </a:r>
          </a:p>
          <a:p>
            <a:endParaRPr lang="es-EC" dirty="0"/>
          </a:p>
        </p:txBody>
      </p:sp>
      <p:pic>
        <p:nvPicPr>
          <p:cNvPr id="4" name="Imagen 3" descr="Tutorial Arduino y control remoto Infrarrojo | Proyectos de ...">
            <a:extLst>
              <a:ext uri="{FF2B5EF4-FFF2-40B4-BE49-F238E27FC236}">
                <a16:creationId xmlns:a16="http://schemas.microsoft.com/office/drawing/2014/main" id="{614431A1-E682-4DC1-8330-3260CC452A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0157" y="1736033"/>
            <a:ext cx="5711686" cy="2822714"/>
          </a:xfrm>
          <a:prstGeom prst="rect">
            <a:avLst/>
          </a:prstGeom>
          <a:noFill/>
          <a:ln>
            <a:noFill/>
          </a:ln>
        </p:spPr>
      </p:pic>
    </p:spTree>
    <p:extLst>
      <p:ext uri="{BB962C8B-B14F-4D97-AF65-F5344CB8AC3E}">
        <p14:creationId xmlns:p14="http://schemas.microsoft.com/office/powerpoint/2010/main" val="156863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813422" y="420756"/>
            <a:ext cx="10691190" cy="718931"/>
          </a:xfrm>
        </p:spPr>
        <p:txBody>
          <a:bodyPr>
            <a:noAutofit/>
          </a:bodyPr>
          <a:lstStyle/>
          <a:p>
            <a:r>
              <a:rPr lang="es-EC" sz="4000" i="1" dirty="0"/>
              <a:t>Micro servomotor</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813422" y="1338470"/>
            <a:ext cx="10691190" cy="4876800"/>
          </a:xfrm>
        </p:spPr>
        <p:txBody>
          <a:bodyPr/>
          <a:lstStyle/>
          <a:p>
            <a:pPr algn="just"/>
            <a:r>
              <a:rPr lang="es-EC" i="1" dirty="0"/>
              <a:t>Un servomotor es un tipo especial de motor que permite controlar la posición del eje en un momento dado. Esta diseñado para moverse determinada cantidad de grados y luego mantenerse fijo en una posición.</a:t>
            </a:r>
          </a:p>
          <a:p>
            <a:pPr algn="just"/>
            <a:r>
              <a:rPr lang="es-EC" i="1" dirty="0"/>
              <a:t>Al hablar de un servomotor se hace referencia a un sistema compuesto por componentes electromecánicos y electrónicos.</a:t>
            </a:r>
          </a:p>
          <a:p>
            <a:r>
              <a:rPr lang="es-EC" i="1" dirty="0"/>
              <a:t>El motor en el interior de un servomotor es un motor DC común y corriente. El eje del motor se acopla a una caja de engranajes similar a una transmisión. Esto se hace para potenciar el torque del motor y permitir mantener una posición fija cuando se requiera. De forma similar a un automóvil, a menor mayor velocidad, menor torque. El circuito electrónico es el encargado de manejar el movimiento y la posición del motor.</a:t>
            </a:r>
          </a:p>
          <a:p>
            <a:pPr algn="ctr"/>
            <a:endParaRPr lang="es-EC" i="1" dirty="0"/>
          </a:p>
          <a:p>
            <a:endParaRPr lang="es-EC" i="1" dirty="0"/>
          </a:p>
          <a:p>
            <a:endParaRPr lang="es-EC" i="1" dirty="0"/>
          </a:p>
          <a:p>
            <a:endParaRPr lang="es-EC" i="1" dirty="0"/>
          </a:p>
          <a:p>
            <a:endParaRPr lang="es-EC" i="1" dirty="0"/>
          </a:p>
        </p:txBody>
      </p:sp>
      <p:pic>
        <p:nvPicPr>
          <p:cNvPr id="5" name="Imagen 4" descr="MV ELECTRONICA Sg90 Micro Servomotor Microservomotor Servo Motor ...">
            <a:extLst>
              <a:ext uri="{FF2B5EF4-FFF2-40B4-BE49-F238E27FC236}">
                <a16:creationId xmlns:a16="http://schemas.microsoft.com/office/drawing/2014/main" id="{D6F0FF3D-4115-4CB7-BBC6-2809DB039A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20210" y="4373217"/>
            <a:ext cx="3366052" cy="2199861"/>
          </a:xfrm>
          <a:prstGeom prst="rect">
            <a:avLst/>
          </a:prstGeom>
          <a:noFill/>
          <a:ln>
            <a:noFill/>
          </a:ln>
        </p:spPr>
      </p:pic>
    </p:spTree>
    <p:extLst>
      <p:ext uri="{BB962C8B-B14F-4D97-AF65-F5344CB8AC3E}">
        <p14:creationId xmlns:p14="http://schemas.microsoft.com/office/powerpoint/2010/main" val="303184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669C3-7177-45AA-B2C9-3C2A10B68B91}"/>
              </a:ext>
            </a:extLst>
          </p:cNvPr>
          <p:cNvSpPr>
            <a:spLocks noGrp="1"/>
          </p:cNvSpPr>
          <p:nvPr>
            <p:ph type="ctrTitle"/>
          </p:nvPr>
        </p:nvSpPr>
        <p:spPr>
          <a:xfrm>
            <a:off x="919439" y="407505"/>
            <a:ext cx="10585173" cy="652670"/>
          </a:xfrm>
        </p:spPr>
        <p:txBody>
          <a:bodyPr>
            <a:noAutofit/>
          </a:bodyPr>
          <a:lstStyle/>
          <a:p>
            <a:r>
              <a:rPr lang="es-EC" sz="3600" i="1" dirty="0"/>
              <a:t>LCD</a:t>
            </a:r>
          </a:p>
        </p:txBody>
      </p:sp>
      <p:sp>
        <p:nvSpPr>
          <p:cNvPr id="3" name="Subtítulo 2">
            <a:extLst>
              <a:ext uri="{FF2B5EF4-FFF2-40B4-BE49-F238E27FC236}">
                <a16:creationId xmlns:a16="http://schemas.microsoft.com/office/drawing/2014/main" id="{70F58DB7-C47F-47CC-B7DE-D896F5A6ABB9}"/>
              </a:ext>
            </a:extLst>
          </p:cNvPr>
          <p:cNvSpPr>
            <a:spLocks noGrp="1"/>
          </p:cNvSpPr>
          <p:nvPr>
            <p:ph type="subTitle" idx="1"/>
          </p:nvPr>
        </p:nvSpPr>
        <p:spPr>
          <a:xfrm>
            <a:off x="919439" y="1411327"/>
            <a:ext cx="10585173" cy="4896708"/>
          </a:xfrm>
        </p:spPr>
        <p:txBody>
          <a:bodyPr/>
          <a:lstStyle/>
          <a:p>
            <a:pPr algn="just"/>
            <a:r>
              <a:rPr lang="es-EC" i="1" dirty="0"/>
              <a:t>Es una pantalla delgada y plana formada por un número de píxeles en color o monocromos colocados delante de una fuente de luz o reflectora. A menudo se utiliza en dispositivos electrónicos de pilas, ya que utiliza cantidades muy pequeñas de energía eléctrica.</a:t>
            </a:r>
          </a:p>
          <a:p>
            <a:pPr algn="just"/>
            <a:endParaRPr lang="es-EC" i="1" dirty="0"/>
          </a:p>
        </p:txBody>
      </p:sp>
      <p:pic>
        <p:nvPicPr>
          <p:cNvPr id="4" name="Imagen 3" descr="Pantalla LCD 16x2 1602 HD44780 fondo verde / letras negras ...">
            <a:extLst>
              <a:ext uri="{FF2B5EF4-FFF2-40B4-BE49-F238E27FC236}">
                <a16:creationId xmlns:a16="http://schemas.microsoft.com/office/drawing/2014/main" id="{D8E47C09-64C2-49E1-BE5B-D65AC8F262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67339" y="2915479"/>
            <a:ext cx="3180522" cy="2743200"/>
          </a:xfrm>
          <a:prstGeom prst="rect">
            <a:avLst/>
          </a:prstGeom>
          <a:noFill/>
          <a:ln>
            <a:noFill/>
          </a:ln>
        </p:spPr>
      </p:pic>
      <p:pic>
        <p:nvPicPr>
          <p:cNvPr id="5" name="Imagen 4" descr="Introducción a las LCD">
            <a:extLst>
              <a:ext uri="{FF2B5EF4-FFF2-40B4-BE49-F238E27FC236}">
                <a16:creationId xmlns:a16="http://schemas.microsoft.com/office/drawing/2014/main" id="{EF943046-A6B6-44DE-A0C6-5F1420A8930C}"/>
              </a:ext>
            </a:extLst>
          </p:cNvPr>
          <p:cNvPicPr/>
          <p:nvPr/>
        </p:nvPicPr>
        <p:blipFill rotWithShape="1">
          <a:blip r:embed="rId3">
            <a:extLst>
              <a:ext uri="{28A0092B-C50C-407E-A947-70E740481C1C}">
                <a14:useLocalDpi xmlns:a14="http://schemas.microsoft.com/office/drawing/2010/main" val="0"/>
              </a:ext>
            </a:extLst>
          </a:blip>
          <a:srcRect l="-1" t="30400" r="1001" b="31200"/>
          <a:stretch/>
        </p:blipFill>
        <p:spPr bwMode="auto">
          <a:xfrm>
            <a:off x="6018799" y="3163956"/>
            <a:ext cx="4714875" cy="1828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4553279"/>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246</TotalTime>
  <Words>928</Words>
  <Application>Microsoft Office PowerPoint</Application>
  <PresentationFormat>Panorámica</PresentationFormat>
  <Paragraphs>63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Espiral</vt:lpstr>
      <vt:lpstr>Grupo #3</vt:lpstr>
      <vt:lpstr>Actuadores</vt:lpstr>
      <vt:lpstr>Actuadores eléctricos</vt:lpstr>
      <vt:lpstr>Funciones de los actuadores</vt:lpstr>
      <vt:lpstr>Tipos de Actuadores</vt:lpstr>
      <vt:lpstr>Especificaciones</vt:lpstr>
      <vt:lpstr>Control Remoto por Infrarrojo</vt:lpstr>
      <vt:lpstr>Micro servomotor</vt:lpstr>
      <vt:lpstr>LCD</vt:lpstr>
      <vt:lpstr>Anillo de 12 Neopixeles</vt:lpstr>
      <vt:lpstr>Video Explicativo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#3</dc:title>
  <dc:creator>gloria cardenas</dc:creator>
  <cp:lastModifiedBy>gloria cardenas</cp:lastModifiedBy>
  <cp:revision>12</cp:revision>
  <dcterms:created xsi:type="dcterms:W3CDTF">2020-07-23T12:34:31Z</dcterms:created>
  <dcterms:modified xsi:type="dcterms:W3CDTF">2020-07-23T16:41:23Z</dcterms:modified>
</cp:coreProperties>
</file>