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581" r:id="rId3"/>
    <p:sldId id="582" r:id="rId4"/>
    <p:sldId id="552" r:id="rId5"/>
    <p:sldId id="553" r:id="rId6"/>
    <p:sldId id="554" r:id="rId7"/>
    <p:sldId id="583" r:id="rId8"/>
    <p:sldId id="584" r:id="rId9"/>
    <p:sldId id="524" r:id="rId10"/>
    <p:sldId id="525" r:id="rId11"/>
    <p:sldId id="526" r:id="rId12"/>
    <p:sldId id="527" r:id="rId13"/>
    <p:sldId id="528" r:id="rId14"/>
    <p:sldId id="529" r:id="rId15"/>
    <p:sldId id="530" r:id="rId16"/>
    <p:sldId id="531" r:id="rId17"/>
    <p:sldId id="532" r:id="rId18"/>
    <p:sldId id="533" r:id="rId19"/>
    <p:sldId id="534" r:id="rId20"/>
    <p:sldId id="535" r:id="rId21"/>
    <p:sldId id="536" r:id="rId22"/>
    <p:sldId id="537" r:id="rId23"/>
    <p:sldId id="538" r:id="rId24"/>
    <p:sldId id="539" r:id="rId25"/>
    <p:sldId id="540" r:id="rId26"/>
    <p:sldId id="541" r:id="rId27"/>
    <p:sldId id="542" r:id="rId28"/>
    <p:sldId id="543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8080"/>
    <a:srgbClr val="006666"/>
    <a:srgbClr val="003366"/>
    <a:srgbClr val="FF0000"/>
    <a:srgbClr val="000099"/>
    <a:srgbClr val="99CC99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 autoAdjust="0"/>
  </p:normalViewPr>
  <p:slideViewPr>
    <p:cSldViewPr>
      <p:cViewPr varScale="1">
        <p:scale>
          <a:sx n="80" d="100"/>
          <a:sy n="80" d="100"/>
        </p:scale>
        <p:origin x="124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DA8B60-B958-4693-865E-F4EF5B24D5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C5FE2E-11A6-470A-AB59-7FA2DA81DD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6DF254-497E-4398-952A-AAD02900CA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6BB3C-AE2B-4884-A4EF-0F5F69EF2A4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71004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FF5743-50AD-4ACF-AE06-EB65EBF214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497418-3E56-4477-9E90-C3BB224241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CD4961-148A-4F7E-B5A1-C28969DD9A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EE284-BCDB-4FF7-87F1-7A1E4BF5946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95467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2057400" cy="5668963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19800" cy="5668963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3059B0-37D3-4100-A179-8F1801B274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15FA3F-AB65-4CB0-9807-88B7815C9A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EC4034-3154-4FAF-8D97-9AFD515061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AC5DE-93C5-49C8-B3C5-793B46A84838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877904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B5024C-74C1-4C99-BC93-611834CA40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2A516-ED42-415E-A6DE-7396D46C28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CF904A-ED71-4230-9058-64D54C7BDC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44651-7F6A-4A4F-A75D-BB9A395DF5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621881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e 2 obje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038600" cy="21859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3"/>
          </p:nvPr>
        </p:nvSpPr>
        <p:spPr>
          <a:xfrm>
            <a:off x="4572000" y="3633788"/>
            <a:ext cx="4038600" cy="2187575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C564E62-F63A-4B6E-A0AD-E541F20A00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9DE1ADB-39A6-48A7-9B9A-B20F70AC39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7671E73-53E3-4A7D-A923-EB260452DA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5C5AB-DC37-48E2-9ED7-2C2FEE380A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8109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61A26A-F594-4DDA-BC68-42708D165E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422FD7-1795-472A-B144-73E0F89596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7245F6-C9DF-4C55-ABDF-CD917573C8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884E7-22D5-4C6B-87B6-E0D869336DC5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04146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08E897-73B6-4A5D-ACCD-D89283718E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CA63F7-6CBF-4401-AD80-15148B8B36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58FD42-483D-42CF-B143-FDCDD32CF9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10224-C7F6-4A80-806E-25B3C649C39E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2702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1A9C0-2D9B-4DE0-BDC4-5B8AB60D4A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90A77-742A-4649-9073-2C13720F20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79A16-D600-42EC-B50A-636E2311F9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0217F-49D4-4DB4-8F5B-C7247ACBFD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8099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805B606-CEDB-4465-8776-D4F1E875D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C570FF5-6483-4A4F-8C77-02F0D35AD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DD57C1B-865D-468E-A8F9-5E45446B3F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4EBC3-10F2-4CA8-904D-D3328E1A5C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59260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73995C2-A3B7-41FF-A2BC-418452BE1D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C675EDC-57CB-492E-9835-C24C39AA39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DAA124B-3780-4A73-BC54-D3A97E6D60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995B9-7785-4ECB-A7AA-AF11E88ACB5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05139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1206AC8-FF71-4DA8-B361-73E93D6F45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0F403B3-500C-40C7-A904-912F3282E7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E3224DB-9347-4033-A3BC-C4C36DA2AD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72C5E-BABD-4330-BA58-777B6BF84E4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9522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E63551-E096-4C2E-A2F9-91A1DF97CA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0DE8C8-8223-430E-9ECD-58FF7CAF1D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DA339-3DC4-4426-B04E-A912C95E6F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E8950-A9FC-4856-8FD9-8B21636B6DE2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12123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6EADD6-D230-4902-944D-9610B2E052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1B969A-4617-4C49-BDC6-A3CEB6065F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6A93D-5FE0-4204-AE99-751AAAEBED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D2AD9-3F51-4861-806A-196D28ADC816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20718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CBBF9CA-F0B9-41A7-B863-FD524DD8A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 estilo do título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DE6CFA-179F-4D8F-A2A6-F4DF4852D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os estilos de texto do modelo global</a:t>
            </a:r>
          </a:p>
          <a:p>
            <a:pPr lvl="1"/>
            <a:r>
              <a:rPr lang="en-US" altLang="pt-PT"/>
              <a:t>Segundo nível</a:t>
            </a:r>
          </a:p>
          <a:p>
            <a:pPr lvl="2"/>
            <a:r>
              <a:rPr lang="en-US" altLang="pt-PT"/>
              <a:t>Terceiro nível</a:t>
            </a:r>
          </a:p>
          <a:p>
            <a:pPr lvl="3"/>
            <a:r>
              <a:rPr lang="en-US" altLang="pt-PT"/>
              <a:t>Quarto nível</a:t>
            </a:r>
          </a:p>
          <a:p>
            <a:pPr lvl="4"/>
            <a:r>
              <a:rPr lang="en-US" altLang="pt-PT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3203DE9-2F43-4AAF-B5CA-02435E82D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F3D1CEE-5AA3-4E3E-AB5D-FE8923C9F3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AC67598-14C9-4468-9D87-D14C4C30DA5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576E6D2-7060-4046-BB8E-8763FD7EE0FA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  <p:pic>
        <p:nvPicPr>
          <p:cNvPr id="1031" name="Picture 17" descr="ieeta">
            <a:extLst>
              <a:ext uri="{FF2B5EF4-FFF2-40B4-BE49-F238E27FC236}">
                <a16:creationId xmlns:a16="http://schemas.microsoft.com/office/drawing/2014/main" id="{E82AF7FF-3DC5-4728-AE00-0615FDDFE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10"/>
          <a:stretch>
            <a:fillRect/>
          </a:stretch>
        </p:blipFill>
        <p:spPr bwMode="auto">
          <a:xfrm>
            <a:off x="7610475" y="76200"/>
            <a:ext cx="5334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9">
            <a:extLst>
              <a:ext uri="{FF2B5EF4-FFF2-40B4-BE49-F238E27FC236}">
                <a16:creationId xmlns:a16="http://schemas.microsoft.com/office/drawing/2014/main" id="{8407811E-FC53-4C5E-ACC1-0B6C36921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90600"/>
            <a:ext cx="8610600" cy="152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defRPr/>
            </a:pPr>
            <a:endParaRPr lang="en-GB" altLang="pt-PT" sz="2000" b="1">
              <a:solidFill>
                <a:srgbClr val="2A476F"/>
              </a:solidFill>
            </a:endParaRPr>
          </a:p>
        </p:txBody>
      </p:sp>
      <p:sp>
        <p:nvSpPr>
          <p:cNvPr id="1033" name="Line 20">
            <a:extLst>
              <a:ext uri="{FF2B5EF4-FFF2-40B4-BE49-F238E27FC236}">
                <a16:creationId xmlns:a16="http://schemas.microsoft.com/office/drawing/2014/main" id="{FBF56F98-2C73-4340-BC1E-AC9A93B5F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889000"/>
            <a:ext cx="8610600" cy="0"/>
          </a:xfrm>
          <a:prstGeom prst="line">
            <a:avLst/>
          </a:prstGeom>
          <a:noFill/>
          <a:ln w="57150">
            <a:solidFill>
              <a:srgbClr val="2A47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Rectangle 21">
            <a:extLst>
              <a:ext uri="{FF2B5EF4-FFF2-40B4-BE49-F238E27FC236}">
                <a16:creationId xmlns:a16="http://schemas.microsoft.com/office/drawing/2014/main" id="{B59799D5-919F-47B7-8483-16B1B6009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B3580D83-2B05-4C4E-A1F6-8545FFEA9ADD}" type="slidenum">
              <a:rPr lang="pt-PT" altLang="pt-PT" sz="1400" b="1" smtClean="0">
                <a:solidFill>
                  <a:srgbClr val="2A476F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GB" altLang="pt-PT" sz="1400" b="1">
              <a:solidFill>
                <a:srgbClr val="2A476F"/>
              </a:solidFill>
              <a:latin typeface="Arial" panose="020B0604020202020204" pitchFamily="34" charset="0"/>
            </a:endParaRPr>
          </a:p>
        </p:txBody>
      </p:sp>
      <p:sp>
        <p:nvSpPr>
          <p:cNvPr id="1035" name="Rectangle 22">
            <a:extLst>
              <a:ext uri="{FF2B5EF4-FFF2-40B4-BE49-F238E27FC236}">
                <a16:creationId xmlns:a16="http://schemas.microsoft.com/office/drawing/2014/main" id="{0BEFBBD5-47D6-409C-A0CD-EE75ABDE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pt-PT" sz="1400" b="1">
                <a:solidFill>
                  <a:srgbClr val="2A476F"/>
                </a:solidFill>
                <a:latin typeface="Arial" charset="0"/>
              </a:rPr>
              <a:t>DETI/UA</a:t>
            </a:r>
          </a:p>
        </p:txBody>
      </p:sp>
      <p:grpSp>
        <p:nvGrpSpPr>
          <p:cNvPr id="1036" name="Grupo 16">
            <a:extLst>
              <a:ext uri="{FF2B5EF4-FFF2-40B4-BE49-F238E27FC236}">
                <a16:creationId xmlns:a16="http://schemas.microsoft.com/office/drawing/2014/main" id="{5A46DA06-964C-46F3-9655-7501C120CDD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05788" y="69850"/>
            <a:ext cx="849312" cy="747713"/>
            <a:chOff x="8205173" y="0"/>
            <a:chExt cx="894112" cy="788175"/>
          </a:xfrm>
        </p:grpSpPr>
        <p:pic>
          <p:nvPicPr>
            <p:cNvPr id="1037" name="Imagem 13">
              <a:extLst>
                <a:ext uri="{FF2B5EF4-FFF2-40B4-BE49-F238E27FC236}">
                  <a16:creationId xmlns:a16="http://schemas.microsoft.com/office/drawing/2014/main" id="{23CA6E49-009C-4493-A362-B864F97AB2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67"/>
            <a:stretch>
              <a:fillRect/>
            </a:stretch>
          </p:blipFill>
          <p:spPr bwMode="auto">
            <a:xfrm>
              <a:off x="8390166" y="0"/>
              <a:ext cx="539552" cy="55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1">
              <a:extLst>
                <a:ext uri="{FF2B5EF4-FFF2-40B4-BE49-F238E27FC236}">
                  <a16:creationId xmlns:a16="http://schemas.microsoft.com/office/drawing/2014/main" id="{E12C7F3C-9813-49AB-9707-68723757FA1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5173" y="571480"/>
              <a:ext cx="894112" cy="76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2">
              <a:extLst>
                <a:ext uri="{FF2B5EF4-FFF2-40B4-BE49-F238E27FC236}">
                  <a16:creationId xmlns:a16="http://schemas.microsoft.com/office/drawing/2014/main" id="{C3A6A683-7F3D-4E7D-9D35-C674EC90FA3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7753" y="654234"/>
              <a:ext cx="248438" cy="133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12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A476F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DA49032-7D0B-45C2-8CCB-8C7454317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388" y="2544763"/>
            <a:ext cx="8785225" cy="1143000"/>
          </a:xfrm>
        </p:spPr>
        <p:txBody>
          <a:bodyPr/>
          <a:lstStyle/>
          <a:p>
            <a:pPr algn="ctr" eaLnBrk="1" hangingPunct="1"/>
            <a:r>
              <a:rPr lang="pt-PT" altLang="pt-PT" b="1"/>
              <a:t>Sistemas Operativos</a:t>
            </a:r>
            <a:br>
              <a:rPr lang="pt-PT" altLang="pt-PT"/>
            </a:br>
            <a:br>
              <a:rPr lang="pt-PT" altLang="pt-PT" sz="1600"/>
            </a:br>
            <a:r>
              <a:rPr lang="pt-PT" altLang="pt-PT" sz="3200"/>
              <a:t>Licenciatura Engenharia Informática</a:t>
            </a:r>
            <a:br>
              <a:rPr lang="pt-PT" altLang="pt-PT" sz="3200"/>
            </a:br>
            <a:r>
              <a:rPr lang="pt-PT" altLang="pt-PT" sz="3200"/>
              <a:t>Licenciatura Engenharia Computacional</a:t>
            </a:r>
            <a:endParaRPr lang="en-GB" altLang="pt-PT" sz="32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C137AB8-DC66-4593-BA76-0E80F2BB53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89425"/>
            <a:ext cx="6400800" cy="13716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pt-PT" altLang="pt-PT" dirty="0">
                <a:solidFill>
                  <a:srgbClr val="008000"/>
                </a:solidFill>
              </a:rPr>
              <a:t>Ano letivo 2022/2023</a:t>
            </a:r>
          </a:p>
          <a:p>
            <a:pPr eaLnBrk="1" hangingPunct="1"/>
            <a:r>
              <a:rPr lang="pt-PT" altLang="pt-PT" sz="2400" dirty="0">
                <a:solidFill>
                  <a:srgbClr val="008000"/>
                </a:solidFill>
              </a:rPr>
              <a:t>Nuno Lau (nunolau@ua.pt)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25993DF7-E514-4FDF-971E-B7CECCBE13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sz="3200"/>
              <a:t>Características de memória paginada</a:t>
            </a:r>
          </a:p>
        </p:txBody>
      </p:sp>
      <p:sp>
        <p:nvSpPr>
          <p:cNvPr id="628739" name="Rectangle 3">
            <a:extLst>
              <a:ext uri="{FF2B5EF4-FFF2-40B4-BE49-F238E27FC236}">
                <a16:creationId xmlns:a16="http://schemas.microsoft.com/office/drawing/2014/main" id="{E12C4D0F-C611-41CB-A255-437BC548A8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800"/>
              <a:t>O custo de um </a:t>
            </a:r>
            <a:r>
              <a:rPr lang="pt-PT" altLang="pt-PT" sz="2800" i="1"/>
              <a:t>page fault</a:t>
            </a:r>
            <a:r>
              <a:rPr lang="pt-PT" altLang="pt-PT" sz="2800"/>
              <a:t> é muito elevado</a:t>
            </a:r>
          </a:p>
          <a:p>
            <a:r>
              <a:rPr lang="pt-PT" altLang="pt-PT" sz="2800"/>
              <a:t>Páginas são relativamente grandes para amortizar o tempo de acesso</a:t>
            </a:r>
          </a:p>
          <a:p>
            <a:pPr lvl="1"/>
            <a:r>
              <a:rPr lang="pt-PT" altLang="pt-PT" sz="2400"/>
              <a:t>4KB a 64KB</a:t>
            </a:r>
          </a:p>
          <a:p>
            <a:r>
              <a:rPr lang="pt-PT" altLang="pt-PT" sz="2800"/>
              <a:t>Usar uma organização completamente associativa</a:t>
            </a:r>
          </a:p>
          <a:p>
            <a:r>
              <a:rPr lang="pt-PT" altLang="pt-PT" sz="2800" i="1"/>
              <a:t>Page faults</a:t>
            </a:r>
            <a:r>
              <a:rPr lang="pt-PT" altLang="pt-PT" sz="2800"/>
              <a:t> são tratados por software pois o atraso principal é o acesso ao disco.</a:t>
            </a:r>
          </a:p>
          <a:p>
            <a:pPr lvl="1"/>
            <a:r>
              <a:rPr lang="pt-PT" altLang="pt-PT" sz="2400"/>
              <a:t>Algoritmos mais sofisticados</a:t>
            </a:r>
          </a:p>
          <a:p>
            <a:r>
              <a:rPr lang="pt-PT" altLang="pt-PT" sz="2800" i="1"/>
              <a:t>Write-back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EC7862C0-7BF8-4708-9BB5-B28EF49670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Encontrar uma página</a:t>
            </a:r>
          </a:p>
        </p:txBody>
      </p:sp>
      <p:sp>
        <p:nvSpPr>
          <p:cNvPr id="629763" name="Rectangle 3">
            <a:extLst>
              <a:ext uri="{FF2B5EF4-FFF2-40B4-BE49-F238E27FC236}">
                <a16:creationId xmlns:a16="http://schemas.microsoft.com/office/drawing/2014/main" id="{94875A19-AD25-4AB3-8EF6-BD5C8CCA83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800"/>
              <a:t>Organização completamente associativa</a:t>
            </a:r>
          </a:p>
          <a:p>
            <a:pPr lvl="1"/>
            <a:r>
              <a:rPr lang="pt-PT" altLang="pt-PT" sz="2400"/>
              <a:t>Página virtual pode ser mapeada em qualquer página física</a:t>
            </a:r>
          </a:p>
          <a:p>
            <a:pPr lvl="1"/>
            <a:r>
              <a:rPr lang="pt-PT" altLang="pt-PT" sz="2400"/>
              <a:t>Reduzir </a:t>
            </a:r>
            <a:r>
              <a:rPr lang="pt-PT" altLang="pt-PT" sz="2400" i="1"/>
              <a:t>page faults</a:t>
            </a:r>
          </a:p>
          <a:p>
            <a:r>
              <a:rPr lang="pt-PT" altLang="pt-PT" sz="2800"/>
              <a:t>Não é possível usar procura associativa</a:t>
            </a:r>
          </a:p>
          <a:p>
            <a:r>
              <a:rPr lang="pt-PT" altLang="pt-PT" sz="2800"/>
              <a:t>Tabela relaciona página virtual com a sua posição</a:t>
            </a:r>
          </a:p>
          <a:p>
            <a:pPr lvl="1"/>
            <a:r>
              <a:rPr lang="pt-PT" altLang="pt-PT" sz="2400" i="1"/>
              <a:t>Page table</a:t>
            </a:r>
          </a:p>
          <a:p>
            <a:pPr lvl="1"/>
            <a:r>
              <a:rPr lang="pt-PT" altLang="pt-PT" sz="2400"/>
              <a:t>Indexada por nº página virtual</a:t>
            </a:r>
          </a:p>
          <a:p>
            <a:pPr lvl="1"/>
            <a:r>
              <a:rPr lang="pt-PT" altLang="pt-PT" sz="2400"/>
              <a:t>Entrada indica posição real da página virtual</a:t>
            </a:r>
          </a:p>
          <a:p>
            <a:pPr lvl="1"/>
            <a:r>
              <a:rPr lang="pt-PT" altLang="pt-PT" sz="2400">
                <a:solidFill>
                  <a:srgbClr val="FF0000"/>
                </a:solidFill>
              </a:rPr>
              <a:t>Cada processo tem a sua tabela de página</a:t>
            </a:r>
          </a:p>
          <a:p>
            <a:endParaRPr lang="pt-PT" altLang="pt-PT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9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9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216CAE1-6450-4ECC-88F5-22AE60C0A7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Tabela de página</a:t>
            </a:r>
          </a:p>
        </p:txBody>
      </p:sp>
      <p:pic>
        <p:nvPicPr>
          <p:cNvPr id="39939" name="Picture 4">
            <a:extLst>
              <a:ext uri="{FF2B5EF4-FFF2-40B4-BE49-F238E27FC236}">
                <a16:creationId xmlns:a16="http://schemas.microsoft.com/office/drawing/2014/main" id="{B7589F05-07C4-4EEB-A824-38F92257A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" t="10748" r="620" b="11162"/>
          <a:stretch>
            <a:fillRect/>
          </a:stretch>
        </p:blipFill>
        <p:spPr bwMode="auto">
          <a:xfrm>
            <a:off x="1000125" y="1630363"/>
            <a:ext cx="7251700" cy="42989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ABE2030D-06A6-4C1D-A99C-45DEC4F185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Tabela de página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AACFF4C0-000C-4002-8C33-25C93ACE33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48263" y="1627188"/>
            <a:ext cx="3744912" cy="3673475"/>
          </a:xfrm>
        </p:spPr>
        <p:txBody>
          <a:bodyPr/>
          <a:lstStyle/>
          <a:p>
            <a:r>
              <a:rPr lang="pt-PT" altLang="pt-PT" sz="2800"/>
              <a:t>Registo de tabela de página</a:t>
            </a:r>
          </a:p>
          <a:p>
            <a:r>
              <a:rPr lang="pt-PT" altLang="pt-PT" sz="2800" i="1"/>
              <a:t>Valid bit</a:t>
            </a:r>
          </a:p>
          <a:p>
            <a:r>
              <a:rPr lang="pt-PT" altLang="pt-PT" sz="2800"/>
              <a:t>Permissões</a:t>
            </a:r>
          </a:p>
          <a:p>
            <a:endParaRPr lang="pt-PT" altLang="pt-PT" sz="2800">
              <a:solidFill>
                <a:srgbClr val="FF0000"/>
              </a:solidFill>
            </a:endParaRPr>
          </a:p>
        </p:txBody>
      </p:sp>
      <p:pic>
        <p:nvPicPr>
          <p:cNvPr id="40964" name="Picture 4">
            <a:extLst>
              <a:ext uri="{FF2B5EF4-FFF2-40B4-BE49-F238E27FC236}">
                <a16:creationId xmlns:a16="http://schemas.microsoft.com/office/drawing/2014/main" id="{9E48D84E-FFEC-4A8D-B907-A73BE19FD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622425"/>
            <a:ext cx="4897438" cy="432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C6DF3C1D-61B7-495C-889B-4E0EC00FF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Endereços lógicos e físicos</a:t>
            </a:r>
          </a:p>
        </p:txBody>
      </p:sp>
      <p:pic>
        <p:nvPicPr>
          <p:cNvPr id="41987" name="Picture 1029">
            <a:extLst>
              <a:ext uri="{FF2B5EF4-FFF2-40B4-BE49-F238E27FC236}">
                <a16:creationId xmlns:a16="http://schemas.microsoft.com/office/drawing/2014/main" id="{51ED0427-33CA-4805-B985-D8A082EB0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1" t="623" r="10611" b="951"/>
          <a:stretch>
            <a:fillRect/>
          </a:stretch>
        </p:blipFill>
        <p:spPr bwMode="auto">
          <a:xfrm>
            <a:off x="2286000" y="1785938"/>
            <a:ext cx="4429125" cy="41386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4ABEE200-53D3-4818-95F9-3922338929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Endereços lógicos e físicos</a:t>
            </a:r>
          </a:p>
        </p:txBody>
      </p:sp>
      <p:pic>
        <p:nvPicPr>
          <p:cNvPr id="43011" name="Picture 4">
            <a:extLst>
              <a:ext uri="{FF2B5EF4-FFF2-40B4-BE49-F238E27FC236}">
                <a16:creationId xmlns:a16="http://schemas.microsoft.com/office/drawing/2014/main" id="{32390B16-772C-4A69-85B4-6F3416D35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8" t="639" r="20580" b="639"/>
          <a:stretch>
            <a:fillRect/>
          </a:stretch>
        </p:blipFill>
        <p:spPr bwMode="auto">
          <a:xfrm>
            <a:off x="2740025" y="1638300"/>
            <a:ext cx="3617913" cy="45053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29873A82-0FE5-43C3-B0C6-89665A064F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Endereços lógicos e físicos</a:t>
            </a:r>
          </a:p>
        </p:txBody>
      </p:sp>
      <p:sp>
        <p:nvSpPr>
          <p:cNvPr id="44035" name="Text Box 4">
            <a:extLst>
              <a:ext uri="{FF2B5EF4-FFF2-40B4-BE49-F238E27FC236}">
                <a16:creationId xmlns:a16="http://schemas.microsoft.com/office/drawing/2014/main" id="{26D8A9F7-F2AF-4800-8F4D-00D138EB7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5516563"/>
            <a:ext cx="188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pt-PT" sz="1800">
                <a:solidFill>
                  <a:schemeClr val="tx2"/>
                </a:solidFill>
                <a:latin typeface="Helvetica" panose="020B0604020202020204" pitchFamily="34" charset="0"/>
              </a:rPr>
              <a:t>Before allocation</a:t>
            </a:r>
          </a:p>
        </p:txBody>
      </p:sp>
      <p:sp>
        <p:nvSpPr>
          <p:cNvPr id="44036" name="Text Box 5">
            <a:extLst>
              <a:ext uri="{FF2B5EF4-FFF2-40B4-BE49-F238E27FC236}">
                <a16:creationId xmlns:a16="http://schemas.microsoft.com/office/drawing/2014/main" id="{979DFDB7-8044-42D6-8E8C-50B9ECE3D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4288" y="5549900"/>
            <a:ext cx="169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pt-PT" sz="1800">
                <a:solidFill>
                  <a:schemeClr val="tx2"/>
                </a:solidFill>
                <a:latin typeface="Helvetica" panose="020B0604020202020204" pitchFamily="34" charset="0"/>
              </a:rPr>
              <a:t>After allocation</a:t>
            </a:r>
          </a:p>
        </p:txBody>
      </p:sp>
      <p:pic>
        <p:nvPicPr>
          <p:cNvPr id="44037" name="Picture 6">
            <a:extLst>
              <a:ext uri="{FF2B5EF4-FFF2-40B4-BE49-F238E27FC236}">
                <a16:creationId xmlns:a16="http://schemas.microsoft.com/office/drawing/2014/main" id="{A47D05C4-27B5-44D1-BE48-A05BC47F5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" t="2477" r="699" b="3087"/>
          <a:stretch>
            <a:fillRect/>
          </a:stretch>
        </p:blipFill>
        <p:spPr bwMode="auto">
          <a:xfrm>
            <a:off x="1912938" y="1568450"/>
            <a:ext cx="5207000" cy="373856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8F062593-201B-43EE-81F9-59EF506C66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Page fault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95DEA24-1F18-41AD-9668-942BA19066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</a:pPr>
            <a:r>
              <a:rPr lang="pt-PT" altLang="pt-PT" sz="2800" i="1"/>
              <a:t>Valid bit </a:t>
            </a:r>
            <a:r>
              <a:rPr lang="pt-PT" altLang="pt-PT" sz="2800"/>
              <a:t>da tabela de página com 0</a:t>
            </a:r>
          </a:p>
          <a:p>
            <a:pPr>
              <a:spcBef>
                <a:spcPts val="800"/>
              </a:spcBef>
            </a:pPr>
            <a:r>
              <a:rPr lang="pt-PT" altLang="pt-PT" sz="2800"/>
              <a:t>Tratado pelo sistema operativo</a:t>
            </a:r>
          </a:p>
          <a:p>
            <a:pPr>
              <a:spcBef>
                <a:spcPts val="800"/>
              </a:spcBef>
            </a:pPr>
            <a:r>
              <a:rPr lang="pt-PT" altLang="pt-PT" sz="2800"/>
              <a:t>Estrutura mantém posição das página virtuais em disco</a:t>
            </a:r>
          </a:p>
          <a:p>
            <a:pPr>
              <a:spcBef>
                <a:spcPts val="800"/>
              </a:spcBef>
            </a:pPr>
            <a:r>
              <a:rPr lang="pt-PT" altLang="pt-PT" sz="2800"/>
              <a:t>Política de substituição tipo LRU aproximado</a:t>
            </a:r>
          </a:p>
          <a:p>
            <a:pPr lvl="1"/>
            <a:r>
              <a:rPr lang="pt-PT" altLang="pt-PT" sz="2400"/>
              <a:t>Tabela de páginas contém </a:t>
            </a:r>
            <a:r>
              <a:rPr lang="pt-PT" altLang="pt-PT" sz="2400" i="1"/>
              <a:t>reference bit</a:t>
            </a:r>
          </a:p>
          <a:p>
            <a:pPr lvl="1"/>
            <a:r>
              <a:rPr lang="pt-PT" altLang="pt-PT" sz="2400"/>
              <a:t>Periodicamente </a:t>
            </a:r>
            <a:r>
              <a:rPr lang="pt-PT" altLang="pt-PT" sz="2400" i="1"/>
              <a:t>reference bits </a:t>
            </a:r>
            <a:r>
              <a:rPr lang="pt-PT" altLang="pt-PT" sz="2400"/>
              <a:t>colocados a zero</a:t>
            </a:r>
          </a:p>
          <a:p>
            <a:pPr lvl="1"/>
            <a:r>
              <a:rPr lang="pt-PT" altLang="pt-PT" sz="2400"/>
              <a:t>Se página é acedida (</a:t>
            </a:r>
            <a:r>
              <a:rPr lang="pt-PT" altLang="pt-PT" sz="2400" i="1"/>
              <a:t>touched</a:t>
            </a:r>
            <a:r>
              <a:rPr lang="pt-PT" altLang="pt-PT" sz="2400"/>
              <a:t>) </a:t>
            </a:r>
            <a:r>
              <a:rPr lang="pt-PT" altLang="pt-PT" sz="2400" i="1"/>
              <a:t>reference bit </a:t>
            </a:r>
            <a:r>
              <a:rPr lang="pt-PT" altLang="pt-PT" sz="2400"/>
              <a:t>a 1</a:t>
            </a:r>
          </a:p>
          <a:p>
            <a:pPr lvl="1"/>
            <a:r>
              <a:rPr lang="pt-PT" altLang="pt-PT" sz="2400"/>
              <a:t>Substituir páginas com </a:t>
            </a:r>
            <a:r>
              <a:rPr lang="pt-PT" altLang="pt-PT" sz="2400" i="1"/>
              <a:t>reference bit </a:t>
            </a:r>
            <a:r>
              <a:rPr lang="pt-PT" altLang="pt-PT" sz="2400"/>
              <a:t>a 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1FC092F-B475-42C2-BE89-E62BE3FA1E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Page fault</a:t>
            </a:r>
          </a:p>
        </p:txBody>
      </p:sp>
      <p:pic>
        <p:nvPicPr>
          <p:cNvPr id="46083" name="Picture 4">
            <a:extLst>
              <a:ext uri="{FF2B5EF4-FFF2-40B4-BE49-F238E27FC236}">
                <a16:creationId xmlns:a16="http://schemas.microsoft.com/office/drawing/2014/main" id="{F913E23A-8F5F-44F0-BA0E-51B4966A9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6" t="598" r="6114" b="912"/>
          <a:stretch>
            <a:fillRect/>
          </a:stretch>
        </p:blipFill>
        <p:spPr bwMode="auto">
          <a:xfrm>
            <a:off x="1660525" y="1500188"/>
            <a:ext cx="5626100" cy="47085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725320A3-5CAF-41FB-9F78-BBB2ACC697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Tamanho da tabela de página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9ED67740-29BD-4EC4-8203-E7347090E3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Considere um sistema com endereços de 32 bits, páginas de 4KB e 4 bytes por entrada na tabela de página.  Qual o espaço ocupado pela tabela de página?</a:t>
            </a:r>
          </a:p>
        </p:txBody>
      </p:sp>
      <p:sp>
        <p:nvSpPr>
          <p:cNvPr id="632836" name="Text Box 4">
            <a:extLst>
              <a:ext uri="{FF2B5EF4-FFF2-40B4-BE49-F238E27FC236}">
                <a16:creationId xmlns:a16="http://schemas.microsoft.com/office/drawing/2014/main" id="{EDCA1510-5172-4358-9E58-86CD4D31F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3068638"/>
            <a:ext cx="4984750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82800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400">
                <a:solidFill>
                  <a:schemeClr val="tx2"/>
                </a:solidFill>
              </a:rPr>
              <a:t>Nº de entradas = 2</a:t>
            </a:r>
            <a:r>
              <a:rPr lang="pt-PT" altLang="pt-PT" sz="2400" baseline="30000">
                <a:solidFill>
                  <a:schemeClr val="tx2"/>
                </a:solidFill>
              </a:rPr>
              <a:t>32</a:t>
            </a:r>
            <a:r>
              <a:rPr lang="pt-PT" altLang="pt-PT" sz="2400">
                <a:solidFill>
                  <a:schemeClr val="tx2"/>
                </a:solidFill>
              </a:rPr>
              <a:t> / 2</a:t>
            </a:r>
            <a:r>
              <a:rPr lang="pt-PT" altLang="pt-PT" sz="2400" baseline="30000">
                <a:solidFill>
                  <a:schemeClr val="tx2"/>
                </a:solidFill>
              </a:rPr>
              <a:t>12</a:t>
            </a:r>
            <a:r>
              <a:rPr lang="pt-PT" altLang="pt-PT" sz="2400">
                <a:solidFill>
                  <a:schemeClr val="tx2"/>
                </a:solidFill>
              </a:rPr>
              <a:t> = 2</a:t>
            </a:r>
            <a:r>
              <a:rPr lang="pt-PT" altLang="pt-PT" sz="2400" baseline="30000">
                <a:solidFill>
                  <a:schemeClr val="tx2"/>
                </a:solidFill>
              </a:rPr>
              <a:t>20</a:t>
            </a:r>
          </a:p>
          <a:p>
            <a:pPr algn="ctr">
              <a:buClrTx/>
              <a:buSzPct val="100000"/>
              <a:buFontTx/>
              <a:buNone/>
            </a:pPr>
            <a:r>
              <a:rPr lang="pt-PT" altLang="pt-PT" sz="2400">
                <a:solidFill>
                  <a:schemeClr val="tx2"/>
                </a:solidFill>
              </a:rPr>
              <a:t>Tamanho da tabela = 2</a:t>
            </a:r>
            <a:r>
              <a:rPr lang="pt-PT" altLang="pt-PT" sz="2400" baseline="30000">
                <a:solidFill>
                  <a:schemeClr val="tx2"/>
                </a:solidFill>
              </a:rPr>
              <a:t>20</a:t>
            </a:r>
            <a:r>
              <a:rPr lang="pt-PT" altLang="pt-PT" sz="2400">
                <a:solidFill>
                  <a:schemeClr val="tx2"/>
                </a:solidFill>
              </a:rPr>
              <a:t> * 4 = 4MB</a:t>
            </a:r>
          </a:p>
        </p:txBody>
      </p:sp>
      <p:sp>
        <p:nvSpPr>
          <p:cNvPr id="632837" name="Text Box 5">
            <a:extLst>
              <a:ext uri="{FF2B5EF4-FFF2-40B4-BE49-F238E27FC236}">
                <a16:creationId xmlns:a16="http://schemas.microsoft.com/office/drawing/2014/main" id="{76FEB97F-7AC5-4188-939B-66FC91391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450" y="4437063"/>
            <a:ext cx="6464300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82800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400">
                <a:solidFill>
                  <a:srgbClr val="FF0000"/>
                </a:solidFill>
              </a:rPr>
              <a:t>100 processos implicaria 400MB de memória usados em tabelas de página!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2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2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6" grpId="0"/>
      <p:bldP spid="6328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EF0BEEF-08DB-450D-AFC1-D68D1D179E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Memória Virtual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AD6A23B-1648-4FD3-9346-421D050448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Eficiência da utilização da memória</a:t>
            </a:r>
          </a:p>
          <a:p>
            <a:pPr lvl="1"/>
            <a:r>
              <a:rPr lang="pt-PT" altLang="pt-PT" sz="1800"/>
              <a:t>Memória deve ser partilhada pelos processos</a:t>
            </a:r>
          </a:p>
          <a:p>
            <a:pPr lvl="1"/>
            <a:r>
              <a:rPr lang="pt-PT" altLang="pt-PT" sz="1800"/>
              <a:t>Manter em memória apenas o necessário</a:t>
            </a:r>
          </a:p>
          <a:p>
            <a:pPr lvl="1"/>
            <a:r>
              <a:rPr lang="pt-PT" altLang="pt-PT" sz="1800"/>
              <a:t>Endereços usados pelos processos não são endereços da memória física</a:t>
            </a:r>
          </a:p>
          <a:p>
            <a:r>
              <a:rPr lang="pt-PT" altLang="pt-PT" sz="2000"/>
              <a:t>Segurança</a:t>
            </a:r>
          </a:p>
          <a:p>
            <a:pPr lvl="1"/>
            <a:r>
              <a:rPr lang="pt-PT" altLang="pt-PT" sz="1800"/>
              <a:t>Mecanismos de segurança que impeçam que um processo altere as zonas de memória dos outros processos.</a:t>
            </a:r>
          </a:p>
          <a:p>
            <a:r>
              <a:rPr lang="pt-PT" altLang="pt-PT" sz="2000"/>
              <a:t>Transparência</a:t>
            </a:r>
          </a:p>
          <a:p>
            <a:pPr lvl="1"/>
            <a:r>
              <a:rPr lang="pt-PT" altLang="pt-PT" sz="1800"/>
              <a:t>Processo tem acesso a muita memória (eventualmente mais do que a memória física)</a:t>
            </a:r>
          </a:p>
          <a:p>
            <a:pPr lvl="1"/>
            <a:r>
              <a:rPr lang="pt-PT" altLang="pt-PT" sz="1800"/>
              <a:t>Processo corre como se toda a memória lhe pertencesse</a:t>
            </a:r>
          </a:p>
          <a:p>
            <a:r>
              <a:rPr lang="pt-PT" altLang="pt-PT" sz="2000"/>
              <a:t>Partilha de memória</a:t>
            </a:r>
          </a:p>
          <a:p>
            <a:pPr lvl="1"/>
            <a:r>
              <a:rPr lang="pt-PT" altLang="pt-PT" sz="1800"/>
              <a:t>Vários processos acedem à mesma zona de memória (de forma controlada)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AA8D4E3-EED3-4FBC-B3B5-356EA40874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Tamanho da tabela de página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131C0EAA-24D0-4EED-A4AA-5EB6520F53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800"/>
              <a:t>Técnicas para reduzir tabela de página</a:t>
            </a:r>
          </a:p>
          <a:p>
            <a:pPr lvl="1"/>
            <a:r>
              <a:rPr lang="pt-PT" altLang="pt-PT" sz="2400"/>
              <a:t>Registo limita o tamanho da tabela</a:t>
            </a:r>
          </a:p>
          <a:p>
            <a:pPr lvl="2"/>
            <a:r>
              <a:rPr lang="pt-PT" altLang="pt-PT" sz="2000"/>
              <a:t>Memória associada ao processo cresce num só sentido</a:t>
            </a:r>
          </a:p>
          <a:p>
            <a:pPr lvl="1"/>
            <a:r>
              <a:rPr lang="pt-PT" altLang="pt-PT" sz="2400"/>
              <a:t>2 tabelas de página por processo com 2 registos limite</a:t>
            </a:r>
          </a:p>
          <a:p>
            <a:pPr lvl="2"/>
            <a:r>
              <a:rPr lang="pt-PT" altLang="pt-PT" sz="2000"/>
              <a:t>2 segmentos (</a:t>
            </a:r>
            <a:r>
              <a:rPr lang="pt-PT" altLang="pt-PT" sz="2000" i="1"/>
              <a:t>stack</a:t>
            </a:r>
            <a:r>
              <a:rPr lang="pt-PT" altLang="pt-PT" sz="2000"/>
              <a:t> e </a:t>
            </a:r>
            <a:r>
              <a:rPr lang="pt-PT" altLang="pt-PT" sz="2000" i="1"/>
              <a:t>heap</a:t>
            </a:r>
            <a:r>
              <a:rPr lang="pt-PT" altLang="pt-PT" sz="2000"/>
              <a:t>) crescem em direcções opostas</a:t>
            </a:r>
          </a:p>
          <a:p>
            <a:pPr lvl="1"/>
            <a:r>
              <a:rPr lang="pt-PT" altLang="pt-PT" sz="2400" i="1"/>
              <a:t>Hashing</a:t>
            </a:r>
          </a:p>
          <a:p>
            <a:pPr lvl="2"/>
            <a:r>
              <a:rPr lang="pt-PT" altLang="pt-PT" sz="2000"/>
              <a:t>Tabela de página depende do tamanho da memória física</a:t>
            </a:r>
          </a:p>
          <a:p>
            <a:pPr lvl="1"/>
            <a:r>
              <a:rPr lang="pt-PT" altLang="pt-PT" sz="2400"/>
              <a:t>Tabelas de página com vários níveis</a:t>
            </a:r>
          </a:p>
          <a:p>
            <a:pPr lvl="1"/>
            <a:r>
              <a:rPr lang="pt-PT" altLang="pt-PT" sz="2400"/>
              <a:t>Tabelas de página em memória virtual!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E81058CE-DD9D-403A-AF2C-ABE85427F7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Tabelas de página com </a:t>
            </a:r>
            <a:r>
              <a:rPr lang="pt-PT" altLang="pt-PT" i="1"/>
              <a:t>hashing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4DE57B2-09C2-4118-8F5B-0602ED679D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Função de </a:t>
            </a:r>
            <a:r>
              <a:rPr lang="pt-PT" altLang="pt-PT" sz="2400" i="1"/>
              <a:t>hash</a:t>
            </a:r>
            <a:r>
              <a:rPr lang="pt-PT" altLang="pt-PT" sz="2400"/>
              <a:t> determina entrada a ser usada</a:t>
            </a:r>
          </a:p>
          <a:p>
            <a:r>
              <a:rPr lang="pt-PT" altLang="pt-PT" sz="2400"/>
              <a:t>Na mesma entrada podem co-existir várias traduções</a:t>
            </a:r>
            <a:endParaRPr lang="pt-PT" altLang="pt-PT" sz="2000"/>
          </a:p>
        </p:txBody>
      </p:sp>
      <p:pic>
        <p:nvPicPr>
          <p:cNvPr id="49156" name="Picture 4">
            <a:extLst>
              <a:ext uri="{FF2B5EF4-FFF2-40B4-BE49-F238E27FC236}">
                <a16:creationId xmlns:a16="http://schemas.microsoft.com/office/drawing/2014/main" id="{F77BE28C-CFBC-4D04-8B63-D566BD647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t="14206" r="670" b="13898"/>
          <a:stretch>
            <a:fillRect/>
          </a:stretch>
        </p:blipFill>
        <p:spPr bwMode="auto">
          <a:xfrm>
            <a:off x="1198563" y="2571750"/>
            <a:ext cx="6591300" cy="35941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ECB5BFD6-049B-43EB-B20A-5EDFF95B04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Tabelas de página com vários níveis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660E54C1-FD6D-4718-B2E3-0EE20D5C35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800"/>
              <a:t>2 níveis</a:t>
            </a:r>
            <a:endParaRPr lang="pt-PT" altLang="pt-PT" sz="2400"/>
          </a:p>
        </p:txBody>
      </p:sp>
      <p:pic>
        <p:nvPicPr>
          <p:cNvPr id="50180" name="Picture 1033">
            <a:extLst>
              <a:ext uri="{FF2B5EF4-FFF2-40B4-BE49-F238E27FC236}">
                <a16:creationId xmlns:a16="http://schemas.microsoft.com/office/drawing/2014/main" id="{CA9C2D7D-2F9C-4CB9-81A0-E3DB275F3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" t="22414" r="511" b="22414"/>
          <a:stretch>
            <a:fillRect/>
          </a:stretch>
        </p:blipFill>
        <p:spPr bwMode="auto">
          <a:xfrm>
            <a:off x="1349375" y="2349500"/>
            <a:ext cx="6265863" cy="26193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BB56DC21-E9DC-4098-940C-086C3093CC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Política de escrita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1E273E75-7459-4CAF-B810-FDC46E3A54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PT" altLang="pt-PT" sz="2800" i="1"/>
              <a:t>Write-through </a:t>
            </a:r>
            <a:r>
              <a:rPr lang="pt-PT" altLang="pt-PT" sz="2800"/>
              <a:t>não é eficiente</a:t>
            </a:r>
            <a:endParaRPr lang="pt-PT" altLang="pt-PT" sz="2800" i="1"/>
          </a:p>
          <a:p>
            <a:pPr>
              <a:lnSpc>
                <a:spcPct val="80000"/>
              </a:lnSpc>
            </a:pPr>
            <a:r>
              <a:rPr lang="pt-PT" altLang="pt-PT" sz="2800" i="1"/>
              <a:t>Write-back</a:t>
            </a:r>
          </a:p>
          <a:p>
            <a:pPr lvl="1"/>
            <a:r>
              <a:rPr lang="pt-PT" altLang="pt-PT" sz="2400"/>
              <a:t>Escrita em disco página a página</a:t>
            </a:r>
          </a:p>
          <a:p>
            <a:pPr lvl="1"/>
            <a:r>
              <a:rPr lang="pt-PT" altLang="pt-PT" sz="2400"/>
              <a:t>Página só é escrita em disco quando necessita de ser retirada de memória física…</a:t>
            </a:r>
          </a:p>
          <a:p>
            <a:pPr>
              <a:lnSpc>
                <a:spcPct val="80000"/>
              </a:lnSpc>
            </a:pPr>
            <a:r>
              <a:rPr lang="pt-PT" altLang="pt-PT" sz="2800" i="1"/>
              <a:t>Dirty bit</a:t>
            </a:r>
          </a:p>
          <a:p>
            <a:pPr lvl="1">
              <a:lnSpc>
                <a:spcPct val="80000"/>
              </a:lnSpc>
            </a:pPr>
            <a:r>
              <a:rPr lang="pt-PT" altLang="pt-PT" sz="2400"/>
              <a:t>e só se foi alterada desde que foi lida do disco</a:t>
            </a:r>
          </a:p>
          <a:p>
            <a:pPr>
              <a:lnSpc>
                <a:spcPct val="80000"/>
              </a:lnSpc>
            </a:pPr>
            <a:r>
              <a:rPr lang="pt-PT" altLang="pt-PT" sz="2800" i="1"/>
              <a:t>Write allocate</a:t>
            </a:r>
          </a:p>
          <a:p>
            <a:pPr lvl="1"/>
            <a:r>
              <a:rPr lang="pt-PT" altLang="pt-PT" sz="2400"/>
              <a:t>Escrita numa página que não reside em memória física, carrega essa página para a memória física e escreve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403A2660-1936-409F-B1D2-D0C0556AF9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Problemas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5A38F5FE-BF90-4933-A08E-F7A6780E75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800"/>
              <a:t>Memória virtual obriga a 2 referências à memória para aceder a um endereço virtual!</a:t>
            </a:r>
          </a:p>
          <a:p>
            <a:pPr lvl="1"/>
            <a:r>
              <a:rPr lang="pt-PT" altLang="pt-PT" sz="2400"/>
              <a:t>Tabela de página reside em memória</a:t>
            </a:r>
          </a:p>
          <a:p>
            <a:pPr lvl="1"/>
            <a:r>
              <a:rPr lang="pt-PT" altLang="pt-PT" sz="2400"/>
              <a:t>Acesso à tabela de página</a:t>
            </a:r>
          </a:p>
          <a:p>
            <a:pPr lvl="1"/>
            <a:r>
              <a:rPr lang="pt-PT" altLang="pt-PT" sz="2400"/>
              <a:t>Acesso à memória física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677C1D5E-C43A-47CA-9396-77A5348D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4221163"/>
            <a:ext cx="1152525" cy="10080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82800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chemeClr val="tx2"/>
                </a:solidFill>
              </a:rPr>
              <a:t>CPU</a:t>
            </a:r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E6161F1B-9924-4D76-8385-B4756C5C1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963" y="4221163"/>
            <a:ext cx="1655762" cy="10080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82800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chemeClr val="tx2"/>
                </a:solidFill>
              </a:rPr>
              <a:t>Tradução</a:t>
            </a:r>
          </a:p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chemeClr val="tx2"/>
                </a:solidFill>
              </a:rPr>
              <a:t>de endereços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8AA50364-00EE-45A3-835A-794CEEC99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00" y="4221163"/>
            <a:ext cx="1296988" cy="10080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82800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chemeClr val="tx2"/>
                </a:solidFill>
              </a:rPr>
              <a:t>Memória</a:t>
            </a:r>
          </a:p>
        </p:txBody>
      </p:sp>
      <p:sp>
        <p:nvSpPr>
          <p:cNvPr id="52231" name="Line 7">
            <a:extLst>
              <a:ext uri="{FF2B5EF4-FFF2-40B4-BE49-F238E27FC236}">
                <a16:creationId xmlns:a16="http://schemas.microsoft.com/office/drawing/2014/main" id="{9A198589-8748-46A4-AF1E-D508F1B77C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8900" y="4724400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82800"/>
          <a:lstStyle/>
          <a:p>
            <a:endParaRPr lang="en-US"/>
          </a:p>
        </p:txBody>
      </p:sp>
      <p:sp>
        <p:nvSpPr>
          <p:cNvPr id="52232" name="Line 8">
            <a:extLst>
              <a:ext uri="{FF2B5EF4-FFF2-40B4-BE49-F238E27FC236}">
                <a16:creationId xmlns:a16="http://schemas.microsoft.com/office/drawing/2014/main" id="{1DF0249D-FAFD-4C4D-9CDD-CD4FD67A07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1138" y="4724400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82800"/>
          <a:lstStyle/>
          <a:p>
            <a:endParaRPr lang="en-US"/>
          </a:p>
        </p:txBody>
      </p:sp>
      <p:sp>
        <p:nvSpPr>
          <p:cNvPr id="52233" name="Text Box 9">
            <a:extLst>
              <a:ext uri="{FF2B5EF4-FFF2-40B4-BE49-F238E27FC236}">
                <a16:creationId xmlns:a16="http://schemas.microsoft.com/office/drawing/2014/main" id="{3A24B67F-5504-4C6A-A0C3-62E0DA14D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7825" y="4362450"/>
            <a:ext cx="52387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82800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chemeClr val="tx2"/>
                </a:solidFill>
              </a:rPr>
              <a:t>EV</a:t>
            </a:r>
          </a:p>
        </p:txBody>
      </p:sp>
      <p:sp>
        <p:nvSpPr>
          <p:cNvPr id="52234" name="Text Box 10">
            <a:extLst>
              <a:ext uri="{FF2B5EF4-FFF2-40B4-BE49-F238E27FC236}">
                <a16:creationId xmlns:a16="http://schemas.microsoft.com/office/drawing/2014/main" id="{B61D9982-A69C-46A5-A534-F000B8A6C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7038" y="4362450"/>
            <a:ext cx="509587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82800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chemeClr val="tx2"/>
                </a:solidFill>
              </a:rPr>
              <a:t>EF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15776918-D303-4D8C-92B4-DE0213014F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Solução</a:t>
            </a:r>
          </a:p>
        </p:txBody>
      </p:sp>
      <p:sp>
        <p:nvSpPr>
          <p:cNvPr id="636931" name="Rectangle 3">
            <a:extLst>
              <a:ext uri="{FF2B5EF4-FFF2-40B4-BE49-F238E27FC236}">
                <a16:creationId xmlns:a16="http://schemas.microsoft.com/office/drawing/2014/main" id="{7B282DCD-85DB-48DD-B3A5-B7FE66EF97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</a:pPr>
            <a:r>
              <a:rPr lang="pt-PT" altLang="pt-PT" sz="2400"/>
              <a:t>Os acessos à memória virtual contêm localidade espacial e temporal</a:t>
            </a:r>
          </a:p>
          <a:p>
            <a:pPr>
              <a:spcBef>
                <a:spcPts val="800"/>
              </a:spcBef>
            </a:pPr>
            <a:r>
              <a:rPr lang="pt-PT" altLang="pt-PT" sz="2400"/>
              <a:t>Cache de endereços traduzidos recentemente</a:t>
            </a:r>
          </a:p>
          <a:p>
            <a:pPr>
              <a:spcBef>
                <a:spcPts val="800"/>
              </a:spcBef>
            </a:pPr>
            <a:r>
              <a:rPr lang="pt-PT" altLang="pt-PT" sz="2400"/>
              <a:t>TLB – </a:t>
            </a:r>
            <a:r>
              <a:rPr lang="pt-PT" altLang="pt-PT" sz="2400" i="1"/>
              <a:t>Translation-lookaside buffer</a:t>
            </a:r>
          </a:p>
          <a:p>
            <a:pPr>
              <a:spcBef>
                <a:spcPts val="800"/>
              </a:spcBef>
            </a:pPr>
            <a:r>
              <a:rPr lang="pt-PT" altLang="pt-PT" sz="2400"/>
              <a:t>Entrada do TLB pode incluir </a:t>
            </a:r>
            <a:r>
              <a:rPr lang="pt-PT" altLang="pt-PT" sz="2400" i="1"/>
              <a:t>tag, </a:t>
            </a:r>
            <a:r>
              <a:rPr lang="pt-PT" altLang="pt-PT" sz="2400"/>
              <a:t>página física e</a:t>
            </a:r>
            <a:r>
              <a:rPr lang="pt-PT" altLang="pt-PT" sz="2400" i="1"/>
              <a:t> reference, dirty, access bits</a:t>
            </a:r>
          </a:p>
          <a:p>
            <a:pPr>
              <a:spcBef>
                <a:spcPts val="800"/>
              </a:spcBef>
            </a:pPr>
            <a:r>
              <a:rPr lang="pt-PT" altLang="pt-PT" sz="2400"/>
              <a:t>Em cada acesso o TLB é verificado</a:t>
            </a:r>
          </a:p>
          <a:p>
            <a:pPr lvl="1">
              <a:lnSpc>
                <a:spcPct val="80000"/>
              </a:lnSpc>
            </a:pPr>
            <a:r>
              <a:rPr lang="pt-PT" altLang="pt-PT" sz="2000" i="1"/>
              <a:t>Hit - </a:t>
            </a:r>
            <a:r>
              <a:rPr lang="pt-PT" altLang="pt-PT" sz="2000"/>
              <a:t>continua</a:t>
            </a:r>
          </a:p>
          <a:p>
            <a:pPr lvl="1">
              <a:lnSpc>
                <a:spcPct val="80000"/>
              </a:lnSpc>
            </a:pPr>
            <a:r>
              <a:rPr lang="pt-PT" altLang="pt-PT" sz="2000" i="1"/>
              <a:t>Miss - </a:t>
            </a:r>
            <a:r>
              <a:rPr lang="pt-PT" altLang="pt-PT" sz="2000"/>
              <a:t>verificar a tabela de página</a:t>
            </a:r>
          </a:p>
          <a:p>
            <a:pPr lvl="2">
              <a:lnSpc>
                <a:spcPct val="80000"/>
              </a:lnSpc>
            </a:pPr>
            <a:r>
              <a:rPr lang="pt-PT" altLang="pt-PT" sz="1800"/>
              <a:t>Podem originar (ou não) </a:t>
            </a:r>
            <a:r>
              <a:rPr lang="pt-PT" altLang="pt-PT" sz="1800" i="1"/>
              <a:t>page faults</a:t>
            </a:r>
          </a:p>
          <a:p>
            <a:pPr lvl="2">
              <a:lnSpc>
                <a:spcPct val="80000"/>
              </a:lnSpc>
            </a:pPr>
            <a:r>
              <a:rPr lang="pt-PT" altLang="pt-PT" sz="1800"/>
              <a:t>Podem ser tratados por hardware ou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6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6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6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6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6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6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6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6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36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36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6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6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3946F0D9-37B5-44DD-9FF7-3D08980E50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TLB – Memória Associativa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FE3BC276-C6CD-4746-AC07-2822843701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PT" altLang="pt-PT" sz="2400"/>
              <a:t>TLB é uma memória associativa com procura paralela</a:t>
            </a:r>
          </a:p>
          <a:p>
            <a:pPr>
              <a:lnSpc>
                <a:spcPct val="80000"/>
              </a:lnSpc>
            </a:pPr>
            <a:endParaRPr lang="pt-PT" altLang="pt-PT" sz="2400"/>
          </a:p>
          <a:p>
            <a:pPr>
              <a:lnSpc>
                <a:spcPct val="80000"/>
              </a:lnSpc>
            </a:pPr>
            <a:endParaRPr lang="pt-PT" altLang="pt-PT" sz="2400"/>
          </a:p>
          <a:p>
            <a:pPr>
              <a:lnSpc>
                <a:spcPct val="80000"/>
              </a:lnSpc>
            </a:pPr>
            <a:endParaRPr lang="pt-PT" altLang="pt-PT" sz="2400"/>
          </a:p>
          <a:p>
            <a:pPr>
              <a:lnSpc>
                <a:spcPct val="80000"/>
              </a:lnSpc>
            </a:pPr>
            <a:endParaRPr lang="pt-PT" altLang="pt-PT" sz="2400"/>
          </a:p>
          <a:p>
            <a:pPr>
              <a:lnSpc>
                <a:spcPct val="80000"/>
              </a:lnSpc>
            </a:pPr>
            <a:endParaRPr lang="pt-PT" altLang="pt-PT" sz="2400"/>
          </a:p>
          <a:p>
            <a:pPr lvl="1">
              <a:lnSpc>
                <a:spcPct val="80000"/>
              </a:lnSpc>
              <a:buFontTx/>
              <a:buNone/>
            </a:pPr>
            <a:r>
              <a:rPr lang="pt-PT" altLang="pt-PT" sz="2000"/>
              <a:t>Tradução de endereços </a:t>
            </a:r>
          </a:p>
          <a:p>
            <a:pPr lvl="1">
              <a:lnSpc>
                <a:spcPct val="80000"/>
              </a:lnSpc>
            </a:pPr>
            <a:r>
              <a:rPr lang="pt-PT" altLang="pt-PT" sz="2000"/>
              <a:t>Se p está na tabela associativa, determina # frame no TLB</a:t>
            </a:r>
          </a:p>
          <a:p>
            <a:pPr lvl="1">
              <a:lnSpc>
                <a:spcPct val="80000"/>
              </a:lnSpc>
            </a:pPr>
            <a:r>
              <a:rPr lang="pt-PT" altLang="pt-PT" sz="2000"/>
              <a:t>Senão procura # frame na tabela de página</a:t>
            </a:r>
          </a:p>
        </p:txBody>
      </p:sp>
      <p:sp>
        <p:nvSpPr>
          <p:cNvPr id="54276" name="Rectangle 2052">
            <a:extLst>
              <a:ext uri="{FF2B5EF4-FFF2-40B4-BE49-F238E27FC236}">
                <a16:creationId xmlns:a16="http://schemas.microsoft.com/office/drawing/2014/main" id="{268882B4-A6F7-47D7-AFBB-469ECF675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2138363"/>
            <a:ext cx="28956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pt-PT" altLang="pt-PT" sz="4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7" name="Line 2053">
            <a:extLst>
              <a:ext uri="{FF2B5EF4-FFF2-40B4-BE49-F238E27FC236}">
                <a16:creationId xmlns:a16="http://schemas.microsoft.com/office/drawing/2014/main" id="{27435666-5749-4D8C-916F-1D305A4637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6913" y="1681163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Line 2054">
            <a:extLst>
              <a:ext uri="{FF2B5EF4-FFF2-40B4-BE49-F238E27FC236}">
                <a16:creationId xmlns:a16="http://schemas.microsoft.com/office/drawing/2014/main" id="{34FC8473-AAC0-4240-BBD2-7E965608CF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2443163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Line 2055">
            <a:extLst>
              <a:ext uri="{FF2B5EF4-FFF2-40B4-BE49-F238E27FC236}">
                <a16:creationId xmlns:a16="http://schemas.microsoft.com/office/drawing/2014/main" id="{E7D90BCF-A6B4-498C-8A87-E707078C55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2747963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0" name="Line 2056">
            <a:extLst>
              <a:ext uri="{FF2B5EF4-FFF2-40B4-BE49-F238E27FC236}">
                <a16:creationId xmlns:a16="http://schemas.microsoft.com/office/drawing/2014/main" id="{4C4E85A6-2D08-453A-B935-443AEDDC3C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3128963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Rectangle 2057">
            <a:extLst>
              <a:ext uri="{FF2B5EF4-FFF2-40B4-BE49-F238E27FC236}">
                <a16:creationId xmlns:a16="http://schemas.microsoft.com/office/drawing/2014/main" id="{1C902B44-5717-4E5A-9C42-70BAECBC4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3913" y="1757363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400">
                <a:solidFill>
                  <a:schemeClr val="tx2"/>
                </a:solidFill>
                <a:latin typeface="Helvetica" panose="020B0604020202020204" pitchFamily="34" charset="0"/>
              </a:rPr>
              <a:t>Page #</a:t>
            </a:r>
          </a:p>
        </p:txBody>
      </p:sp>
      <p:sp>
        <p:nvSpPr>
          <p:cNvPr id="54282" name="Rectangle 2058">
            <a:extLst>
              <a:ext uri="{FF2B5EF4-FFF2-40B4-BE49-F238E27FC236}">
                <a16:creationId xmlns:a16="http://schemas.microsoft.com/office/drawing/2014/main" id="{8EB53E91-D334-4BE4-9C9D-F204D199B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3" y="1757363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400">
                <a:solidFill>
                  <a:schemeClr val="tx2"/>
                </a:solidFill>
                <a:latin typeface="Helvetica" panose="020B0604020202020204" pitchFamily="34" charset="0"/>
              </a:rPr>
              <a:t>Frame #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E16BD561-EA29-4003-A4D8-CFCF76D594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Memória virtual com TLB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250062A8-9C92-47C5-99FA-A9DBEBFB25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40425" y="1628775"/>
            <a:ext cx="3024188" cy="4105275"/>
          </a:xfrm>
        </p:spPr>
        <p:txBody>
          <a:bodyPr/>
          <a:lstStyle/>
          <a:p>
            <a:r>
              <a:rPr lang="pt-PT" altLang="pt-PT" sz="2400"/>
              <a:t>TLB funciona como cache das entradas da tabela de página</a:t>
            </a:r>
          </a:p>
          <a:p>
            <a:r>
              <a:rPr lang="pt-PT" altLang="pt-PT" sz="2400"/>
              <a:t>Páginas residentes em disco não são referenciadas no TLB</a:t>
            </a:r>
          </a:p>
          <a:p>
            <a:r>
              <a:rPr lang="pt-PT" altLang="pt-PT" sz="2400" i="1"/>
              <a:t>Tag, valid, etc</a:t>
            </a:r>
          </a:p>
        </p:txBody>
      </p:sp>
      <p:pic>
        <p:nvPicPr>
          <p:cNvPr id="55300" name="Picture 4">
            <a:extLst>
              <a:ext uri="{FF2B5EF4-FFF2-40B4-BE49-F238E27FC236}">
                <a16:creationId xmlns:a16="http://schemas.microsoft.com/office/drawing/2014/main" id="{95295433-142A-4453-AD34-48C43600D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" t="1041" r="1292" b="682"/>
          <a:stretch>
            <a:fillRect/>
          </a:stretch>
        </p:blipFill>
        <p:spPr bwMode="auto">
          <a:xfrm>
            <a:off x="428625" y="1643063"/>
            <a:ext cx="5402263" cy="40862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A631D25-AFA2-491F-93CB-E54A6C51D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Memória virtual com TLB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5CFAC5E3-402B-487C-B1BD-FAF5A0D8B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40425" y="1628775"/>
            <a:ext cx="3024188" cy="4105275"/>
          </a:xfrm>
        </p:spPr>
        <p:txBody>
          <a:bodyPr/>
          <a:lstStyle/>
          <a:p>
            <a:r>
              <a:rPr lang="pt-PT" altLang="pt-PT" sz="2400"/>
              <a:t>TLB funciona como cache das entradas da tabela de página</a:t>
            </a:r>
          </a:p>
          <a:p>
            <a:r>
              <a:rPr lang="pt-PT" altLang="pt-PT" sz="2400"/>
              <a:t>Páginas residentes em disco não são referenciadas no TLB</a:t>
            </a:r>
          </a:p>
          <a:p>
            <a:r>
              <a:rPr lang="pt-PT" altLang="pt-PT" sz="2400" i="1"/>
              <a:t>Tag, valid, etc</a:t>
            </a:r>
          </a:p>
        </p:txBody>
      </p:sp>
      <p:pic>
        <p:nvPicPr>
          <p:cNvPr id="56324" name="Picture 4">
            <a:extLst>
              <a:ext uri="{FF2B5EF4-FFF2-40B4-BE49-F238E27FC236}">
                <a16:creationId xmlns:a16="http://schemas.microsoft.com/office/drawing/2014/main" id="{CDC9C6BC-6D70-490B-8131-557B7CC06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1557338"/>
            <a:ext cx="561022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BA7F82C-D333-4A73-BB39-147600B551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Memória virtual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76D5088-BCC2-46AD-9D30-0D5D5D2783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5476875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PT" altLang="pt-PT" sz="2000"/>
              <a:t>Cada processo corre num espaço de endereçamento virtual (igual para todos)</a:t>
            </a:r>
          </a:p>
          <a:p>
            <a:pPr>
              <a:lnSpc>
                <a:spcPct val="90000"/>
              </a:lnSpc>
            </a:pPr>
            <a:r>
              <a:rPr lang="pt-PT" altLang="pt-PT" sz="2000"/>
              <a:t>Os endereços usados pelos processos e os endereços físicos que lhes correspondem podem ser distintos</a:t>
            </a:r>
          </a:p>
          <a:p>
            <a:pPr>
              <a:lnSpc>
                <a:spcPct val="90000"/>
              </a:lnSpc>
            </a:pPr>
            <a:r>
              <a:rPr lang="pt-PT" altLang="pt-PT" sz="2000"/>
              <a:t>Os endereços que o processo usa são virtuais, o mesmo endereço virtual de 2 processos pode corresponder a endereços físicos distintos</a:t>
            </a:r>
          </a:p>
          <a:p>
            <a:pPr>
              <a:lnSpc>
                <a:spcPct val="90000"/>
              </a:lnSpc>
            </a:pPr>
            <a:r>
              <a:rPr lang="pt-PT" altLang="pt-PT" sz="2000"/>
              <a:t>Os endereços da memória virtual têm de ser convertidos em endereços de memória física</a:t>
            </a:r>
          </a:p>
          <a:p>
            <a:pPr>
              <a:lnSpc>
                <a:spcPct val="90000"/>
              </a:lnSpc>
            </a:pPr>
            <a:r>
              <a:rPr lang="pt-PT" altLang="pt-PT" sz="2000"/>
              <a:t>Alguns endereços de memória virtual podem estar armazenados em disco</a:t>
            </a:r>
          </a:p>
        </p:txBody>
      </p:sp>
      <p:pic>
        <p:nvPicPr>
          <p:cNvPr id="30724" name="Picture 4">
            <a:extLst>
              <a:ext uri="{FF2B5EF4-FFF2-40B4-BE49-F238E27FC236}">
                <a16:creationId xmlns:a16="http://schemas.microsoft.com/office/drawing/2014/main" id="{24E33647-A4C1-4F53-AEC2-977E6D577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789113"/>
            <a:ext cx="299085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5E0AA10-D221-4FFB-849E-B86023D05F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Mapeamento Virtual-Físico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31F6CC7B-7F5F-4C55-9F41-1F453A8F4D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/>
              <a:t>É necessária a conversão (rápida) do endereço virtual para o endereço físico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94D523F3-A4CA-49CC-8801-3EB47BFF2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2924175"/>
            <a:ext cx="4392612" cy="5762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82800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chemeClr val="tx2"/>
                </a:solidFill>
              </a:rPr>
              <a:t>Endereço virtual</a:t>
            </a: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7435BFA4-9E36-4B4C-BB3A-C47291ED3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292600"/>
            <a:ext cx="3529012" cy="5762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82800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chemeClr val="tx2"/>
                </a:solidFill>
              </a:rPr>
              <a:t>Endereço físico</a:t>
            </a:r>
          </a:p>
        </p:txBody>
      </p:sp>
      <p:sp>
        <p:nvSpPr>
          <p:cNvPr id="31750" name="Line 6">
            <a:extLst>
              <a:ext uri="{FF2B5EF4-FFF2-40B4-BE49-F238E27FC236}">
                <a16:creationId xmlns:a16="http://schemas.microsoft.com/office/drawing/2014/main" id="{03E66E96-9346-4348-BA97-49B61B9251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3500438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82800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6DF83E1-C1D3-4176-A18A-A0DB794A4C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Memória física como cache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11E05BB-0BC8-4165-B68F-C78DA62A4A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/>
              <a:t>O conteúdo dos endereços virtuais pode ser armazenado em disco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E4FC2841-8CE4-4EA2-9F4E-5042DE4AD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3211513"/>
            <a:ext cx="1150938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82800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chemeClr val="tx2"/>
                </a:solidFill>
              </a:rPr>
              <a:t>0x10</a:t>
            </a: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AA111F00-5620-4456-8A9D-49BA79415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3500438"/>
            <a:ext cx="1150938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82800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chemeClr val="tx2"/>
                </a:solidFill>
              </a:rPr>
              <a:t>0x3</a:t>
            </a:r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8909A605-82AA-4C3E-9A55-669965276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3787775"/>
            <a:ext cx="1150938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82800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chemeClr val="tx2"/>
                </a:solidFill>
              </a:rPr>
              <a:t>0x33</a:t>
            </a:r>
          </a:p>
        </p:txBody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55732395-3EF4-4F66-8DC9-C59F9356C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513" y="3284538"/>
            <a:ext cx="1150937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82800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chemeClr val="tx2"/>
                </a:solidFill>
              </a:rPr>
              <a:t>0x21</a:t>
            </a:r>
          </a:p>
        </p:txBody>
      </p:sp>
      <p:sp>
        <p:nvSpPr>
          <p:cNvPr id="32776" name="Text Box 8">
            <a:extLst>
              <a:ext uri="{FF2B5EF4-FFF2-40B4-BE49-F238E27FC236}">
                <a16:creationId xmlns:a16="http://schemas.microsoft.com/office/drawing/2014/main" id="{93494CE5-9CE5-4BDA-BCF9-1504CC69E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849563"/>
            <a:ext cx="20193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82800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rgbClr val="008000"/>
                </a:solidFill>
              </a:rPr>
              <a:t>Endereço virtual</a:t>
            </a:r>
          </a:p>
        </p:txBody>
      </p:sp>
      <p:sp>
        <p:nvSpPr>
          <p:cNvPr id="32777" name="Text Box 9">
            <a:extLst>
              <a:ext uri="{FF2B5EF4-FFF2-40B4-BE49-F238E27FC236}">
                <a16:creationId xmlns:a16="http://schemas.microsoft.com/office/drawing/2014/main" id="{F7BECBF7-3221-4AAB-A34E-5B6BD2B18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088" y="3116263"/>
            <a:ext cx="3952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82800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rgbClr val="008000"/>
                </a:solidFill>
              </a:rPr>
              <a:t>0:</a:t>
            </a:r>
          </a:p>
        </p:txBody>
      </p:sp>
      <p:sp>
        <p:nvSpPr>
          <p:cNvPr id="32778" name="Text Box 10">
            <a:extLst>
              <a:ext uri="{FF2B5EF4-FFF2-40B4-BE49-F238E27FC236}">
                <a16:creationId xmlns:a16="http://schemas.microsoft.com/office/drawing/2014/main" id="{CD60791E-6DFC-4613-9E2A-EEB871C61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088" y="3425825"/>
            <a:ext cx="395287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82800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rgbClr val="008000"/>
                </a:solidFill>
              </a:rPr>
              <a:t>4:</a:t>
            </a:r>
          </a:p>
        </p:txBody>
      </p:sp>
      <p:sp>
        <p:nvSpPr>
          <p:cNvPr id="32779" name="Text Box 11">
            <a:extLst>
              <a:ext uri="{FF2B5EF4-FFF2-40B4-BE49-F238E27FC236}">
                <a16:creationId xmlns:a16="http://schemas.microsoft.com/office/drawing/2014/main" id="{AB5C0475-9CCE-44FE-A27A-969FCD353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088" y="3713163"/>
            <a:ext cx="3952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82800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rgbClr val="008000"/>
                </a:solidFill>
              </a:rPr>
              <a:t>8:</a:t>
            </a:r>
          </a:p>
        </p:txBody>
      </p:sp>
      <p:sp>
        <p:nvSpPr>
          <p:cNvPr id="32780" name="Text Box 12">
            <a:extLst>
              <a:ext uri="{FF2B5EF4-FFF2-40B4-BE49-F238E27FC236}">
                <a16:creationId xmlns:a16="http://schemas.microsoft.com/office/drawing/2014/main" id="{B30ED008-3F46-47B0-A567-173AED100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209925"/>
            <a:ext cx="395288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82800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rgbClr val="FF0000"/>
                </a:solidFill>
              </a:rPr>
              <a:t>0:</a:t>
            </a:r>
          </a:p>
        </p:txBody>
      </p:sp>
      <p:sp>
        <p:nvSpPr>
          <p:cNvPr id="32781" name="Rectangle 13">
            <a:extLst>
              <a:ext uri="{FF2B5EF4-FFF2-40B4-BE49-F238E27FC236}">
                <a16:creationId xmlns:a16="http://schemas.microsoft.com/office/drawing/2014/main" id="{036A3A2B-DF2B-43F1-8ACB-5C290D33A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513" y="3571875"/>
            <a:ext cx="1150937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82800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chemeClr val="tx2"/>
                </a:solidFill>
              </a:rPr>
              <a:t>0x3</a:t>
            </a:r>
          </a:p>
        </p:txBody>
      </p:sp>
      <p:sp>
        <p:nvSpPr>
          <p:cNvPr id="32782" name="Text Box 14">
            <a:extLst>
              <a:ext uri="{FF2B5EF4-FFF2-40B4-BE49-F238E27FC236}">
                <a16:creationId xmlns:a16="http://schemas.microsoft.com/office/drawing/2014/main" id="{E8DFEFC3-51B2-45F8-B595-597DA9C8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0" y="3497263"/>
            <a:ext cx="395288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82800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rgbClr val="FF0000"/>
                </a:solidFill>
              </a:rPr>
              <a:t>4:</a:t>
            </a:r>
          </a:p>
        </p:txBody>
      </p:sp>
      <p:sp>
        <p:nvSpPr>
          <p:cNvPr id="32783" name="Text Box 15">
            <a:extLst>
              <a:ext uri="{FF2B5EF4-FFF2-40B4-BE49-F238E27FC236}">
                <a16:creationId xmlns:a16="http://schemas.microsoft.com/office/drawing/2014/main" id="{3B38631B-5A63-476D-9AEE-E3CEFE17E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0" y="2851150"/>
            <a:ext cx="193357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82800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rgbClr val="FF0000"/>
                </a:solidFill>
              </a:rPr>
              <a:t>Endereço físico</a:t>
            </a:r>
          </a:p>
        </p:txBody>
      </p:sp>
      <p:sp>
        <p:nvSpPr>
          <p:cNvPr id="32784" name="Rectangle 16">
            <a:extLst>
              <a:ext uri="{FF2B5EF4-FFF2-40B4-BE49-F238E27FC236}">
                <a16:creationId xmlns:a16="http://schemas.microsoft.com/office/drawing/2014/main" id="{0FA7E74A-58A3-4363-B758-E9BC4BE47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3" y="4076700"/>
            <a:ext cx="1152525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82800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chemeClr val="tx2"/>
                </a:solidFill>
              </a:rPr>
              <a:t>0x21</a:t>
            </a:r>
          </a:p>
        </p:txBody>
      </p:sp>
      <p:sp>
        <p:nvSpPr>
          <p:cNvPr id="32785" name="Text Box 17">
            <a:extLst>
              <a:ext uri="{FF2B5EF4-FFF2-40B4-BE49-F238E27FC236}">
                <a16:creationId xmlns:a16="http://schemas.microsoft.com/office/drawing/2014/main" id="{E32443EB-637B-4702-97B7-440A2F2A8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6263" y="4002088"/>
            <a:ext cx="5365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82800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rgbClr val="008000"/>
                </a:solidFill>
              </a:rPr>
              <a:t>12:</a:t>
            </a:r>
          </a:p>
        </p:txBody>
      </p:sp>
      <p:sp>
        <p:nvSpPr>
          <p:cNvPr id="32786" name="AutoShape 18">
            <a:extLst>
              <a:ext uri="{FF2B5EF4-FFF2-40B4-BE49-F238E27FC236}">
                <a16:creationId xmlns:a16="http://schemas.microsoft.com/office/drawing/2014/main" id="{D0059A6E-9A9E-489E-8D42-B1212390B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3" y="4292600"/>
            <a:ext cx="2089150" cy="1223963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82800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pt-PT" altLang="pt-PT" sz="4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87" name="Rectangle 19">
            <a:extLst>
              <a:ext uri="{FF2B5EF4-FFF2-40B4-BE49-F238E27FC236}">
                <a16:creationId xmlns:a16="http://schemas.microsoft.com/office/drawing/2014/main" id="{851994FF-F56F-4432-95F9-C8F4BDAE1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413" y="4724400"/>
            <a:ext cx="1150937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82800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chemeClr val="tx2"/>
                </a:solidFill>
              </a:rPr>
              <a:t>0x33</a:t>
            </a:r>
          </a:p>
        </p:txBody>
      </p:sp>
      <p:sp>
        <p:nvSpPr>
          <p:cNvPr id="32788" name="Rectangle 20">
            <a:extLst>
              <a:ext uri="{FF2B5EF4-FFF2-40B4-BE49-F238E27FC236}">
                <a16:creationId xmlns:a16="http://schemas.microsoft.com/office/drawing/2014/main" id="{D69A58CC-C67B-48B6-A816-F02CB9FAB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413" y="5013325"/>
            <a:ext cx="1150937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82800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chemeClr val="tx2"/>
                </a:solidFill>
              </a:rPr>
              <a:t>0x10</a:t>
            </a:r>
          </a:p>
        </p:txBody>
      </p:sp>
      <p:sp>
        <p:nvSpPr>
          <p:cNvPr id="32789" name="Line 21">
            <a:extLst>
              <a:ext uri="{FF2B5EF4-FFF2-40B4-BE49-F238E27FC236}">
                <a16:creationId xmlns:a16="http://schemas.microsoft.com/office/drawing/2014/main" id="{045A69AF-919B-4A95-BA2D-66A4CFBABA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0588" y="3644900"/>
            <a:ext cx="2447925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82800"/>
          <a:lstStyle/>
          <a:p>
            <a:endParaRPr lang="en-US"/>
          </a:p>
        </p:txBody>
      </p:sp>
      <p:sp>
        <p:nvSpPr>
          <p:cNvPr id="32790" name="Line 22">
            <a:extLst>
              <a:ext uri="{FF2B5EF4-FFF2-40B4-BE49-F238E27FC236}">
                <a16:creationId xmlns:a16="http://schemas.microsoft.com/office/drawing/2014/main" id="{1055830C-AAE7-48CA-9804-353C065E88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30588" y="3429000"/>
            <a:ext cx="2447925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82800"/>
          <a:lstStyle/>
          <a:p>
            <a:endParaRPr lang="en-US"/>
          </a:p>
        </p:txBody>
      </p:sp>
      <p:sp>
        <p:nvSpPr>
          <p:cNvPr id="32791" name="Line 23">
            <a:extLst>
              <a:ext uri="{FF2B5EF4-FFF2-40B4-BE49-F238E27FC236}">
                <a16:creationId xmlns:a16="http://schemas.microsoft.com/office/drawing/2014/main" id="{ACE924E7-A54B-483E-8A81-1F67A1C2A9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0588" y="3357563"/>
            <a:ext cx="2663825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82800"/>
          <a:lstStyle/>
          <a:p>
            <a:endParaRPr lang="en-US"/>
          </a:p>
        </p:txBody>
      </p:sp>
      <p:sp>
        <p:nvSpPr>
          <p:cNvPr id="32792" name="Line 24">
            <a:extLst>
              <a:ext uri="{FF2B5EF4-FFF2-40B4-BE49-F238E27FC236}">
                <a16:creationId xmlns:a16="http://schemas.microsoft.com/office/drawing/2014/main" id="{ABD371AE-2229-4520-8A14-E86910DF5F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0588" y="3933825"/>
            <a:ext cx="2663825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82800"/>
          <a:lstStyle/>
          <a:p>
            <a:endParaRPr lang="en-US"/>
          </a:p>
        </p:txBody>
      </p:sp>
      <p:sp>
        <p:nvSpPr>
          <p:cNvPr id="32793" name="Text Box 25">
            <a:extLst>
              <a:ext uri="{FF2B5EF4-FFF2-40B4-BE49-F238E27FC236}">
                <a16:creationId xmlns:a16="http://schemas.microsoft.com/office/drawing/2014/main" id="{A3E94C69-33C7-4111-B31A-A8C11B19C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0675" y="3930650"/>
            <a:ext cx="820738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82800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chemeClr val="tx2"/>
                </a:solidFill>
              </a:rPr>
              <a:t>Disco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26B8D400-4AF3-4C66-8616-58AD89F28F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Endereço virtual paginado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E8303174-C31B-4A71-BF59-209A826129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800"/>
              <a:t>Nº página virtual</a:t>
            </a:r>
          </a:p>
          <a:p>
            <a:r>
              <a:rPr lang="pt-PT" altLang="pt-PT" sz="2800" i="1"/>
              <a:t>Offset </a:t>
            </a:r>
            <a:r>
              <a:rPr lang="pt-PT" altLang="pt-PT" sz="2800"/>
              <a:t>no interior da página</a:t>
            </a:r>
          </a:p>
          <a:p>
            <a:pPr>
              <a:lnSpc>
                <a:spcPct val="80000"/>
              </a:lnSpc>
            </a:pPr>
            <a:endParaRPr lang="pt-PT" altLang="pt-PT" sz="2800"/>
          </a:p>
        </p:txBody>
      </p:sp>
      <p:pic>
        <p:nvPicPr>
          <p:cNvPr id="33796" name="Picture 4">
            <a:extLst>
              <a:ext uri="{FF2B5EF4-FFF2-40B4-BE49-F238E27FC236}">
                <a16:creationId xmlns:a16="http://schemas.microsoft.com/office/drawing/2014/main" id="{4CDC0F2E-06F8-467C-92CB-5B3BAF4EA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798763"/>
            <a:ext cx="5761038" cy="315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9525" name="Text Box 5">
            <a:extLst>
              <a:ext uri="{FF2B5EF4-FFF2-40B4-BE49-F238E27FC236}">
                <a16:creationId xmlns:a16="http://schemas.microsoft.com/office/drawing/2014/main" id="{A4F4D0F2-F12E-4305-89F0-A2B1A5844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2132013"/>
            <a:ext cx="306863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82800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400">
                <a:solidFill>
                  <a:srgbClr val="FF0000"/>
                </a:solidFill>
              </a:rPr>
              <a:t>Tamanho da página?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9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9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48F3EE77-CE3F-455E-BE6A-7264AD0465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Paginação e Segmentação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279F77E-2D3A-4C76-AC0C-989EE5A085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PT" altLang="pt-PT" sz="2400"/>
              <a:t>Paginação</a:t>
            </a:r>
          </a:p>
          <a:p>
            <a:pPr lvl="1"/>
            <a:r>
              <a:rPr lang="pt-PT" altLang="pt-PT" sz="2000"/>
              <a:t>Memória dividida em páginas</a:t>
            </a:r>
          </a:p>
          <a:p>
            <a:pPr lvl="1"/>
            <a:r>
              <a:rPr lang="pt-PT" altLang="pt-PT" sz="2000"/>
              <a:t>Páginas têm tamanho fixo</a:t>
            </a:r>
          </a:p>
          <a:p>
            <a:pPr lvl="1"/>
            <a:r>
              <a:rPr lang="pt-PT" altLang="pt-PT" sz="2000"/>
              <a:t>Fragmentação interna</a:t>
            </a:r>
          </a:p>
          <a:p>
            <a:pPr lvl="1"/>
            <a:r>
              <a:rPr lang="pt-PT" altLang="pt-PT" sz="2000"/>
              <a:t>Um processo necessita de um certo número de páginas livres</a:t>
            </a:r>
          </a:p>
          <a:p>
            <a:pPr>
              <a:lnSpc>
                <a:spcPct val="80000"/>
              </a:lnSpc>
            </a:pPr>
            <a:r>
              <a:rPr lang="pt-PT" altLang="pt-PT" sz="2400"/>
              <a:t>Segmentação</a:t>
            </a:r>
          </a:p>
          <a:p>
            <a:pPr lvl="1"/>
            <a:r>
              <a:rPr lang="pt-PT" altLang="pt-PT" sz="2000"/>
              <a:t>Memória dividida em segmentos</a:t>
            </a:r>
          </a:p>
          <a:p>
            <a:pPr lvl="1"/>
            <a:r>
              <a:rPr lang="pt-PT" altLang="pt-PT" sz="2000"/>
              <a:t>Segmentos podem ter tamanho variável</a:t>
            </a:r>
          </a:p>
          <a:p>
            <a:pPr lvl="1"/>
            <a:r>
              <a:rPr lang="pt-PT" altLang="pt-PT" sz="2000"/>
              <a:t>Fragmentação externa</a:t>
            </a:r>
          </a:p>
          <a:p>
            <a:pPr lvl="1"/>
            <a:r>
              <a:rPr lang="pt-PT" altLang="pt-PT" sz="2000"/>
              <a:t>Um processo necessita de uma zona contígua de memória livre para cada segmento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E6243F9E-E6B8-4311-B9A1-13FA3E92C3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Segmentação</a:t>
            </a:r>
          </a:p>
        </p:txBody>
      </p:sp>
      <p:sp>
        <p:nvSpPr>
          <p:cNvPr id="35843" name="Oval 3">
            <a:extLst>
              <a:ext uri="{FF2B5EF4-FFF2-40B4-BE49-F238E27FC236}">
                <a16:creationId xmlns:a16="http://schemas.microsoft.com/office/drawing/2014/main" id="{03D37449-FEB3-45A4-AAAF-C742A936C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25" y="1820863"/>
            <a:ext cx="2733675" cy="33131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pt-PT" altLang="pt-PT" sz="1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9E34DEBB-F510-424E-A944-D8C4D2A07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513" y="23876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>
                <a:solidFill>
                  <a:schemeClr val="tx2"/>
                </a:solidFill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AA670651-4E4A-4172-88A8-FB27EF807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238" y="3368675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>
                <a:solidFill>
                  <a:schemeClr val="tx2"/>
                </a:solidFill>
                <a:latin typeface="Helvetica" panose="020B0604020202020204" pitchFamily="34" charset="0"/>
              </a:rPr>
              <a:t>3</a:t>
            </a: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EB6C02D6-FFA4-406C-A58E-A1CEA5EF1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3" y="3160713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>
                <a:solidFill>
                  <a:schemeClr val="tx2"/>
                </a:solidFill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44A8950C-A7B2-4DE5-8641-0B247AB2A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563" y="3914775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>
                <a:solidFill>
                  <a:schemeClr val="tx2"/>
                </a:solidFill>
                <a:latin typeface="Helvetica" panose="020B0604020202020204" pitchFamily="34" charset="0"/>
              </a:rPr>
              <a:t>4</a:t>
            </a:r>
          </a:p>
        </p:txBody>
      </p:sp>
      <p:grpSp>
        <p:nvGrpSpPr>
          <p:cNvPr id="35848" name="Group 24">
            <a:extLst>
              <a:ext uri="{FF2B5EF4-FFF2-40B4-BE49-F238E27FC236}">
                <a16:creationId xmlns:a16="http://schemas.microsoft.com/office/drawing/2014/main" id="{60110BB4-FB66-42D3-86ED-63D2EAABB106}"/>
              </a:ext>
            </a:extLst>
          </p:cNvPr>
          <p:cNvGrpSpPr>
            <a:grpSpLocks/>
          </p:cNvGrpSpPr>
          <p:nvPr/>
        </p:nvGrpSpPr>
        <p:grpSpPr bwMode="auto">
          <a:xfrm>
            <a:off x="5727700" y="1879600"/>
            <a:ext cx="1054100" cy="3254375"/>
            <a:chOff x="3888" y="1056"/>
            <a:chExt cx="720" cy="2496"/>
          </a:xfrm>
        </p:grpSpPr>
        <p:grpSp>
          <p:nvGrpSpPr>
            <p:cNvPr id="35851" name="Group 11">
              <a:extLst>
                <a:ext uri="{FF2B5EF4-FFF2-40B4-BE49-F238E27FC236}">
                  <a16:creationId xmlns:a16="http://schemas.microsoft.com/office/drawing/2014/main" id="{47C10822-BE44-41F0-A4DD-BA6CFE0B10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8" y="1056"/>
              <a:ext cx="720" cy="672"/>
              <a:chOff x="3888" y="1056"/>
              <a:chExt cx="720" cy="672"/>
            </a:xfrm>
          </p:grpSpPr>
          <p:sp>
            <p:nvSpPr>
              <p:cNvPr id="35862" name="Rectangle 8">
                <a:extLst>
                  <a:ext uri="{FF2B5EF4-FFF2-40B4-BE49-F238E27FC236}">
                    <a16:creationId xmlns:a16="http://schemas.microsoft.com/office/drawing/2014/main" id="{6CE41239-3EEE-4624-BB41-D40048AF0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720" cy="6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9933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2A476F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PT" altLang="pt-PT" sz="180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863" name="Line 9">
                <a:extLst>
                  <a:ext uri="{FF2B5EF4-FFF2-40B4-BE49-F238E27FC236}">
                    <a16:creationId xmlns:a16="http://schemas.microsoft.com/office/drawing/2014/main" id="{BB15927B-2CBB-4215-86DE-A3E8A45BC7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52" name="Group 12">
              <a:extLst>
                <a:ext uri="{FF2B5EF4-FFF2-40B4-BE49-F238E27FC236}">
                  <a16:creationId xmlns:a16="http://schemas.microsoft.com/office/drawing/2014/main" id="{8D69B25F-8E2D-4D73-B44C-6CC215C1DD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8" y="1728"/>
              <a:ext cx="720" cy="672"/>
              <a:chOff x="3888" y="1056"/>
              <a:chExt cx="720" cy="672"/>
            </a:xfrm>
          </p:grpSpPr>
          <p:sp>
            <p:nvSpPr>
              <p:cNvPr id="35860" name="Rectangle 13">
                <a:extLst>
                  <a:ext uri="{FF2B5EF4-FFF2-40B4-BE49-F238E27FC236}">
                    <a16:creationId xmlns:a16="http://schemas.microsoft.com/office/drawing/2014/main" id="{DA03FC1F-DC58-478C-84F4-3B6BB05F6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720" cy="6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9933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2A476F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PT" altLang="pt-PT" sz="180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861" name="Line 14">
                <a:extLst>
                  <a:ext uri="{FF2B5EF4-FFF2-40B4-BE49-F238E27FC236}">
                    <a16:creationId xmlns:a16="http://schemas.microsoft.com/office/drawing/2014/main" id="{0F60ABC4-6A68-43D6-93F6-C486065957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53" name="Text Box 15">
              <a:extLst>
                <a:ext uri="{FF2B5EF4-FFF2-40B4-BE49-F238E27FC236}">
                  <a16:creationId xmlns:a16="http://schemas.microsoft.com/office/drawing/2014/main" id="{D0E0AC47-CE0D-48D7-BDBA-E12F7ED058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9" y="1108"/>
              <a:ext cx="212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35854" name="Text Box 16">
              <a:extLst>
                <a:ext uri="{FF2B5EF4-FFF2-40B4-BE49-F238E27FC236}">
                  <a16:creationId xmlns:a16="http://schemas.microsoft.com/office/drawing/2014/main" id="{6D4329D9-E511-4905-B89C-EB0B35F450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1" y="1415"/>
              <a:ext cx="213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4</a:t>
              </a:r>
            </a:p>
          </p:txBody>
        </p:sp>
        <p:sp>
          <p:nvSpPr>
            <p:cNvPr id="35855" name="Rectangle 17">
              <a:extLst>
                <a:ext uri="{FF2B5EF4-FFF2-40B4-BE49-F238E27FC236}">
                  <a16:creationId xmlns:a16="http://schemas.microsoft.com/office/drawing/2014/main" id="{596B6485-8BE1-4283-95A0-C67B5D2E6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00"/>
              <a:ext cx="720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pt-PT" altLang="pt-PT" sz="18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56" name="Rectangle 18">
              <a:extLst>
                <a:ext uri="{FF2B5EF4-FFF2-40B4-BE49-F238E27FC236}">
                  <a16:creationId xmlns:a16="http://schemas.microsoft.com/office/drawing/2014/main" id="{392DE64A-AE7E-4C06-A80A-D9217D8AD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312"/>
              <a:ext cx="72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pt-PT" altLang="pt-PT" sz="18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57" name="Line 19">
              <a:extLst>
                <a:ext uri="{FF2B5EF4-FFF2-40B4-BE49-F238E27FC236}">
                  <a16:creationId xmlns:a16="http://schemas.microsoft.com/office/drawing/2014/main" id="{B8E4C04C-71EB-4CA3-A30F-02F1A60E4B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64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8" name="Text Box 20">
              <a:extLst>
                <a:ext uri="{FF2B5EF4-FFF2-40B4-BE49-F238E27FC236}">
                  <a16:creationId xmlns:a16="http://schemas.microsoft.com/office/drawing/2014/main" id="{48EFC54D-4FC6-45C8-B374-1173FB8A09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1" y="2404"/>
              <a:ext cx="213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35859" name="Text Box 21">
              <a:extLst>
                <a:ext uri="{FF2B5EF4-FFF2-40B4-BE49-F238E27FC236}">
                  <a16:creationId xmlns:a16="http://schemas.microsoft.com/office/drawing/2014/main" id="{16983D8C-BEF4-4811-B319-9F5A720069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1" y="2864"/>
              <a:ext cx="213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3</a:t>
              </a:r>
            </a:p>
          </p:txBody>
        </p:sp>
      </p:grpSp>
      <p:sp>
        <p:nvSpPr>
          <p:cNvPr id="35849" name="Text Box 22">
            <a:extLst>
              <a:ext uri="{FF2B5EF4-FFF2-40B4-BE49-F238E27FC236}">
                <a16:creationId xmlns:a16="http://schemas.microsoft.com/office/drawing/2014/main" id="{63AB5B63-9751-4D4A-98DC-E5A7FEA3C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475" y="5256213"/>
            <a:ext cx="1365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pt-PT" sz="1800">
                <a:solidFill>
                  <a:schemeClr val="tx2"/>
                </a:solidFill>
                <a:latin typeface="Helvetica" panose="020B0604020202020204" pitchFamily="34" charset="0"/>
              </a:rPr>
              <a:t>user space </a:t>
            </a:r>
          </a:p>
        </p:txBody>
      </p:sp>
      <p:sp>
        <p:nvSpPr>
          <p:cNvPr id="35850" name="Text Box 23">
            <a:extLst>
              <a:ext uri="{FF2B5EF4-FFF2-40B4-BE49-F238E27FC236}">
                <a16:creationId xmlns:a16="http://schemas.microsoft.com/office/drawing/2014/main" id="{EFD437B9-0F5E-4EA2-8C32-AB2B37812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150" y="5256213"/>
            <a:ext cx="2571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pt-PT" sz="1800">
                <a:solidFill>
                  <a:schemeClr val="tx2"/>
                </a:solidFill>
                <a:latin typeface="Helvetica" panose="020B0604020202020204" pitchFamily="34" charset="0"/>
              </a:rPr>
              <a:t>physical memory space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E90939B3-7E5F-4A39-A051-C745F15C1B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Paginação e Segmentação</a:t>
            </a:r>
          </a:p>
        </p:txBody>
      </p:sp>
      <p:graphicFrame>
        <p:nvGraphicFramePr>
          <p:cNvPr id="624643" name="Group 3">
            <a:extLst>
              <a:ext uri="{FF2B5EF4-FFF2-40B4-BE49-F238E27FC236}">
                <a16:creationId xmlns:a16="http://schemas.microsoft.com/office/drawing/2014/main" id="{2575E567-813D-4ACC-A726-2ED8F5A565B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9750" y="1893888"/>
          <a:ext cx="7604125" cy="3838578"/>
        </p:xfrm>
        <a:graphic>
          <a:graphicData uri="http://schemas.openxmlformats.org/drawingml/2006/table">
            <a:tbl>
              <a:tblPr/>
              <a:tblGrid>
                <a:gridCol w="2892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1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0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78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pt-PT" sz="2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PT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Página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PT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Segmento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9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Palavras por endereço</a:t>
                      </a:r>
                    </a:p>
                  </a:txBody>
                  <a:tcPr marL="93600" marR="93600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2 (</a:t>
                      </a:r>
                      <a:r>
                        <a:rPr kumimoji="0" lang="pt-PT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seg</a:t>
                      </a:r>
                      <a:r>
                        <a:rPr kumimoji="0" lang="pt-PT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. e </a:t>
                      </a:r>
                      <a:r>
                        <a:rPr kumimoji="0" lang="pt-PT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offset</a:t>
                      </a:r>
                      <a:r>
                        <a:rPr kumimoji="0" lang="pt-PT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93600" marR="936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9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Visível ao programador</a:t>
                      </a:r>
                    </a:p>
                  </a:txBody>
                  <a:tcPr marL="93600" marR="93600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Não</a:t>
                      </a:r>
                    </a:p>
                  </a:txBody>
                  <a:tcPr marL="93600" marR="936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Depende</a:t>
                      </a:r>
                    </a:p>
                  </a:txBody>
                  <a:tcPr marL="93600" marR="936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4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Substituir um bloco</a:t>
                      </a:r>
                    </a:p>
                  </a:txBody>
                  <a:tcPr marL="93600" marR="93600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Trivial</a:t>
                      </a:r>
                    </a:p>
                  </a:txBody>
                  <a:tcPr marL="93600" marR="936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Difícil</a:t>
                      </a:r>
                    </a:p>
                  </a:txBody>
                  <a:tcPr marL="93600" marR="936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19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Utilização memória</a:t>
                      </a:r>
                    </a:p>
                  </a:txBody>
                  <a:tcPr marL="93600" marR="93600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Fragmentação interna</a:t>
                      </a:r>
                    </a:p>
                  </a:txBody>
                  <a:tcPr marL="93600" marR="936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Fragmentação externa</a:t>
                      </a:r>
                    </a:p>
                  </a:txBody>
                  <a:tcPr marL="93600" marR="936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54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Acesso ao disco</a:t>
                      </a:r>
                    </a:p>
                  </a:txBody>
                  <a:tcPr marL="93600" marR="93600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Eficiente</a:t>
                      </a:r>
                    </a:p>
                  </a:txBody>
                  <a:tcPr marL="93600" marR="936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Menos eficiente</a:t>
                      </a:r>
                    </a:p>
                  </a:txBody>
                  <a:tcPr marL="93600" marR="936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PhdsDETI_atri_20101112_modelo</Template>
  <TotalTime>2454</TotalTime>
  <Words>984</Words>
  <Application>Microsoft Office PowerPoint</Application>
  <PresentationFormat>On-screen Show (4:3)</PresentationFormat>
  <Paragraphs>196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Helvetica</vt:lpstr>
      <vt:lpstr>Times New Roman</vt:lpstr>
      <vt:lpstr>Modelo de apresentação predefinido</vt:lpstr>
      <vt:lpstr>Sistemas Operativos  Licenciatura Engenharia Informática Licenciatura Engenharia Computacional</vt:lpstr>
      <vt:lpstr>Memória Virtual</vt:lpstr>
      <vt:lpstr>Memória virtual</vt:lpstr>
      <vt:lpstr>Mapeamento Virtual-Físico</vt:lpstr>
      <vt:lpstr>Memória física como cache</vt:lpstr>
      <vt:lpstr>Endereço virtual paginado</vt:lpstr>
      <vt:lpstr>Paginação e Segmentação</vt:lpstr>
      <vt:lpstr>Segmentação</vt:lpstr>
      <vt:lpstr>Paginação e Segmentação</vt:lpstr>
      <vt:lpstr>Características de memória paginada</vt:lpstr>
      <vt:lpstr>Encontrar uma página</vt:lpstr>
      <vt:lpstr>Tabela de página</vt:lpstr>
      <vt:lpstr>Tabela de página</vt:lpstr>
      <vt:lpstr>Endereços lógicos e físicos</vt:lpstr>
      <vt:lpstr>Endereços lógicos e físicos</vt:lpstr>
      <vt:lpstr>Endereços lógicos e físicos</vt:lpstr>
      <vt:lpstr>Page fault</vt:lpstr>
      <vt:lpstr>Page fault</vt:lpstr>
      <vt:lpstr>Tamanho da tabela de página</vt:lpstr>
      <vt:lpstr>Tamanho da tabela de página</vt:lpstr>
      <vt:lpstr>Tabelas de página com hashing</vt:lpstr>
      <vt:lpstr>Tabelas de página com vários níveis</vt:lpstr>
      <vt:lpstr>Política de escrita</vt:lpstr>
      <vt:lpstr>Problemas</vt:lpstr>
      <vt:lpstr>Solução</vt:lpstr>
      <vt:lpstr>TLB – Memória Associativa</vt:lpstr>
      <vt:lpstr>Memória virtual com TLB</vt:lpstr>
      <vt:lpstr>Memória virtual com TLB</vt:lpstr>
    </vt:vector>
  </TitlesOfParts>
  <Company>Universidade de Aveiro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Lau</dc:creator>
  <cp:lastModifiedBy>Nuno Lau</cp:lastModifiedBy>
  <cp:revision>202</cp:revision>
  <dcterms:created xsi:type="dcterms:W3CDTF">1601-01-01T00:00:00Z</dcterms:created>
  <dcterms:modified xsi:type="dcterms:W3CDTF">2023-01-03T14:08:04Z</dcterms:modified>
</cp:coreProperties>
</file>