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78" r:id="rId1"/>
  </p:sldMasterIdLst>
  <p:sldIdLst>
    <p:sldId id="256" r:id="rId2"/>
    <p:sldId id="257" r:id="rId3"/>
    <p:sldId id="271" r:id="rId4"/>
    <p:sldId id="259" r:id="rId5"/>
    <p:sldId id="260" r:id="rId6"/>
    <p:sldId id="261" r:id="rId7"/>
    <p:sldId id="262" r:id="rId8"/>
    <p:sldId id="263" r:id="rId9"/>
    <p:sldId id="264" r:id="rId10"/>
    <p:sldId id="266" r:id="rId11"/>
    <p:sldId id="267" r:id="rId12"/>
    <p:sldId id="268" r:id="rId13"/>
    <p:sldId id="269" r:id="rId14"/>
    <p:sldId id="272" r:id="rId15"/>
    <p:sldId id="270" r:id="rId16"/>
    <p:sldId id="274" r:id="rId17"/>
    <p:sldId id="275" r:id="rId18"/>
    <p:sldId id="276" r:id="rId19"/>
    <p:sldId id="277"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p:scale>
          <a:sx n="70" d="100"/>
          <a:sy n="70" d="100"/>
        </p:scale>
        <p:origin x="7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8342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207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782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630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6/22/2021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527758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200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885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180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674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287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675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8A87A34-81AB-432B-8DAE-1953F412C126}" type="datetimeFigureOut">
              <a:rPr lang="en-US" smtClean="0"/>
              <a:pPr/>
              <a:t>6/22/2021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955405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108A7-E319-4937-8428-F09A0437B0AC}"/>
              </a:ext>
            </a:extLst>
          </p:cNvPr>
          <p:cNvSpPr>
            <a:spLocks noGrp="1"/>
          </p:cNvSpPr>
          <p:nvPr>
            <p:ph type="ctrTitle"/>
          </p:nvPr>
        </p:nvSpPr>
        <p:spPr>
          <a:xfrm>
            <a:off x="1201481" y="1350334"/>
            <a:ext cx="10216487" cy="5098592"/>
          </a:xfrm>
        </p:spPr>
        <p:txBody>
          <a:bodyPr>
            <a:normAutofit/>
          </a:bodyPr>
          <a:lstStyle/>
          <a:p>
            <a:pPr algn="ctr">
              <a:lnSpc>
                <a:spcPct val="107000"/>
              </a:lnSpc>
              <a:spcAft>
                <a:spcPts val="800"/>
              </a:spcAft>
            </a:pP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INGENIERÍA EN SISTEMAS COMPUTACIONALES</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Propuesta para el desarrollo del proyecto titulado:</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VERONA</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Presenta:</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CUANENEMI CUANALO MARIO ALBERTO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FERMÍN CRUZ ERIK</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GUTIÉRREZ ARELLANO RAFAEL</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PÉREZ ARMAS FAUSTO ISAAC</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No. De control:</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181080030</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181080007</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181080022</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181080037</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ASESOR INTERNO:</a:t>
            </a:r>
            <a:br>
              <a:rPr lang="es-MX" sz="16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MX" sz="16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M.C. ABIEL TOMÁS PARRA HERNANDEZ</a:t>
            </a:r>
            <a:endParaRPr lang="es-MX" sz="4400" dirty="0">
              <a:solidFill>
                <a:schemeClr val="bg1"/>
              </a:solidFill>
              <a:latin typeface="Montserrat" panose="00000500000000000000" pitchFamily="2" charset="0"/>
            </a:endParaRPr>
          </a:p>
        </p:txBody>
      </p:sp>
      <p:pic>
        <p:nvPicPr>
          <p:cNvPr id="4" name="Imagen 3">
            <a:extLst>
              <a:ext uri="{FF2B5EF4-FFF2-40B4-BE49-F238E27FC236}">
                <a16:creationId xmlns:a16="http://schemas.microsoft.com/office/drawing/2014/main" id="{794ECB74-6D98-4B84-AF89-2D2E9F715F0B}"/>
              </a:ext>
            </a:extLst>
          </p:cNvPr>
          <p:cNvPicPr/>
          <p:nvPr/>
        </p:nvPicPr>
        <p:blipFill>
          <a:blip r:embed="rId2">
            <a:extLst>
              <a:ext uri="{28A0092B-C50C-407E-A947-70E740481C1C}">
                <a14:useLocalDpi xmlns:a14="http://schemas.microsoft.com/office/drawing/2010/main" val="0"/>
              </a:ext>
            </a:extLst>
          </a:blip>
          <a:stretch>
            <a:fillRect/>
          </a:stretch>
        </p:blipFill>
        <p:spPr>
          <a:xfrm>
            <a:off x="56682" y="70609"/>
            <a:ext cx="2272030" cy="733425"/>
          </a:xfrm>
          <a:prstGeom prst="rect">
            <a:avLst/>
          </a:prstGeom>
        </p:spPr>
      </p:pic>
      <p:pic>
        <p:nvPicPr>
          <p:cNvPr id="5" name="Imagen 4">
            <a:extLst>
              <a:ext uri="{FF2B5EF4-FFF2-40B4-BE49-F238E27FC236}">
                <a16:creationId xmlns:a16="http://schemas.microsoft.com/office/drawing/2014/main" id="{EAFD6BCB-407F-4119-A259-FBADC22831F6}"/>
              </a:ext>
            </a:extLst>
          </p:cNvPr>
          <p:cNvPicPr/>
          <p:nvPr/>
        </p:nvPicPr>
        <p:blipFill>
          <a:blip r:embed="rId3">
            <a:extLst>
              <a:ext uri="{28A0092B-C50C-407E-A947-70E740481C1C}">
                <a14:useLocalDpi xmlns:a14="http://schemas.microsoft.com/office/drawing/2010/main" val="0"/>
              </a:ext>
            </a:extLst>
          </a:blip>
          <a:stretch>
            <a:fillRect/>
          </a:stretch>
        </p:blipFill>
        <p:spPr>
          <a:xfrm>
            <a:off x="9935817" y="286481"/>
            <a:ext cx="1752600" cy="666115"/>
          </a:xfrm>
          <a:prstGeom prst="rect">
            <a:avLst/>
          </a:prstGeom>
        </p:spPr>
      </p:pic>
    </p:spTree>
    <p:extLst>
      <p:ext uri="{BB962C8B-B14F-4D97-AF65-F5344CB8AC3E}">
        <p14:creationId xmlns:p14="http://schemas.microsoft.com/office/powerpoint/2010/main" val="63599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A23D3-1C36-48CA-92E7-B6ED0C0ED6F4}"/>
              </a:ext>
            </a:extLst>
          </p:cNvPr>
          <p:cNvSpPr>
            <a:spLocks noGrp="1"/>
          </p:cNvSpPr>
          <p:nvPr>
            <p:ph type="title"/>
          </p:nvPr>
        </p:nvSpPr>
        <p:spPr>
          <a:xfrm>
            <a:off x="1202918" y="481263"/>
            <a:ext cx="10010513" cy="1238381"/>
          </a:xfrm>
        </p:spPr>
        <p:txBody>
          <a:bodyPr>
            <a:normAutofit/>
          </a:bodyPr>
          <a:lstStyle/>
          <a:p>
            <a:pPr algn="ctr"/>
            <a:r>
              <a:rPr lang="es-MX" b="1" dirty="0">
                <a:solidFill>
                  <a:schemeClr val="bg1"/>
                </a:solidFill>
                <a:latin typeface="Montserrat" panose="00000500000000000000" pitchFamily="2" charset="0"/>
              </a:rPr>
              <a:t>TIPOS DE MEMORIA: MEMORIA RAM</a:t>
            </a:r>
          </a:p>
        </p:txBody>
      </p:sp>
      <p:sp>
        <p:nvSpPr>
          <p:cNvPr id="7" name="Marcador de contenido 6">
            <a:extLst>
              <a:ext uri="{FF2B5EF4-FFF2-40B4-BE49-F238E27FC236}">
                <a16:creationId xmlns:a16="http://schemas.microsoft.com/office/drawing/2014/main" id="{5B942235-F70A-4955-9993-86B7AA36A224}"/>
              </a:ext>
            </a:extLst>
          </p:cNvPr>
          <p:cNvSpPr>
            <a:spLocks noGrp="1"/>
          </p:cNvSpPr>
          <p:nvPr>
            <p:ph idx="1"/>
          </p:nvPr>
        </p:nvSpPr>
        <p:spPr/>
        <p:txBody>
          <a:bodyPr/>
          <a:lstStyle/>
          <a:p>
            <a:pPr marL="0" indent="0" algn="just">
              <a:buNone/>
            </a:pPr>
            <a:r>
              <a:rPr lang="es-MX" sz="1400" dirty="0">
                <a:solidFill>
                  <a:schemeClr val="bg1"/>
                </a:solidFill>
                <a:latin typeface="Montserrat" panose="00000500000000000000" pitchFamily="2" charset="0"/>
              </a:rPr>
              <a:t>En esta memoria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se guarda distinto tipo de información, desde los procesos temporales como modificaciones de archivos, hasta las instrucciones que posibilitan la ejecución de las aplicaciones que tenemos instaladas en nuestra PC.</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Por tal motivo, es utilizada constantemente por el microprocesador, que accede a ella para buscar o guardar temporalmente información referente a los procesos que se realizan en la computadora.</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latin typeface="Montserrat" panose="00000500000000000000" pitchFamily="2" charset="0"/>
            </a:endParaRPr>
          </a:p>
          <a:p>
            <a:endParaRPr lang="es-MX" dirty="0"/>
          </a:p>
        </p:txBody>
      </p:sp>
      <p:pic>
        <p:nvPicPr>
          <p:cNvPr id="9" name="Imagen 8">
            <a:extLst>
              <a:ext uri="{FF2B5EF4-FFF2-40B4-BE49-F238E27FC236}">
                <a16:creationId xmlns:a16="http://schemas.microsoft.com/office/drawing/2014/main" id="{1409FA9E-9D79-4746-9E13-E42F07686C21}"/>
              </a:ext>
            </a:extLst>
          </p:cNvPr>
          <p:cNvPicPr>
            <a:picLocks noChangeAspect="1"/>
          </p:cNvPicPr>
          <p:nvPr/>
        </p:nvPicPr>
        <p:blipFill>
          <a:blip r:embed="rId2"/>
          <a:stretch>
            <a:fillRect/>
          </a:stretch>
        </p:blipFill>
        <p:spPr>
          <a:xfrm>
            <a:off x="3934959" y="3765884"/>
            <a:ext cx="4320000" cy="21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64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4F179-6749-49CB-8E53-8AB6B9D8EEEF}"/>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MEMORIA ROM</a:t>
            </a:r>
          </a:p>
        </p:txBody>
      </p:sp>
      <p:sp>
        <p:nvSpPr>
          <p:cNvPr id="3" name="Marcador de contenido 2">
            <a:extLst>
              <a:ext uri="{FF2B5EF4-FFF2-40B4-BE49-F238E27FC236}">
                <a16:creationId xmlns:a16="http://schemas.microsoft.com/office/drawing/2014/main" id="{F5413548-A5DE-4EB6-935B-7B25EC54C463}"/>
              </a:ext>
            </a:extLst>
          </p:cNvPr>
          <p:cNvSpPr>
            <a:spLocks noGrp="1"/>
          </p:cNvSpPr>
          <p:nvPr>
            <p:ph idx="1"/>
          </p:nvPr>
        </p:nvSpPr>
        <p:spPr/>
        <p:txBody>
          <a:bodyPr/>
          <a:lstStyle/>
          <a:p>
            <a:pPr algn="just">
              <a:lnSpc>
                <a:spcPct val="107000"/>
              </a:lnSpc>
              <a:spcAft>
                <a:spcPts val="800"/>
              </a:spcAft>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Además de la memoria RAM, las computadoras trabajan con la memoria ROM,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Read</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Only</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Memory</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que como su nombre lo indica se trata de una memoria que es de sólo lectura, ya que la mayoría de estas memorias no pueden ser modificadas debido a que no permiten su escritura.</a:t>
            </a: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La memoria ROM viene incorporada a la </a:t>
            </a:r>
            <a:r>
              <a:rPr lang="es-MX" sz="1400"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motherboard</a:t>
            </a: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y es utilizada por la PC para dar inicio a la BIOS, lo cual es básicamente un programa que posee las instrucciones adecuadas para guiar a la computadora durante el arranque.</a:t>
            </a: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endParaRPr lang="es-MX" dirty="0"/>
          </a:p>
        </p:txBody>
      </p:sp>
      <p:pic>
        <p:nvPicPr>
          <p:cNvPr id="4" name="Imagen 3">
            <a:extLst>
              <a:ext uri="{FF2B5EF4-FFF2-40B4-BE49-F238E27FC236}">
                <a16:creationId xmlns:a16="http://schemas.microsoft.com/office/drawing/2014/main" id="{34D75F19-5972-4BE6-9297-DEC27E7601E4}"/>
              </a:ext>
            </a:extLst>
          </p:cNvPr>
          <p:cNvPicPr/>
          <p:nvPr/>
        </p:nvPicPr>
        <p:blipFill>
          <a:blip r:embed="rId2"/>
          <a:stretch>
            <a:fillRect/>
          </a:stretch>
        </p:blipFill>
        <p:spPr>
          <a:xfrm>
            <a:off x="4513809" y="3954479"/>
            <a:ext cx="3162300" cy="2371725"/>
          </a:xfrm>
          <a:prstGeom prst="rect">
            <a:avLst/>
          </a:prstGeom>
        </p:spPr>
      </p:pic>
    </p:spTree>
    <p:extLst>
      <p:ext uri="{BB962C8B-B14F-4D97-AF65-F5344CB8AC3E}">
        <p14:creationId xmlns:p14="http://schemas.microsoft.com/office/powerpoint/2010/main" val="396062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7268B-BDE7-4C1D-A773-50C328FC2CB9}"/>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MEMORIA CACHÉ </a:t>
            </a:r>
          </a:p>
        </p:txBody>
      </p:sp>
      <p:sp>
        <p:nvSpPr>
          <p:cNvPr id="3" name="Marcador de contenido 2">
            <a:extLst>
              <a:ext uri="{FF2B5EF4-FFF2-40B4-BE49-F238E27FC236}">
                <a16:creationId xmlns:a16="http://schemas.microsoft.com/office/drawing/2014/main" id="{F4535A8E-8AAB-44E8-87B2-60A37268E0DC}"/>
              </a:ext>
            </a:extLst>
          </p:cNvPr>
          <p:cNvSpPr>
            <a:spLocks noGrp="1"/>
          </p:cNvSpPr>
          <p:nvPr>
            <p:ph idx="1"/>
          </p:nvPr>
        </p:nvSpPr>
        <p:spPr/>
        <p:txBody>
          <a:bodyPr>
            <a:noAutofit/>
          </a:bodyPr>
          <a:lstStyle/>
          <a:p>
            <a:pPr marL="0" indent="0" algn="just">
              <a:lnSpc>
                <a:spcPct val="107000"/>
              </a:lnSpc>
              <a:spcAft>
                <a:spcPts val="800"/>
              </a:spcAft>
              <a:buNone/>
            </a:pPr>
            <a:endPar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s-MX" sz="1400"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G</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uarda las ubicaciones en el disco que ocupan los programas que han sido ejecutados, para que cuando vuelvan a ser iniciados el acceso a la aplicación logre ser más rápido.</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b="1" i="1" dirty="0">
                <a:solidFill>
                  <a:srgbClr val="222222"/>
                </a:solidFill>
                <a:effectLst/>
                <a:latin typeface="Montserrat" panose="00000500000000000000" pitchFamily="2" charset="0"/>
                <a:ea typeface="Times New Roman" panose="02020603050405020304" pitchFamily="18" charset="0"/>
                <a:cs typeface="Times New Roman" panose="02020603050405020304" pitchFamily="18" charset="0"/>
              </a:rPr>
              <a:t>Existen tres tipos de caché:</a:t>
            </a:r>
            <a:endParaRPr lang="es-MX"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L1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se encuentra en el interior del procesador y funciona a la misma velocidad que éste, y en el cual se guardan instrucciones y datos.</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L2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suelen ser de dos tipos: interno y externo. El primero se encuentra dentro de la </a:t>
            </a:r>
            <a:r>
              <a:rPr lang="es-MX" sz="1400"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motherboard</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mientras que el segundo se halla en el procesador, pero de manera externa, lo que lo hace más lento que el caché L1.</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El </a:t>
            </a: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caché L3 </a:t>
            </a:r>
            <a:r>
              <a:rPr lang="es-MX" sz="140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que sólo vienen incorporado a algunos de los microprocesadores más avanzados, lo que resulta en una mayor velocidad de procesos.</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9625FDE6-E128-4EBB-8BD8-EFE667089773}"/>
              </a:ext>
            </a:extLst>
          </p:cNvPr>
          <p:cNvPicPr>
            <a:picLocks noChangeAspect="1"/>
          </p:cNvPicPr>
          <p:nvPr/>
        </p:nvPicPr>
        <p:blipFill>
          <a:blip r:embed="rId2"/>
          <a:stretch>
            <a:fillRect/>
          </a:stretch>
        </p:blipFill>
        <p:spPr>
          <a:xfrm>
            <a:off x="9406694" y="499540"/>
            <a:ext cx="2640000"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B0E32EAF-0C3C-4CDA-9DD3-F41EB34722D3}"/>
              </a:ext>
            </a:extLst>
          </p:cNvPr>
          <p:cNvPicPr/>
          <p:nvPr/>
        </p:nvPicPr>
        <p:blipFill>
          <a:blip r:embed="rId3"/>
          <a:stretch>
            <a:fillRect/>
          </a:stretch>
        </p:blipFill>
        <p:spPr>
          <a:xfrm>
            <a:off x="407569" y="535636"/>
            <a:ext cx="2762250" cy="1257300"/>
          </a:xfrm>
          <a:prstGeom prst="rect">
            <a:avLst/>
          </a:prstGeom>
        </p:spPr>
      </p:pic>
    </p:spTree>
    <p:extLst>
      <p:ext uri="{BB962C8B-B14F-4D97-AF65-F5344CB8AC3E}">
        <p14:creationId xmlns:p14="http://schemas.microsoft.com/office/powerpoint/2010/main" val="34934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85E5A-464E-4F22-8920-051ABD98FC14}"/>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REGISTRO DE MEMORIA </a:t>
            </a:r>
          </a:p>
        </p:txBody>
      </p:sp>
      <p:sp>
        <p:nvSpPr>
          <p:cNvPr id="3" name="Marcador de contenido 2">
            <a:extLst>
              <a:ext uri="{FF2B5EF4-FFF2-40B4-BE49-F238E27FC236}">
                <a16:creationId xmlns:a16="http://schemas.microsoft.com/office/drawing/2014/main" id="{773ED512-AAAF-4FA0-AD70-4108115022FE}"/>
              </a:ext>
            </a:extLst>
          </p:cNvPr>
          <p:cNvSpPr>
            <a:spLocks noGrp="1"/>
          </p:cNvSpPr>
          <p:nvPr>
            <p:ph idx="1"/>
          </p:nvPr>
        </p:nvSpPr>
        <p:spPr/>
        <p:txBody>
          <a:bodyPr/>
          <a:lstStyle/>
          <a:p>
            <a:pPr algn="just">
              <a:lnSpc>
                <a:spcPct val="107000"/>
              </a:lnSpc>
              <a:spcBef>
                <a:spcPts val="200"/>
              </a:spcBef>
            </a:pP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MAR</a:t>
            </a:r>
            <a:r>
              <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es un registro específico de alta velocidad, integrado en el microprocesador. Este registro contiene la dirección del dato que se quiere leer o escribir. El registro está conectado con el bus de direcciones, y su contenido se refleja en este bus.</a:t>
            </a:r>
          </a:p>
          <a:p>
            <a:pPr>
              <a:lnSpc>
                <a:spcPct val="107000"/>
              </a:lnSpc>
              <a:spcBef>
                <a:spcPts val="200"/>
              </a:spcBef>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Bef>
                <a:spcPts val="200"/>
              </a:spcBef>
            </a:pPr>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MDR</a:t>
            </a:r>
          </a:p>
          <a:p>
            <a:pPr algn="just">
              <a:lnSpc>
                <a:spcPct val="107000"/>
              </a:lnSpc>
              <a:spcAft>
                <a:spcPts val="800"/>
              </a:spcAft>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El Registro de Datos de Memoria, es un registro específico de alta velocidad y poca capacidad integrado en el microprocesador. El registro está conectado al bus de datos y a través de él, el CPU lee o escribe un dato a dicho bus, que a continuación llegará a la memoria o a un puerto de entrada/salida.</a:t>
            </a:r>
          </a:p>
          <a:p>
            <a:pPr>
              <a:lnSpc>
                <a:spcPct val="107000"/>
              </a:lnSpc>
              <a:spcBef>
                <a:spcPts val="200"/>
              </a:spcBef>
            </a:pPr>
            <a:endParaRPr lang="es-MX"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074F0AB3-7E84-43BF-B1A6-662BF38B80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96337" y="4940897"/>
            <a:ext cx="2695575" cy="1491615"/>
          </a:xfrm>
          <a:prstGeom prst="rect">
            <a:avLst/>
          </a:prstGeom>
          <a:noFill/>
          <a:ln>
            <a:noFill/>
          </a:ln>
        </p:spPr>
      </p:pic>
      <p:pic>
        <p:nvPicPr>
          <p:cNvPr id="5" name="Imagen 4">
            <a:extLst>
              <a:ext uri="{FF2B5EF4-FFF2-40B4-BE49-F238E27FC236}">
                <a16:creationId xmlns:a16="http://schemas.microsoft.com/office/drawing/2014/main" id="{4BD97A0F-8FB1-4511-A0EB-F377931FCF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544288"/>
            <a:ext cx="3048000" cy="1440000"/>
          </a:xfrm>
          <a:prstGeom prst="rect">
            <a:avLst/>
          </a:prstGeom>
          <a:noFill/>
          <a:ln>
            <a:noFill/>
          </a:ln>
        </p:spPr>
      </p:pic>
    </p:spTree>
    <p:extLst>
      <p:ext uri="{BB962C8B-B14F-4D97-AF65-F5344CB8AC3E}">
        <p14:creationId xmlns:p14="http://schemas.microsoft.com/office/powerpoint/2010/main" val="288918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160B5-ABD8-4675-84EF-F0ABE5AD3C4C}"/>
              </a:ext>
            </a:extLst>
          </p:cNvPr>
          <p:cNvSpPr>
            <a:spLocks noGrp="1"/>
          </p:cNvSpPr>
          <p:nvPr>
            <p:ph type="title"/>
          </p:nvPr>
        </p:nvSpPr>
        <p:spPr>
          <a:xfrm>
            <a:off x="1202919" y="284176"/>
            <a:ext cx="9784080" cy="1285830"/>
          </a:xfrm>
        </p:spPr>
        <p:txBody>
          <a:bodyPr>
            <a:normAutofit/>
          </a:bodyPr>
          <a:lstStyle/>
          <a:p>
            <a:pPr algn="ctr"/>
            <a:r>
              <a:rPr lang="es-MX" b="1" dirty="0">
                <a:solidFill>
                  <a:schemeClr val="bg1"/>
                </a:solidFill>
                <a:latin typeface="Montserrat" panose="00000500000000000000" pitchFamily="2" charset="0"/>
              </a:rPr>
              <a:t>REGISTROS</a:t>
            </a:r>
            <a:r>
              <a:rPr lang="es-MX" sz="2800" b="1" dirty="0">
                <a:solidFill>
                  <a:schemeClr val="bg1"/>
                </a:solidFill>
                <a:latin typeface="Montserrat" panose="00000500000000000000" pitchFamily="2" charset="0"/>
              </a:rPr>
              <a:t> </a:t>
            </a:r>
            <a:r>
              <a:rPr lang="es-MX" b="1" dirty="0">
                <a:solidFill>
                  <a:schemeClr val="bg1"/>
                </a:solidFill>
                <a:latin typeface="Montserrat" panose="00000500000000000000" pitchFamily="2" charset="0"/>
              </a:rPr>
              <a:t>DE MEMORIA</a:t>
            </a:r>
            <a:endParaRPr lang="es-MX" sz="2800" b="1" dirty="0">
              <a:solidFill>
                <a:schemeClr val="bg1"/>
              </a:solidFill>
              <a:latin typeface="Montserrat" panose="00000500000000000000" pitchFamily="2" charset="0"/>
            </a:endParaRPr>
          </a:p>
        </p:txBody>
      </p:sp>
      <p:sp>
        <p:nvSpPr>
          <p:cNvPr id="3" name="Marcador de contenido 2">
            <a:extLst>
              <a:ext uri="{FF2B5EF4-FFF2-40B4-BE49-F238E27FC236}">
                <a16:creationId xmlns:a16="http://schemas.microsoft.com/office/drawing/2014/main" id="{CE0AD8E6-2BB1-4A22-8903-141F2BA9A248}"/>
              </a:ext>
            </a:extLst>
          </p:cNvPr>
          <p:cNvSpPr>
            <a:spLocks noGrp="1"/>
          </p:cNvSpPr>
          <p:nvPr>
            <p:ph idx="1"/>
          </p:nvPr>
        </p:nvSpPr>
        <p:spPr/>
        <p:txBody>
          <a:bodyPr>
            <a:normAutofit/>
          </a:bodyPr>
          <a:lstStyle/>
          <a:p>
            <a:pPr algn="just"/>
            <a:r>
              <a:rPr lang="es-MX" sz="1400" b="1" dirty="0">
                <a:solidFill>
                  <a:schemeClr val="bg1"/>
                </a:solidFill>
                <a:latin typeface="Montserrat" panose="00000500000000000000" pitchFamily="2" charset="0"/>
              </a:rPr>
              <a:t>Registro pila:</a:t>
            </a:r>
            <a:r>
              <a:rPr lang="es-MX" sz="1400" dirty="0">
                <a:solidFill>
                  <a:schemeClr val="bg1"/>
                </a:solidFill>
                <a:latin typeface="Montserrat" panose="00000500000000000000" pitchFamily="2" charset="0"/>
              </a:rPr>
              <a:t> </a:t>
            </a:r>
            <a:r>
              <a:rPr lang="es-MX" sz="1400" dirty="0">
                <a:solidFill>
                  <a:schemeClr val="bg1"/>
                </a:solidFill>
                <a:effectLst/>
                <a:latin typeface="Montserrat" panose="00000500000000000000" pitchFamily="2" charset="0"/>
                <a:ea typeface="Calibri" panose="020F0502020204030204" pitchFamily="34" charset="0"/>
              </a:rPr>
              <a:t>es un registro de una CPU de computadora cuyo propósito es mantener la pista de la posición actual de la pila de llamadas. </a:t>
            </a:r>
          </a:p>
          <a:p>
            <a:pPr algn="just"/>
            <a:endParaRPr lang="es-MX" sz="1400" dirty="0">
              <a:solidFill>
                <a:schemeClr val="bg1"/>
              </a:solidFill>
              <a:latin typeface="Montserrat" panose="00000500000000000000" pitchFamily="2" charset="0"/>
            </a:endParaRPr>
          </a:p>
          <a:p>
            <a:pPr algn="just"/>
            <a:endParaRPr lang="es-MX" sz="1400" dirty="0">
              <a:solidFill>
                <a:schemeClr val="bg1"/>
              </a:solidFill>
              <a:latin typeface="Montserrat" panose="00000500000000000000" pitchFamily="2" charset="0"/>
            </a:endParaRPr>
          </a:p>
          <a:p>
            <a:pPr algn="just"/>
            <a:endPar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endParaRPr>
          </a:p>
          <a:p>
            <a:pPr algn="just"/>
            <a:endPar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endParaRPr>
          </a:p>
          <a:p>
            <a:pPr algn="just"/>
            <a:r>
              <a:rPr lang="es-MX" sz="1400" b="1"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Registro índice</a:t>
            </a:r>
            <a:r>
              <a:rPr lang="es-MX" sz="1400" b="1"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 </a:t>
            </a:r>
            <a:r>
              <a:rPr lang="es-MX" sz="1400" dirty="0">
                <a:solidFill>
                  <a:schemeClr val="bg1"/>
                </a:solidFill>
                <a:effectLst/>
                <a:latin typeface="Montserrat" panose="00000500000000000000" pitchFamily="2" charset="0"/>
                <a:ea typeface="Calibri" panose="020F0502020204030204" pitchFamily="34" charset="0"/>
              </a:rPr>
              <a:t>Afecta a los operandos durante la ejecución de un programa de computadora. El registro índice es típicamente usado para hacer operaciones de vectores/arreglos.</a:t>
            </a:r>
          </a:p>
          <a:p>
            <a:pPr algn="just"/>
            <a:endParaRPr lang="es-MX" sz="1400" dirty="0">
              <a:solidFill>
                <a:schemeClr val="bg1"/>
              </a:solidFill>
              <a:latin typeface="Montserrat" panose="00000500000000000000" pitchFamily="2" charset="0"/>
            </a:endParaRPr>
          </a:p>
        </p:txBody>
      </p:sp>
      <p:pic>
        <p:nvPicPr>
          <p:cNvPr id="5" name="Imagen 4">
            <a:extLst>
              <a:ext uri="{FF2B5EF4-FFF2-40B4-BE49-F238E27FC236}">
                <a16:creationId xmlns:a16="http://schemas.microsoft.com/office/drawing/2014/main" id="{0217244D-176B-4EDB-996A-7DA604291E0C}"/>
              </a:ext>
            </a:extLst>
          </p:cNvPr>
          <p:cNvPicPr>
            <a:picLocks noChangeAspect="1"/>
          </p:cNvPicPr>
          <p:nvPr/>
        </p:nvPicPr>
        <p:blipFill>
          <a:blip r:embed="rId2"/>
          <a:stretch>
            <a:fillRect/>
          </a:stretch>
        </p:blipFill>
        <p:spPr>
          <a:xfrm>
            <a:off x="5437250" y="2592038"/>
            <a:ext cx="1503480" cy="1080000"/>
          </a:xfrm>
          <a:prstGeom prst="rect">
            <a:avLst/>
          </a:prstGeom>
          <a:ln w="2286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2ED2B89A-6625-4C37-BAFC-D9043A97C6D0}"/>
              </a:ext>
            </a:extLst>
          </p:cNvPr>
          <p:cNvPicPr>
            <a:picLocks noChangeAspect="1"/>
          </p:cNvPicPr>
          <p:nvPr/>
        </p:nvPicPr>
        <p:blipFill>
          <a:blip r:embed="rId3"/>
          <a:stretch>
            <a:fillRect/>
          </a:stretch>
        </p:blipFill>
        <p:spPr>
          <a:xfrm>
            <a:off x="4562222" y="4694070"/>
            <a:ext cx="3522999" cy="1620000"/>
          </a:xfrm>
          <a:prstGeom prst="rect">
            <a:avLst/>
          </a:prstGeom>
        </p:spPr>
      </p:pic>
    </p:spTree>
    <p:extLst>
      <p:ext uri="{BB962C8B-B14F-4D97-AF65-F5344CB8AC3E}">
        <p14:creationId xmlns:p14="http://schemas.microsoft.com/office/powerpoint/2010/main" val="242368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8D772-6B88-4A51-BB77-CC4BDE747B7F}"/>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SOLUCION ALTERNA Y ERRORES COMUNES</a:t>
            </a:r>
          </a:p>
        </p:txBody>
      </p:sp>
      <p:sp>
        <p:nvSpPr>
          <p:cNvPr id="3" name="Marcador de contenido 2">
            <a:extLst>
              <a:ext uri="{FF2B5EF4-FFF2-40B4-BE49-F238E27FC236}">
                <a16:creationId xmlns:a16="http://schemas.microsoft.com/office/drawing/2014/main" id="{1B0F675D-5FF3-410D-AE26-96B8A9137CDA}"/>
              </a:ext>
            </a:extLst>
          </p:cNvPr>
          <p:cNvSpPr>
            <a:spLocks noGrp="1"/>
          </p:cNvSpPr>
          <p:nvPr>
            <p:ph idx="1"/>
          </p:nvPr>
        </p:nvSpPr>
        <p:spPr/>
        <p:txBody>
          <a:bodyPr>
            <a:normAutofit fontScale="92500" lnSpcReduction="10000"/>
          </a:bodyPr>
          <a:lstStyle/>
          <a:p>
            <a:pPr algn="just">
              <a:lnSpc>
                <a:spcPct val="107000"/>
              </a:lnSpc>
              <a:spcAft>
                <a:spcPts val="800"/>
              </a:spcAft>
            </a:pPr>
            <a:r>
              <a:rPr lang="es-MX" sz="1500" dirty="0">
                <a:solidFill>
                  <a:schemeClr val="bg1"/>
                </a:solidFill>
                <a:effectLst/>
                <a:latin typeface="Montserrat" panose="00000500000000000000" pitchFamily="2" charset="0"/>
                <a:ea typeface="Calibri" panose="020F0502020204030204" pitchFamily="34" charset="0"/>
              </a:rPr>
              <a:t>Existen muchos motivos por los que podrías recibir un mensaje de error durante la actualización o instalación de Windows 10, pero puedes corregir los errores más comunes siguiendo por ti mismo los pasos que se describen a continuación. </a:t>
            </a:r>
            <a:endParaRPr lang="es-MX" sz="15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Correcciones de errores en general</a:t>
            </a:r>
          </a:p>
          <a:p>
            <a:pPr algn="just">
              <a:lnSpc>
                <a:spcPct val="107000"/>
              </a:lnSpc>
              <a:spcAft>
                <a:spcPts val="800"/>
              </a:spcAft>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Estas son algunas cosas que puedes probar para corregir los errores de instalación y actualización: </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Quitar hardware externo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Actualizar Windows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Desinstala cualquier software antivirus que no sea de Microsoft.</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Desinstalar el software que no sea indispensable</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Liberar espacio en disco</a:t>
            </a:r>
          </a:p>
          <a:p>
            <a:pPr marL="342900" lvl="0" indent="-342900" algn="just">
              <a:lnSpc>
                <a:spcPct val="107000"/>
              </a:lnSpc>
              <a:spcAft>
                <a:spcPts val="800"/>
              </a:spcAft>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Errores 0xC1900101</a:t>
            </a:r>
          </a:p>
          <a:p>
            <a:endParaRPr lang="es-MX" dirty="0"/>
          </a:p>
        </p:txBody>
      </p:sp>
    </p:spTree>
    <p:extLst>
      <p:ext uri="{BB962C8B-B14F-4D97-AF65-F5344CB8AC3E}">
        <p14:creationId xmlns:p14="http://schemas.microsoft.com/office/powerpoint/2010/main" val="4179562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3CCBC-699C-4D9E-939D-A70BCA0A4FC7}"/>
              </a:ext>
            </a:extLst>
          </p:cNvPr>
          <p:cNvSpPr>
            <a:spLocks noGrp="1"/>
          </p:cNvSpPr>
          <p:nvPr>
            <p:ph type="title"/>
          </p:nvPr>
        </p:nvSpPr>
        <p:spPr>
          <a:xfrm>
            <a:off x="1359330" y="524808"/>
            <a:ext cx="9784080" cy="906950"/>
          </a:xfrm>
        </p:spPr>
        <p:txBody>
          <a:bodyPr/>
          <a:lstStyle/>
          <a:p>
            <a:pPr algn="ctr"/>
            <a:r>
              <a:rPr lang="es-MX" b="1" dirty="0">
                <a:solidFill>
                  <a:schemeClr val="bg1"/>
                </a:solidFill>
                <a:latin typeface="Montserrat" panose="00000500000000000000" pitchFamily="2" charset="0"/>
              </a:rPr>
              <a:t>VERONA EN GITHUB</a:t>
            </a:r>
          </a:p>
        </p:txBody>
      </p:sp>
      <p:sp>
        <p:nvSpPr>
          <p:cNvPr id="3" name="Marcador de contenido 2">
            <a:extLst>
              <a:ext uri="{FF2B5EF4-FFF2-40B4-BE49-F238E27FC236}">
                <a16:creationId xmlns:a16="http://schemas.microsoft.com/office/drawing/2014/main" id="{2D3F7647-6E61-4563-8EEB-833CDDCBAB49}"/>
              </a:ext>
            </a:extLst>
          </p:cNvPr>
          <p:cNvSpPr>
            <a:spLocks noGrp="1"/>
          </p:cNvSpPr>
          <p:nvPr>
            <p:ph idx="1"/>
          </p:nvPr>
        </p:nvSpPr>
        <p:spPr>
          <a:xfrm>
            <a:off x="835441" y="1802675"/>
            <a:ext cx="10521118" cy="4206240"/>
          </a:xfrm>
        </p:spPr>
        <p:txBody>
          <a:bodyPr/>
          <a:lstStyle/>
          <a:p>
            <a:pPr marL="0" indent="0" algn="just">
              <a:buNone/>
            </a:pP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endParaRPr>
          </a:p>
          <a:p>
            <a:pPr algn="just"/>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0" indent="0" algn="just">
              <a:buNone/>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r>
              <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rPr>
              <a:t>	</a:t>
            </a:r>
          </a:p>
          <a:p>
            <a:pPr marL="0" indent="0" algn="just">
              <a:buNone/>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endParaRPr lang="es-MX" dirty="0"/>
          </a:p>
        </p:txBody>
      </p:sp>
      <p:pic>
        <p:nvPicPr>
          <p:cNvPr id="13" name="Imagen 12">
            <a:extLst>
              <a:ext uri="{FF2B5EF4-FFF2-40B4-BE49-F238E27FC236}">
                <a16:creationId xmlns:a16="http://schemas.microsoft.com/office/drawing/2014/main" id="{0B3A042E-67CA-4562-8767-21DC1C146024}"/>
              </a:ext>
            </a:extLst>
          </p:cNvPr>
          <p:cNvPicPr>
            <a:picLocks noChangeAspect="1"/>
          </p:cNvPicPr>
          <p:nvPr/>
        </p:nvPicPr>
        <p:blipFill>
          <a:blip r:embed="rId2"/>
          <a:stretch>
            <a:fillRect/>
          </a:stretch>
        </p:blipFill>
        <p:spPr>
          <a:xfrm>
            <a:off x="6669066" y="2285795"/>
            <a:ext cx="4884174" cy="3240000"/>
          </a:xfrm>
          <a:prstGeom prst="rect">
            <a:avLst/>
          </a:prstGeom>
          <a:ln>
            <a:noFill/>
          </a:ln>
          <a:effectLst>
            <a:outerShdw blurRad="292100" dist="139700" dir="2700000" algn="tl" rotWithShape="0">
              <a:srgbClr val="333333">
                <a:alpha val="65000"/>
              </a:srgbClr>
            </a:outerShdw>
          </a:effectLst>
        </p:spPr>
      </p:pic>
      <p:pic>
        <p:nvPicPr>
          <p:cNvPr id="15" name="Imagen 14">
            <a:extLst>
              <a:ext uri="{FF2B5EF4-FFF2-40B4-BE49-F238E27FC236}">
                <a16:creationId xmlns:a16="http://schemas.microsoft.com/office/drawing/2014/main" id="{2302A7F3-CF85-4F23-A845-163FF82E825A}"/>
              </a:ext>
            </a:extLst>
          </p:cNvPr>
          <p:cNvPicPr>
            <a:picLocks noChangeAspect="1"/>
          </p:cNvPicPr>
          <p:nvPr/>
        </p:nvPicPr>
        <p:blipFill>
          <a:blip r:embed="rId3"/>
          <a:stretch>
            <a:fillRect/>
          </a:stretch>
        </p:blipFill>
        <p:spPr>
          <a:xfrm>
            <a:off x="728368" y="2285795"/>
            <a:ext cx="5367632" cy="324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845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311BFE8-125B-444E-8071-0F3102734D15}"/>
              </a:ext>
            </a:extLst>
          </p:cNvPr>
          <p:cNvPicPr>
            <a:picLocks noGrp="1" noChangeAspect="1"/>
          </p:cNvPicPr>
          <p:nvPr>
            <p:ph idx="1"/>
          </p:nvPr>
        </p:nvPicPr>
        <p:blipFill>
          <a:blip r:embed="rId2"/>
          <a:stretch>
            <a:fillRect/>
          </a:stretch>
        </p:blipFill>
        <p:spPr>
          <a:xfrm>
            <a:off x="478242" y="1882791"/>
            <a:ext cx="4929593" cy="4356000"/>
          </a:xfrm>
        </p:spPr>
      </p:pic>
      <p:pic>
        <p:nvPicPr>
          <p:cNvPr id="10" name="Marcador de contenido 3">
            <a:extLst>
              <a:ext uri="{FF2B5EF4-FFF2-40B4-BE49-F238E27FC236}">
                <a16:creationId xmlns:a16="http://schemas.microsoft.com/office/drawing/2014/main" id="{B4DA90A1-A32F-4541-99F4-EA14B3D20B0F}"/>
              </a:ext>
            </a:extLst>
          </p:cNvPr>
          <p:cNvPicPr>
            <a:picLocks noChangeAspect="1"/>
          </p:cNvPicPr>
          <p:nvPr/>
        </p:nvPicPr>
        <p:blipFill>
          <a:blip r:embed="rId3"/>
          <a:stretch>
            <a:fillRect/>
          </a:stretch>
        </p:blipFill>
        <p:spPr>
          <a:xfrm>
            <a:off x="5856835" y="1809000"/>
            <a:ext cx="5856923" cy="4134600"/>
          </a:xfrm>
          <a:prstGeom prst="rect">
            <a:avLst/>
          </a:prstGeom>
        </p:spPr>
      </p:pic>
      <p:sp>
        <p:nvSpPr>
          <p:cNvPr id="11" name="CuadroTexto 10">
            <a:extLst>
              <a:ext uri="{FF2B5EF4-FFF2-40B4-BE49-F238E27FC236}">
                <a16:creationId xmlns:a16="http://schemas.microsoft.com/office/drawing/2014/main" id="{F55E916C-30AA-4DFC-AF89-CFF43D723544}"/>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5408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21680AB-5A0D-451A-97CD-BC5D3CC993BC}"/>
              </a:ext>
            </a:extLst>
          </p:cNvPr>
          <p:cNvPicPr>
            <a:picLocks noChangeAspect="1"/>
          </p:cNvPicPr>
          <p:nvPr/>
        </p:nvPicPr>
        <p:blipFill>
          <a:blip r:embed="rId2"/>
          <a:stretch>
            <a:fillRect/>
          </a:stretch>
        </p:blipFill>
        <p:spPr>
          <a:xfrm>
            <a:off x="1202919" y="2110085"/>
            <a:ext cx="5429191" cy="3240000"/>
          </a:xfrm>
          <a:prstGeom prst="rect">
            <a:avLst/>
          </a:prstGeom>
        </p:spPr>
      </p:pic>
      <p:pic>
        <p:nvPicPr>
          <p:cNvPr id="9" name="Marcador de contenido 8">
            <a:extLst>
              <a:ext uri="{FF2B5EF4-FFF2-40B4-BE49-F238E27FC236}">
                <a16:creationId xmlns:a16="http://schemas.microsoft.com/office/drawing/2014/main" id="{2371BCA1-2F61-4F00-89DD-A67D4960CCDA}"/>
              </a:ext>
            </a:extLst>
          </p:cNvPr>
          <p:cNvPicPr>
            <a:picLocks noGrp="1" noChangeAspect="1"/>
          </p:cNvPicPr>
          <p:nvPr>
            <p:ph idx="1"/>
          </p:nvPr>
        </p:nvPicPr>
        <p:blipFill>
          <a:blip r:embed="rId3"/>
          <a:stretch>
            <a:fillRect/>
          </a:stretch>
        </p:blipFill>
        <p:spPr>
          <a:xfrm>
            <a:off x="7084348" y="2110085"/>
            <a:ext cx="4057650" cy="3676650"/>
          </a:xfrm>
        </p:spPr>
      </p:pic>
      <p:sp>
        <p:nvSpPr>
          <p:cNvPr id="10" name="CuadroTexto 9">
            <a:extLst>
              <a:ext uri="{FF2B5EF4-FFF2-40B4-BE49-F238E27FC236}">
                <a16:creationId xmlns:a16="http://schemas.microsoft.com/office/drawing/2014/main" id="{D9F53683-5FB6-44D0-B1F9-CFE7ADCD6881}"/>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07216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10E6B94-1E71-4CB0-874C-38DA3FC3CAA8}"/>
              </a:ext>
            </a:extLst>
          </p:cNvPr>
          <p:cNvPicPr>
            <a:picLocks noGrp="1" noChangeAspect="1"/>
          </p:cNvPicPr>
          <p:nvPr>
            <p:ph idx="1"/>
          </p:nvPr>
        </p:nvPicPr>
        <p:blipFill>
          <a:blip r:embed="rId2"/>
          <a:stretch>
            <a:fillRect/>
          </a:stretch>
        </p:blipFill>
        <p:spPr>
          <a:xfrm>
            <a:off x="981287" y="1869625"/>
            <a:ext cx="3934477" cy="3780000"/>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F3794B67-3719-429C-B9E4-ED9E8BE4C649}"/>
              </a:ext>
            </a:extLst>
          </p:cNvPr>
          <p:cNvPicPr>
            <a:picLocks noChangeAspect="1"/>
          </p:cNvPicPr>
          <p:nvPr/>
        </p:nvPicPr>
        <p:blipFill>
          <a:blip r:embed="rId3"/>
          <a:stretch>
            <a:fillRect/>
          </a:stretch>
        </p:blipFill>
        <p:spPr>
          <a:xfrm>
            <a:off x="6132096" y="1869625"/>
            <a:ext cx="5564541" cy="3600000"/>
          </a:xfrm>
          <a:prstGeom prst="rect">
            <a:avLst/>
          </a:prstGeom>
          <a:ln>
            <a:noFill/>
          </a:ln>
          <a:effectLst>
            <a:outerShdw blurRad="292100" dist="139700" dir="2700000" algn="tl" rotWithShape="0">
              <a:srgbClr val="333333">
                <a:alpha val="65000"/>
              </a:srgbClr>
            </a:outerShdw>
          </a:effectLst>
        </p:spPr>
      </p:pic>
      <p:sp>
        <p:nvSpPr>
          <p:cNvPr id="10" name="CuadroTexto 9">
            <a:extLst>
              <a:ext uri="{FF2B5EF4-FFF2-40B4-BE49-F238E27FC236}">
                <a16:creationId xmlns:a16="http://schemas.microsoft.com/office/drawing/2014/main" id="{9DA9ED50-3DDF-448B-988D-6F8E33FDCCD5}"/>
              </a:ext>
            </a:extLst>
          </p:cNvPr>
          <p:cNvSpPr txBox="1"/>
          <p:nvPr/>
        </p:nvSpPr>
        <p:spPr>
          <a:xfrm>
            <a:off x="1469858" y="770021"/>
            <a:ext cx="9252284" cy="707886"/>
          </a:xfrm>
          <a:prstGeom prst="rect">
            <a:avLst/>
          </a:prstGeom>
          <a:noFill/>
        </p:spPr>
        <p:txBody>
          <a:bodyPr wrap="square" rtlCol="0">
            <a:spAutoFit/>
          </a:bodyPr>
          <a:lstStyle/>
          <a:p>
            <a:pPr algn="ctr"/>
            <a:r>
              <a:rPr lang="es-MX" sz="4000" b="1" dirty="0">
                <a:solidFill>
                  <a:schemeClr val="bg1"/>
                </a:solidFill>
                <a:latin typeface="Montserrat" panose="00000500000000000000" pitchFamily="2" charset="0"/>
              </a:rPr>
              <a:t>VERONA CON GITHUB</a:t>
            </a:r>
            <a:endParaRPr lang="es-MX" sz="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29160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4C853-CC39-4E45-BB92-116343F4439D}"/>
              </a:ext>
            </a:extLst>
          </p:cNvPr>
          <p:cNvSpPr>
            <a:spLocks noGrp="1"/>
          </p:cNvSpPr>
          <p:nvPr>
            <p:ph type="title"/>
          </p:nvPr>
        </p:nvSpPr>
        <p:spPr>
          <a:xfrm>
            <a:off x="1151898" y="667800"/>
            <a:ext cx="9784080" cy="1508760"/>
          </a:xfrm>
        </p:spPr>
        <p:txBody>
          <a:bodyPr>
            <a:normAutofit/>
          </a:bodyPr>
          <a:lstStyle/>
          <a:p>
            <a:pPr algn="ctr"/>
            <a:br>
              <a:rPr lang="es-MX" b="1" dirty="0">
                <a:solidFill>
                  <a:schemeClr val="bg1"/>
                </a:solidFill>
                <a:latin typeface="Montserrat" panose="00000500000000000000" pitchFamily="2" charset="0"/>
              </a:rPr>
            </a:br>
            <a:r>
              <a:rPr lang="es-MX" b="1" dirty="0">
                <a:solidFill>
                  <a:schemeClr val="bg1"/>
                </a:solidFill>
                <a:latin typeface="Montserrat" panose="00000500000000000000" pitchFamily="2" charset="0"/>
              </a:rPr>
              <a:t>¿QUÉ ES VERONA?</a:t>
            </a:r>
          </a:p>
        </p:txBody>
      </p:sp>
      <p:sp>
        <p:nvSpPr>
          <p:cNvPr id="3" name="Marcador de contenido 2">
            <a:extLst>
              <a:ext uri="{FF2B5EF4-FFF2-40B4-BE49-F238E27FC236}">
                <a16:creationId xmlns:a16="http://schemas.microsoft.com/office/drawing/2014/main" id="{CD581FE2-74D1-4721-B572-59B2BC99A040}"/>
              </a:ext>
            </a:extLst>
          </p:cNvPr>
          <p:cNvSpPr>
            <a:spLocks noGrp="1"/>
          </p:cNvSpPr>
          <p:nvPr>
            <p:ph idx="1"/>
          </p:nvPr>
        </p:nvSpPr>
        <p:spPr>
          <a:xfrm>
            <a:off x="1100877" y="2611743"/>
            <a:ext cx="9886122" cy="3211311"/>
          </a:xfrm>
        </p:spPr>
        <p:txBody>
          <a:bodyPr>
            <a:normAutofit/>
          </a:bodyPr>
          <a:lstStyle/>
          <a:p>
            <a:pPr algn="just"/>
            <a:r>
              <a:rPr lang="es-MX" sz="1400" dirty="0">
                <a:solidFill>
                  <a:schemeClr val="bg1"/>
                </a:solidFill>
                <a:latin typeface="Montserrat" panose="00000500000000000000" pitchFamily="2" charset="0"/>
              </a:rPr>
              <a:t>Es un lenguaje de programación en etapa de desarrollo diseñado por la empresa Microsoft con ayuda de académicos en el Imperial </a:t>
            </a:r>
            <a:r>
              <a:rPr lang="es-MX" sz="1400" dirty="0" err="1">
                <a:solidFill>
                  <a:schemeClr val="bg1"/>
                </a:solidFill>
                <a:latin typeface="Montserrat" panose="00000500000000000000" pitchFamily="2" charset="0"/>
              </a:rPr>
              <a:t>College</a:t>
            </a:r>
            <a:r>
              <a:rPr lang="es-MX" sz="1400" dirty="0">
                <a:solidFill>
                  <a:schemeClr val="bg1"/>
                </a:solidFill>
                <a:latin typeface="Montserrat" panose="00000500000000000000" pitchFamily="2" charset="0"/>
              </a:rPr>
              <a:t> de Londres, el cual esta basado en el lenguaje </a:t>
            </a:r>
            <a:r>
              <a:rPr lang="es-MX" sz="1400" dirty="0" err="1">
                <a:solidFill>
                  <a:schemeClr val="bg1"/>
                </a:solidFill>
                <a:latin typeface="Montserrat" panose="00000500000000000000" pitchFamily="2" charset="0"/>
              </a:rPr>
              <a:t>Rust</a:t>
            </a:r>
            <a:r>
              <a:rPr lang="es-MX" sz="1400" dirty="0">
                <a:solidFill>
                  <a:schemeClr val="bg1"/>
                </a:solidFill>
                <a:latin typeface="Montserrat" panose="00000500000000000000" pitchFamily="2" charset="0"/>
              </a:rPr>
              <a:t> </a:t>
            </a:r>
            <a:r>
              <a:rPr lang="es-MX" sz="1400" dirty="0">
                <a:solidFill>
                  <a:schemeClr val="bg1"/>
                </a:solidFill>
                <a:effectLst/>
                <a:latin typeface="Montserrat" panose="00000500000000000000" pitchFamily="2" charset="0"/>
              </a:rPr>
              <a:t>destinado a lidiar con situaciones de memoria para hacer que otros lenguajes de programación sean más seguros.</a:t>
            </a:r>
          </a:p>
          <a:p>
            <a:pPr algn="just"/>
            <a:endParaRPr lang="es-MX" sz="1400" dirty="0">
              <a:solidFill>
                <a:schemeClr val="bg1"/>
              </a:solidFill>
              <a:latin typeface="Montserrat" panose="00000500000000000000" pitchFamily="2" charset="0"/>
            </a:endParaRPr>
          </a:p>
          <a:p>
            <a:pPr algn="just"/>
            <a:r>
              <a:rPr lang="es-MX" sz="1400" dirty="0">
                <a:solidFill>
                  <a:schemeClr val="bg1"/>
                </a:solidFill>
                <a:latin typeface="Montserrat" panose="00000500000000000000" pitchFamily="2" charset="0"/>
              </a:rPr>
              <a:t>Este lenguaje  tiene como objetivos principales construir sistemas más seguros a través de una mejor administración de memoria, compartimentación y “</a:t>
            </a:r>
            <a:r>
              <a:rPr lang="es-MX" sz="1400" dirty="0" err="1">
                <a:solidFill>
                  <a:schemeClr val="bg1"/>
                </a:solidFill>
                <a:latin typeface="Montserrat" panose="00000500000000000000" pitchFamily="2" charset="0"/>
              </a:rPr>
              <a:t>sandboxing</a:t>
            </a:r>
            <a:r>
              <a:rPr lang="es-MX" sz="1400" dirty="0">
                <a:solidFill>
                  <a:schemeClr val="bg1"/>
                </a:solidFill>
                <a:latin typeface="Montserrat" panose="00000500000000000000" pitchFamily="2" charset="0"/>
              </a:rPr>
              <a:t> generalizado”.</a:t>
            </a:r>
          </a:p>
          <a:p>
            <a:pPr algn="just"/>
            <a:endParaRPr lang="es-MX" sz="1400" dirty="0">
              <a:solidFill>
                <a:schemeClr val="bg1"/>
              </a:solidFill>
              <a:latin typeface="Montserrat" panose="00000500000000000000" pitchFamily="2" charset="0"/>
            </a:endParaRPr>
          </a:p>
          <a:p>
            <a:pPr algn="just"/>
            <a:r>
              <a:rPr lang="es-MX" sz="1400" dirty="0">
                <a:solidFill>
                  <a:schemeClr val="bg1"/>
                </a:solidFill>
                <a:latin typeface="Montserrat" panose="00000500000000000000" pitchFamily="2" charset="0"/>
              </a:rPr>
              <a:t>El sistema está diseñado para tener un acceso seguro a la memoria, y no permite punteros nulos o punteros colgantes.</a:t>
            </a:r>
          </a:p>
          <a:p>
            <a:endParaRPr lang="es-MX" dirty="0"/>
          </a:p>
        </p:txBody>
      </p:sp>
      <p:pic>
        <p:nvPicPr>
          <p:cNvPr id="1026" name="Picture 2" descr="Dynamics 365 Verona – Software ERP para gestión de proyectos">
            <a:extLst>
              <a:ext uri="{FF2B5EF4-FFF2-40B4-BE49-F238E27FC236}">
                <a16:creationId xmlns:a16="http://schemas.microsoft.com/office/drawing/2014/main" id="{64C2EA48-EECF-406B-888A-795D22667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156" y="512121"/>
            <a:ext cx="3447924" cy="86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A88BBFCB-35FD-4733-8217-9C23D1FB29B9}"/>
              </a:ext>
            </a:extLst>
          </p:cNvPr>
          <p:cNvPicPr>
            <a:picLocks noChangeAspect="1"/>
          </p:cNvPicPr>
          <p:nvPr/>
        </p:nvPicPr>
        <p:blipFill>
          <a:blip r:embed="rId3"/>
          <a:stretch>
            <a:fillRect/>
          </a:stretch>
        </p:blipFill>
        <p:spPr>
          <a:xfrm>
            <a:off x="120693" y="547358"/>
            <a:ext cx="2062410" cy="108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051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F17FE-474C-4A53-BBA0-A4EBF139D09B}"/>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BIBLIOGRAFÍA </a:t>
            </a:r>
          </a:p>
        </p:txBody>
      </p:sp>
      <p:sp>
        <p:nvSpPr>
          <p:cNvPr id="3" name="Marcador de contenido 2">
            <a:extLst>
              <a:ext uri="{FF2B5EF4-FFF2-40B4-BE49-F238E27FC236}">
                <a16:creationId xmlns:a16="http://schemas.microsoft.com/office/drawing/2014/main" id="{57A3616F-03A2-41AB-BC36-A5DCFD31DF6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Rendrán</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(2020). Sobre el uso de MLIR para Verona Recuperado el 27 de mayo de 2021 de: https://systemcall.eu/2020/10/22/on-using-mlir-for-verona/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Microsoft (2020). Verona recuperado el 27 de mayo de 2021 de: https://github.com/microsoft/verona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Microsoft (2019). Verona en Cambridge recuperado el 30 de marzo de 2021 de: https://www.microsoft.com/en-us/research/lab/microsoft-research-cambridge/</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Anónimo (2019). MLIR en Verona el 29 de mayo de 2021 recuperado de: https://systemcall.eu/2020/10/22/on-using-mlir-for-verona/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Mathieu, Mihaela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Juganaru</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(2014) INTRODUCCION A LA PROGRAMACION. Primera edición, recuperado el 01 de mayo de 2021 https://editorialpatria.com.mx/pdffiles/9786074384154.pdf (PAGINA 13 DEL PDF)</a:t>
            </a:r>
          </a:p>
          <a:p>
            <a:pPr marL="342900" lvl="0" indent="-342900" algn="just">
              <a:lnSpc>
                <a:spcPct val="107000"/>
              </a:lnSpc>
              <a:spcAft>
                <a:spcPts val="800"/>
              </a:spcAft>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Valdeolmillos</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Celia. (2020) Proyecto Verona: un nuevo lenguaje de programación creado por Microsoft e inspirado en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Rusth</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Recuperado el 03/05/2021 de ttps://www.muycomputerpro.com/2020/01/20/proyecto-verona-lenguaje-microsoft-rust</a:t>
            </a:r>
          </a:p>
          <a:p>
            <a:pPr algn="ctr"/>
            <a:endParaRPr lang="es-MX" dirty="0"/>
          </a:p>
        </p:txBody>
      </p:sp>
    </p:spTree>
    <p:extLst>
      <p:ext uri="{BB962C8B-B14F-4D97-AF65-F5344CB8AC3E}">
        <p14:creationId xmlns:p14="http://schemas.microsoft.com/office/powerpoint/2010/main" val="74793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CE434-A0E7-483D-B7AF-0D83934FF3F9}"/>
              </a:ext>
            </a:extLst>
          </p:cNvPr>
          <p:cNvSpPr>
            <a:spLocks noGrp="1"/>
          </p:cNvSpPr>
          <p:nvPr>
            <p:ph type="title"/>
          </p:nvPr>
        </p:nvSpPr>
        <p:spPr>
          <a:xfrm>
            <a:off x="1203960" y="476682"/>
            <a:ext cx="9768840" cy="1015234"/>
          </a:xfrm>
        </p:spPr>
        <p:txBody>
          <a:bodyPr>
            <a:normAutofit/>
          </a:bodyPr>
          <a:lstStyle/>
          <a:p>
            <a:pPr algn="ctr"/>
            <a:r>
              <a:rPr lang="es-MX" sz="2000" b="1" dirty="0">
                <a:solidFill>
                  <a:schemeClr val="bg1"/>
                </a:solidFill>
                <a:latin typeface="Montserrat" panose="00000500000000000000" pitchFamily="2" charset="0"/>
              </a:rPr>
              <a:t>Objetivo general</a:t>
            </a:r>
            <a:br>
              <a:rPr lang="es-MX" sz="2000" b="1" dirty="0">
                <a:solidFill>
                  <a:schemeClr val="bg1"/>
                </a:solidFill>
                <a:latin typeface="Montserrat" panose="00000500000000000000" pitchFamily="2" charset="0"/>
              </a:rPr>
            </a:br>
            <a:br>
              <a:rPr lang="es-MX" sz="1600" dirty="0">
                <a:latin typeface="Montserrat" panose="00000500000000000000" pitchFamily="2" charset="0"/>
              </a:rPr>
            </a:br>
            <a:r>
              <a:rPr lang="es-ES" sz="14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4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onocer el lenguaje </a:t>
            </a:r>
            <a:r>
              <a:rPr lang="es-ES" sz="14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V</a:t>
            </a:r>
            <a:r>
              <a:rPr lang="es-ES" sz="14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erona, así como sus diferentes funciones dentro de la programación y sus usos para la tecnología mas actualizada.</a:t>
            </a:r>
            <a:endParaRPr lang="es-MX" sz="1600" dirty="0">
              <a:latin typeface="Montserrat" panose="00000500000000000000" pitchFamily="2" charset="0"/>
            </a:endParaRPr>
          </a:p>
        </p:txBody>
      </p:sp>
      <p:sp>
        <p:nvSpPr>
          <p:cNvPr id="3" name="Marcador de contenido 2">
            <a:extLst>
              <a:ext uri="{FF2B5EF4-FFF2-40B4-BE49-F238E27FC236}">
                <a16:creationId xmlns:a16="http://schemas.microsoft.com/office/drawing/2014/main" id="{F64D5119-E75C-45F7-82E6-873091CC618D}"/>
              </a:ext>
            </a:extLst>
          </p:cNvPr>
          <p:cNvSpPr>
            <a:spLocks noGrp="1"/>
          </p:cNvSpPr>
          <p:nvPr>
            <p:ph idx="1"/>
          </p:nvPr>
        </p:nvSpPr>
        <p:spPr>
          <a:xfrm>
            <a:off x="709863" y="1576137"/>
            <a:ext cx="10804358" cy="4932947"/>
          </a:xfrm>
        </p:spPr>
        <p:txBody>
          <a:bodyPr>
            <a:normAutofit fontScale="92500" lnSpcReduction="10000"/>
          </a:bodyPr>
          <a:lstStyle/>
          <a:p>
            <a:pPr marL="0" indent="0" algn="ctr">
              <a:buNone/>
            </a:pPr>
            <a:r>
              <a:rPr lang="es-MX" sz="1800" b="1" dirty="0">
                <a:solidFill>
                  <a:schemeClr val="bg1"/>
                </a:solidFill>
                <a:latin typeface="Montserrat" panose="00000500000000000000" pitchFamily="2" charset="0"/>
              </a:rPr>
              <a:t>OBJETIVOS ESPECIFICOS </a:t>
            </a:r>
          </a:p>
          <a:p>
            <a:pPr marL="0" indent="0">
              <a:buNone/>
            </a:pPr>
            <a:br>
              <a:rPr lang="es-MX" sz="1400" dirty="0">
                <a:solidFill>
                  <a:schemeClr val="bg1"/>
                </a:solidFill>
                <a:latin typeface="Montserrat" panose="00000500000000000000" pitchFamily="2"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1.</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cap="none" dirty="0">
                <a:solidFill>
                  <a:schemeClr val="bg1"/>
                </a:solidFill>
                <a:latin typeface="Montserrat" panose="00000500000000000000" pitchFamily="2" charset="0"/>
                <a:ea typeface="Calibri" panose="020F0502020204030204" pitchFamily="34" charset="0"/>
                <a:cs typeface="Times New Roman" panose="02020603050405020304" pitchFamily="18" charset="0"/>
              </a:rPr>
              <a:t>E</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ncontrar y definir diferencias entre los lenguajes de programación de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codigo</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abierto</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2.</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cap="none" dirty="0">
                <a:solidFill>
                  <a:schemeClr val="bg1"/>
                </a:solidFill>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los métodos de administración de memoria </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3.</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las características de los lenguajes de programación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rust</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a:t>
            </a:r>
            <a:r>
              <a:rPr lang="es-ES" sz="1400" cap="none"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4.</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ncontrar las similitudes entre ambos lenguajes de programación para poder encontrar los motivos por los cuales fueron selecciones esos lenguajes</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5.</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D</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efinir los tipos de memoria dentro de una computadora</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6.</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ealizar un análisis de los registros de memorias. </a:t>
            </a:r>
            <a:br>
              <a:rPr lang="es-MX"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Objetivo Específico 7.</a:t>
            </a:r>
            <a:b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a:t>
            </a:r>
            <a:r>
              <a:rPr lang="es-ES" sz="14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roponer una solución alterna ante el lenguaje de programación. </a:t>
            </a:r>
          </a:p>
          <a:p>
            <a:pPr marL="0" indent="0" algn="ctr">
              <a:buNone/>
            </a:pPr>
            <a:r>
              <a:rPr lang="es-MX" sz="1600" b="1" dirty="0">
                <a:solidFill>
                  <a:schemeClr val="bg1"/>
                </a:solidFill>
                <a:latin typeface="Montserrat" panose="00000500000000000000" pitchFamily="2" charset="0"/>
                <a:cs typeface="Times New Roman" panose="02020603050405020304" pitchFamily="18" charset="0"/>
              </a:rPr>
              <a:t>JUSTIFICACION</a:t>
            </a:r>
          </a:p>
          <a:p>
            <a:pPr marL="0" indent="0" algn="just">
              <a:buNone/>
            </a:pP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Microsoft ha confirmado que está creando un nuevo lenguaje de programación, bajo el nombre de proyecto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V</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erona, inspirado en el lenguaje de programación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R</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ust</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también de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icrosoft, y pensado para utilizarlo en programación segura de infraestructuras. </a:t>
            </a:r>
            <a:br>
              <a:rPr lang="es-MX" sz="15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Según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Z</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dnet</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este lenguaje de programación no es algo nuevo, dado que ya hay noticias de su nacimiento el año pasado (2020), cuando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M</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atthew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P</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arkinson, un investigador del laboratorio </a:t>
            </a:r>
            <a:r>
              <a:rPr lang="es-ES" sz="1500" cap="none" dirty="0">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ambridge </a:t>
            </a:r>
            <a:r>
              <a:rPr lang="es-ES" sz="1500" cap="none" dirty="0" err="1">
                <a:solidFill>
                  <a:schemeClr val="bg1"/>
                </a:solidFill>
                <a:latin typeface="Montserrat" panose="00000500000000000000" pitchFamily="2" charset="0"/>
                <a:ea typeface="Times New Roman" panose="02020603050405020304" pitchFamily="18" charset="0"/>
                <a:cs typeface="Times New Roman" panose="02020603050405020304" pitchFamily="18" charset="0"/>
              </a:rPr>
              <a:t>C</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omputer</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ofreció algunos detalles del proyecto a dicho medio. </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parkinson</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 también anunció entonces que el lenguaje sería open </a:t>
            </a:r>
            <a:r>
              <a:rPr lang="es-ES" sz="1500" cap="none" dirty="0" err="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source</a:t>
            </a:r>
            <a:r>
              <a:rPr lang="es-ES" sz="1500" cap="none"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t>
            </a:r>
            <a:br>
              <a:rPr lang="es-MX" sz="1500" cap="none"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br>
            <a:br>
              <a:rPr lang="es-MX" sz="1500" b="1" cap="none" dirty="0">
                <a:solidFill>
                  <a:schemeClr val="bg1"/>
                </a:solidFill>
                <a:latin typeface="Montserrat" panose="00000500000000000000" pitchFamily="2" charset="0"/>
              </a:rPr>
            </a:br>
            <a:endParaRPr lang="es-MX" sz="1500" dirty="0">
              <a:solidFill>
                <a:schemeClr val="bg1"/>
              </a:solidFill>
            </a:endParaRPr>
          </a:p>
        </p:txBody>
      </p:sp>
    </p:spTree>
    <p:extLst>
      <p:ext uri="{BB962C8B-B14F-4D97-AF65-F5344CB8AC3E}">
        <p14:creationId xmlns:p14="http://schemas.microsoft.com/office/powerpoint/2010/main" val="245942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DB591-4259-4E11-BE19-5C34E40F5227}"/>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METODOLOGIA</a:t>
            </a:r>
            <a:r>
              <a:rPr lang="es-MX" dirty="0"/>
              <a:t> </a:t>
            </a:r>
          </a:p>
        </p:txBody>
      </p:sp>
      <p:sp>
        <p:nvSpPr>
          <p:cNvPr id="3" name="Marcador de contenido 2">
            <a:extLst>
              <a:ext uri="{FF2B5EF4-FFF2-40B4-BE49-F238E27FC236}">
                <a16:creationId xmlns:a16="http://schemas.microsoft.com/office/drawing/2014/main" id="{13D86D33-7A76-4D62-A523-061A1D2A2B04}"/>
              </a:ext>
            </a:extLst>
          </p:cNvPr>
          <p:cNvSpPr>
            <a:spLocks noGrp="1"/>
          </p:cNvSpPr>
          <p:nvPr>
            <p:ph idx="1"/>
          </p:nvPr>
        </p:nvSpPr>
        <p:spPr>
          <a:xfrm>
            <a:off x="573206" y="2011679"/>
            <a:ext cx="10772573" cy="4610273"/>
          </a:xfrm>
        </p:spPr>
        <p:txBody>
          <a:bodyPr>
            <a:normAutofit fontScale="62500" lnSpcReduction="20000"/>
          </a:bodyPr>
          <a:lstStyle/>
          <a:p>
            <a:pPr algn="just">
              <a:lnSpc>
                <a:spcPct val="107000"/>
              </a:lnSpc>
              <a:spcAft>
                <a:spcPts val="800"/>
              </a:spcAft>
            </a:pPr>
            <a:endParaRPr lang="es-MX" sz="18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Para este trabajo, se decidió hacer uso de la metodología ágil, dado a que en esta hallamos un amplio espectro de trabajo para la investigación Por definición, las metodologías ágiles son aquellas que permiten adaptar la forma de trabajo a las condiciones del proyecto, consiguiendo flexibilidad e inmediatez en la respuesta para amoldar el proyecto y su desarrollo a las circunstancias específicas del entorno. Para esto, hemos considerado las características como: </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Mejora de la calidad del producto:</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Fomenta el enfoque proactivo de los miembros del equipo en la búsqueda de la excelencia del producto.</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satisfacción del cliente:</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El cliente está más satisfecho al verse involucrado y comprometido a lo largo de todo el proceso de desarrollo. Mediante varias demostraciones y entregas.</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motivación de los trabajadores:</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Los equipos de trabajo autogestionados, facilitan el desarrollo de la capacidad creativa y de innovación entre sus miembros.</a:t>
            </a:r>
          </a:p>
          <a:p>
            <a:pPr marL="342900" lvl="0" indent="-342900" algn="just">
              <a:lnSpc>
                <a:spcPct val="107000"/>
              </a:lnSpc>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Trabajo colaborativo:</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La división del trabajo por distintos equipos y roles junto al desarrollo de reuniones frecuentes, permite una mejor organización del trabajo.</a:t>
            </a:r>
          </a:p>
          <a:p>
            <a:pPr marL="342900" lvl="0" indent="-342900" algn="just">
              <a:lnSpc>
                <a:spcPct val="107000"/>
              </a:lnSpc>
              <a:spcAft>
                <a:spcPts val="800"/>
              </a:spcAft>
              <a:buFont typeface="Symbol" panose="05050102010706020507" pitchFamily="18" charset="2"/>
              <a:buChar char=""/>
            </a:pPr>
            <a:r>
              <a:rPr lang="es-MX" b="1" i="1" u="sng"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Mayor control y capacidad de predicción:</a:t>
            </a:r>
            <a:r>
              <a:rPr lang="es-MX"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La oportunidad de revisar y adaptar el producto a lo largo del proceso ágil, permite a todos los miembros del proyecto ejercer un mayor control sobre su trabajo, cosa que permite mejorar la capacidad de predicción en tiempo y costes.</a:t>
            </a:r>
          </a:p>
          <a:p>
            <a:endParaRPr lang="es-MX" dirty="0"/>
          </a:p>
        </p:txBody>
      </p:sp>
      <p:pic>
        <p:nvPicPr>
          <p:cNvPr id="5" name="Imagen 4">
            <a:extLst>
              <a:ext uri="{FF2B5EF4-FFF2-40B4-BE49-F238E27FC236}">
                <a16:creationId xmlns:a16="http://schemas.microsoft.com/office/drawing/2014/main" id="{27C2D86B-4721-49D7-9CF6-3FD5B713E93C}"/>
              </a:ext>
            </a:extLst>
          </p:cNvPr>
          <p:cNvPicPr>
            <a:picLocks noChangeAspect="1"/>
          </p:cNvPicPr>
          <p:nvPr/>
        </p:nvPicPr>
        <p:blipFill>
          <a:blip r:embed="rId2"/>
          <a:stretch>
            <a:fillRect/>
          </a:stretch>
        </p:blipFill>
        <p:spPr>
          <a:xfrm>
            <a:off x="126780" y="276992"/>
            <a:ext cx="3139925" cy="198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0356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1683B-3F4C-4AE7-8002-ABA2ACC4094E}"/>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MARCO TEORICO </a:t>
            </a:r>
            <a:br>
              <a:rPr lang="es-MX" dirty="0"/>
            </a:br>
            <a:endParaRPr lang="es-MX" dirty="0"/>
          </a:p>
        </p:txBody>
      </p:sp>
      <p:sp>
        <p:nvSpPr>
          <p:cNvPr id="3" name="Marcador de contenido 2">
            <a:extLst>
              <a:ext uri="{FF2B5EF4-FFF2-40B4-BE49-F238E27FC236}">
                <a16:creationId xmlns:a16="http://schemas.microsoft.com/office/drawing/2014/main" id="{2F636F9D-CA0A-43B9-AC0A-A3FCDFA6B8A6}"/>
              </a:ext>
            </a:extLst>
          </p:cNvPr>
          <p:cNvSpPr>
            <a:spLocks noGrp="1"/>
          </p:cNvSpPr>
          <p:nvPr>
            <p:ph idx="1"/>
          </p:nvPr>
        </p:nvSpPr>
        <p:spPr>
          <a:xfrm>
            <a:off x="1202919" y="1552074"/>
            <a:ext cx="9784080" cy="4665846"/>
          </a:xfrm>
        </p:spPr>
        <p:txBody>
          <a:bodyPr/>
          <a:lstStyle/>
          <a:p>
            <a:r>
              <a:rPr lang="es-MX" sz="2000" b="1" dirty="0">
                <a:solidFill>
                  <a:schemeClr val="bg1"/>
                </a:solidFill>
                <a:latin typeface="Montserrat" panose="00000500000000000000" pitchFamily="2" charset="0"/>
              </a:rPr>
              <a:t>Antecedentes</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Verona tiene como objetivo arreglar las colas pasando la propiedad de una región mutable de la memoria como un mensaje. Las colas de mensajes están completamente libres de bloqueos (utilizando estructuras de datos sin bloqueos de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Atomic</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-Swap) y solo pasan el punto de entrada a una región (una referencia aislada a todo el blob de memoria mutable) como propiedad única.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Lo que significa que solo el hilo que tiene ese objeto aislado puede acceder a cualquier memoria en la región contenida dentro. Por lo tanto, cada hilo tiene la fuerte garantía de que nadie más está accediendo a toda la región y no hay posibilidades de mutación simultánea ni necesidad de bloqueos.</a:t>
            </a:r>
            <a:r>
              <a:rPr kumimoji="0" lang="es-MX" altLang="es-MX" sz="1400" b="0" i="0" u="none" strike="noStrike" cap="none" normalizeH="0" baseline="0" dirty="0">
                <a:ln>
                  <a:noFill/>
                </a:ln>
                <a:solidFill>
                  <a:schemeClr val="bg1"/>
                </a:solidFill>
                <a:effectLst/>
                <a:latin typeface="Montserrat" panose="00000500000000000000" pitchFamily="2" charset="0"/>
              </a:rPr>
              <a:t> </a:t>
            </a:r>
          </a:p>
          <a:p>
            <a:r>
              <a:rPr kumimoji="0" lang="es-ES" altLang="es-MX" sz="1800" b="1"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a:t>
            </a:r>
            <a:r>
              <a:rPr kumimoji="0" lang="es-ES" altLang="es-MX" sz="1800" b="1" i="0" u="none" strike="noStrike" cap="none" normalizeH="0" baseline="0" dirty="0" bmk="">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Por qué Verona necesita MLIR?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Verona pretende ser fácil de programar, pero potente para expresar semántica de tipo rico y concurrente sin esfuerzo. Sin embargo, el sistema de tipos de Verona no es nada sencillo. Los lenguajes similares a C generalmente tienen tipos nativos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integer</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float</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a:t>
            </a:r>
            <a:r>
              <a:rPr kumimoji="0" lang="es-ES" altLang="es-MX" sz="1400" b="0" i="0" u="none" strike="noStrike" cap="none" normalizeH="0" baseline="0" dirty="0" err="1">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boolean</a:t>
            </a:r>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 que se pueden representar directamente en el hardware, o son fáciles de operar mediante una biblioteca en tiempo de ejecución; y tipos de contenedores (listas, conjuntos, colas, iteradores), que ofrecen diferentes vistas y acceso a tipos nativos. </a:t>
            </a:r>
          </a:p>
          <a:p>
            <a:endParaRPr lang="es-MX" sz="18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64503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C9E1C-6ADF-4EA3-93C2-D74EA5EB8276}"/>
              </a:ext>
            </a:extLst>
          </p:cNvPr>
          <p:cNvSpPr>
            <a:spLocks noGrp="1"/>
          </p:cNvSpPr>
          <p:nvPr>
            <p:ph type="title"/>
          </p:nvPr>
        </p:nvSpPr>
        <p:spPr>
          <a:xfrm>
            <a:off x="1202919" y="284176"/>
            <a:ext cx="9784080" cy="1189782"/>
          </a:xfrm>
        </p:spPr>
        <p:txBody>
          <a:bodyPr/>
          <a:lstStyle/>
          <a:p>
            <a:pPr algn="ctr"/>
            <a:r>
              <a:rPr lang="es-MX" b="1" dirty="0">
                <a:solidFill>
                  <a:schemeClr val="bg1"/>
                </a:solidFill>
                <a:latin typeface="Montserrat" panose="00000500000000000000" pitchFamily="2" charset="0"/>
              </a:rPr>
              <a:t>MARCO TEORICO</a:t>
            </a:r>
          </a:p>
        </p:txBody>
      </p:sp>
      <p:sp>
        <p:nvSpPr>
          <p:cNvPr id="4" name="Rectangle 1">
            <a:extLst>
              <a:ext uri="{FF2B5EF4-FFF2-40B4-BE49-F238E27FC236}">
                <a16:creationId xmlns:a16="http://schemas.microsoft.com/office/drawing/2014/main" id="{4D3C436C-684F-4B67-9752-0CE09751B3A6}"/>
              </a:ext>
            </a:extLst>
          </p:cNvPr>
          <p:cNvSpPr>
            <a:spLocks noGrp="1" noChangeArrowheads="1"/>
          </p:cNvSpPr>
          <p:nvPr>
            <p:ph idx="1"/>
          </p:nvPr>
        </p:nvSpPr>
        <p:spPr bwMode="auto">
          <a:xfrm>
            <a:off x="717740" y="1477548"/>
            <a:ext cx="11169459" cy="447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0" numCol="1" anchor="ctr" anchorCtr="0" compatLnSpc="1">
            <a:prstTxWarp prst="textNoShape">
              <a:avLst/>
            </a:prstTxWarp>
            <a:spAutoFit/>
          </a:bodyPr>
          <a:lstStyle/>
          <a:p>
            <a:r>
              <a:rPr kumimoji="0" lang="es-ES" altLang="es-MX" sz="18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C</a:t>
            </a:r>
            <a:r>
              <a:rPr kumimoji="0" lang="es-ES" altLang="es-MX" sz="1800" b="1" i="0" u="none" strike="noStrike" cap="none" normalizeH="0" baseline="0" dirty="0" bmk="">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aracter</a:t>
            </a:r>
            <a:r>
              <a:rPr kumimoji="0" lang="es-ES" altLang="es-MX" sz="1800" b="1" i="0" u="none" strike="noStrike" cap="none" normalizeH="0" baseline="0" dirty="0" bmk="">
                <a:ln>
                  <a:noFill/>
                </a:ln>
                <a:solidFill>
                  <a:schemeClr val="bg1"/>
                </a:solidFill>
                <a:effectLst/>
                <a:latin typeface="Calibri Light" panose="020F0302020204030204" pitchFamily="34" charset="0"/>
                <a:ea typeface="Times New Roman" panose="02020603050405020304" pitchFamily="18" charset="0"/>
                <a:cs typeface="Arial" panose="020B0604020202020204" pitchFamily="34" charset="0"/>
              </a:rPr>
              <a:t>í</a:t>
            </a:r>
            <a:r>
              <a:rPr kumimoji="0" lang="es-ES" altLang="es-MX" sz="1800" b="1" i="0" u="none" strike="noStrike" cap="none" normalizeH="0" baseline="0" dirty="0" bmk="">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sticas</a:t>
            </a:r>
            <a:endParaRPr kumimoji="0" lang="es-MX" altLang="es-MX" sz="1800" b="0"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Capacidad de tipo (mutable, inmutable, aislada). </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Controlar el acceso a los objetos con respecto a la mutabilidad</a:t>
            </a: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Por ejemplo, los objetos inmutables se almacenan en la memoria inmutable fuera de las regiones mutables) así como los centinelas de la región (aislados) que no pueden ser retenidos por más de una referencia de fuera de la región. Uniones de tipo (A | B). </a:t>
            </a:r>
            <a:endParaRPr lang="es-ES" altLang="es-MX" sz="1400" dirty="0">
              <a:solidFill>
                <a:schemeClr val="bg1"/>
              </a:solidFill>
              <a:latin typeface="Montserrat" panose="00000500000000000000" pitchFamily="2" charset="0"/>
            </a:endParaRPr>
          </a:p>
          <a:p>
            <a:pPr algn="just"/>
            <a:r>
              <a:rPr kumimoji="0" lang="es-ES" altLang="es-MX" sz="1400" b="0" i="0" u="none" strike="noStrike" cap="none" normalizeH="0" baseline="0" dirty="0">
                <a:ln>
                  <a:noFill/>
                </a:ln>
                <a:solidFill>
                  <a:schemeClr val="bg1"/>
                </a:solidFill>
                <a:effectLst/>
                <a:latin typeface="Montserrat" panose="00000500000000000000" pitchFamily="2" charset="0"/>
                <a:ea typeface="Times New Roman" panose="02020603050405020304" pitchFamily="18" charset="0"/>
                <a:cs typeface="Arial" panose="020B0604020202020204" pitchFamily="34" charset="0"/>
              </a:rPr>
              <a:t>Esta característica permite a los usuarios crear características que funcionan con varios tipos, lo que permite restringir fácilmente los tipos pasados ​​y hacer coincidir tipos específicos en el código (mediante la concordancia de palabras clave) con la garantía de que el tipo será uno de esos.</a:t>
            </a:r>
            <a:r>
              <a:rPr kumimoji="0" lang="es-MX" altLang="es-MX" sz="1400" b="0" i="0" u="none" strike="noStrike" cap="none" normalizeH="0" baseline="0" dirty="0">
                <a:ln>
                  <a:noFill/>
                </a:ln>
                <a:solidFill>
                  <a:schemeClr val="bg1"/>
                </a:solidFill>
                <a:effectLst/>
                <a:latin typeface="Montserrat" panose="00000500000000000000" pitchFamily="2" charset="0"/>
              </a:rPr>
              <a:t> </a:t>
            </a:r>
          </a:p>
          <a:p>
            <a:pPr marL="0" indent="0" algn="just">
              <a:buNone/>
            </a:pPr>
            <a:r>
              <a:rPr lang="es-ES" altLang="es-MX" sz="1400" dirty="0">
                <a:solidFill>
                  <a:schemeClr val="bg1"/>
                </a:solidFill>
                <a:latin typeface="Montserrat" panose="00000500000000000000" pitchFamily="2" charset="0"/>
                <a:ea typeface="Times New Roman" panose="02020603050405020304" pitchFamily="18" charset="0"/>
                <a:cs typeface="Arial" panose="020B0604020202020204" pitchFamily="34" charset="0"/>
              </a:rPr>
              <a:t>Escriba intersecciones (A y B). Esto permite restringir tipos con capacidades, dificultando el acceso inesperado, por ejemplo, devolviendo referencias inmutables o identificando objetos aislados en la creación. También puede ayudar a diseñar interfaces, creando requisitos sobre los objetos, Pero también como argumentos de función, controlando el acceso a los objetos recibidos.</a:t>
            </a:r>
          </a:p>
          <a:p>
            <a:pPr marL="0" indent="0" algn="just">
              <a:buNone/>
            </a:pPr>
            <a:r>
              <a:rPr lang="es-ES" altLang="es-MX" sz="1400" b="1" dirty="0">
                <a:solidFill>
                  <a:schemeClr val="bg1"/>
                </a:solidFill>
                <a:latin typeface="Montserrat" panose="00000500000000000000" pitchFamily="2" charset="0"/>
                <a:ea typeface="Times New Roman" panose="02020603050405020304" pitchFamily="18" charset="0"/>
                <a:cs typeface="Arial" panose="020B0604020202020204" pitchFamily="34" charset="0"/>
              </a:rPr>
              <a:t>Tipos inferidos fuertes.</a:t>
            </a:r>
            <a:r>
              <a:rPr lang="es-ES" altLang="es-MX" sz="1400" dirty="0">
                <a:solidFill>
                  <a:schemeClr val="bg1"/>
                </a:solidFill>
                <a:latin typeface="Montserrat" panose="00000500000000000000" pitchFamily="2" charset="0"/>
                <a:ea typeface="Times New Roman" panose="02020603050405020304" pitchFamily="18" charset="0"/>
                <a:cs typeface="Arial" panose="020B0604020202020204" pitchFamily="34" charset="0"/>
              </a:rPr>
              <a:t> El compilador emitirá un error si los tipos no se pueden identificar en el momento de la compilación, pero los usuarios no necesitan declararlos en todas partes y, a veces, ni siquiera pueden ser conocidos hasta que el compilador ejecuta su propio pase de inferencia de tipos (por ejemplo, genéricos, uniones o lambdas).</a:t>
            </a:r>
            <a:r>
              <a:rPr lang="es-MX" altLang="es-MX" sz="1200" dirty="0">
                <a:solidFill>
                  <a:schemeClr val="bg1"/>
                </a:solidFill>
                <a:latin typeface="Montserrat" panose="00000500000000000000" pitchFamily="2" charset="0"/>
              </a:rPr>
              <a:t> </a:t>
            </a:r>
            <a:endParaRPr kumimoji="0" lang="es-ES" altLang="es-MX" sz="1400" b="0" i="0" u="none" strike="noStrike" cap="none" normalizeH="0" baseline="0" dirty="0">
              <a:ln>
                <a:noFill/>
              </a:ln>
              <a:solidFill>
                <a:schemeClr val="bg1"/>
              </a:solidFill>
              <a:effectLst/>
              <a:latin typeface="Montserrat"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MX" altLang="es-MX"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30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364E1-49F0-4880-89D7-CD35A35A0369}"/>
              </a:ext>
            </a:extLst>
          </p:cNvPr>
          <p:cNvSpPr>
            <a:spLocks noGrp="1"/>
          </p:cNvSpPr>
          <p:nvPr>
            <p:ph type="title"/>
          </p:nvPr>
        </p:nvSpPr>
        <p:spPr/>
        <p:txBody>
          <a:bodyPr>
            <a:normAutofit/>
          </a:bodyPr>
          <a:lstStyle/>
          <a:p>
            <a:pPr algn="ctr"/>
            <a:r>
              <a:rPr lang="es-MX" b="1" dirty="0">
                <a:solidFill>
                  <a:schemeClr val="bg1"/>
                </a:solidFill>
                <a:latin typeface="Montserrat" panose="00000500000000000000" pitchFamily="2" charset="0"/>
              </a:rPr>
              <a:t>¿Cómo SE USA VERONA? </a:t>
            </a:r>
          </a:p>
        </p:txBody>
      </p:sp>
      <p:sp>
        <p:nvSpPr>
          <p:cNvPr id="3" name="Marcador de contenido 2">
            <a:extLst>
              <a:ext uri="{FF2B5EF4-FFF2-40B4-BE49-F238E27FC236}">
                <a16:creationId xmlns:a16="http://schemas.microsoft.com/office/drawing/2014/main" id="{0E68DFA8-1377-4662-9DE2-EAF64B2FC519}"/>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2535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71087-89F6-4235-8AA9-1EC00B046818}"/>
              </a:ext>
            </a:extLst>
          </p:cNvPr>
          <p:cNvSpPr>
            <a:spLocks noGrp="1"/>
          </p:cNvSpPr>
          <p:nvPr>
            <p:ph type="title"/>
          </p:nvPr>
        </p:nvSpPr>
        <p:spPr/>
        <p:txBody>
          <a:bodyPr/>
          <a:lstStyle/>
          <a:p>
            <a:pPr algn="ctr"/>
            <a:r>
              <a:rPr lang="es-MX" b="1" dirty="0">
                <a:solidFill>
                  <a:schemeClr val="bg1"/>
                </a:solidFill>
                <a:latin typeface="Montserrat" panose="00000500000000000000" pitchFamily="2" charset="0"/>
              </a:rPr>
              <a:t>RUST</a:t>
            </a:r>
          </a:p>
        </p:txBody>
      </p:sp>
      <p:sp>
        <p:nvSpPr>
          <p:cNvPr id="3" name="Marcador de contenido 2">
            <a:extLst>
              <a:ext uri="{FF2B5EF4-FFF2-40B4-BE49-F238E27FC236}">
                <a16:creationId xmlns:a16="http://schemas.microsoft.com/office/drawing/2014/main" id="{9D73867A-8285-4992-B7E7-3FE2155E2A05}"/>
              </a:ext>
            </a:extLst>
          </p:cNvPr>
          <p:cNvSpPr>
            <a:spLocks noGrp="1"/>
          </p:cNvSpPr>
          <p:nvPr>
            <p:ph idx="1"/>
          </p:nvPr>
        </p:nvSpPr>
        <p:spPr/>
        <p:txBody>
          <a:bodyPr/>
          <a:lstStyle/>
          <a:p>
            <a:pPr algn="just"/>
            <a:endParaRPr lang="es-MX" sz="1600" dirty="0">
              <a:solidFill>
                <a:schemeClr val="bg1"/>
              </a:solidFill>
              <a:latin typeface="Montserrat" panose="00000500000000000000" pitchFamily="2" charset="0"/>
            </a:endParaRPr>
          </a:p>
          <a:p>
            <a:pPr algn="just"/>
            <a:r>
              <a:rPr lang="es-MX" sz="1600" dirty="0">
                <a:solidFill>
                  <a:schemeClr val="bg1"/>
                </a:solidFill>
                <a:latin typeface="Montserrat" panose="00000500000000000000" pitchFamily="2" charset="0"/>
              </a:rPr>
              <a:t>Es un lenguaje de programación  compilado, de propósito general y multiparadigma en desarrollo por Mozilla. </a:t>
            </a:r>
          </a:p>
          <a:p>
            <a:pPr algn="just"/>
            <a:r>
              <a:rPr lang="es-MX" sz="1600" dirty="0">
                <a:solidFill>
                  <a:schemeClr val="bg1"/>
                </a:solidFill>
                <a:latin typeface="Montserrat" panose="00000500000000000000" pitchFamily="2" charset="0"/>
              </a:rPr>
              <a:t>Es un lenguaje de programación que soporta la programación pura, por procedimientos, imperativa y orientada a objetos.</a:t>
            </a:r>
          </a:p>
          <a:p>
            <a:pPr algn="just"/>
            <a:r>
              <a:rPr lang="es-MX" sz="1600" dirty="0">
                <a:solidFill>
                  <a:schemeClr val="bg1"/>
                </a:solidFill>
                <a:latin typeface="Montserrat" panose="00000500000000000000" pitchFamily="2" charset="0"/>
              </a:rPr>
              <a:t>Ha sido desarrollado con el objetivo de que sea un lenguaje seguro, concurrente y práctico.</a:t>
            </a:r>
          </a:p>
          <a:p>
            <a:pPr algn="just"/>
            <a:r>
              <a:rPr lang="es-MX" sz="1600" dirty="0">
                <a:solidFill>
                  <a:schemeClr val="bg1"/>
                </a:solidFill>
                <a:latin typeface="Montserrat" panose="00000500000000000000" pitchFamily="2" charset="0"/>
              </a:rPr>
              <a:t>La sintaxis de tus es similar a la de C++, con bloques de código delimitados por llaves y estructuras de control de flujo como </a:t>
            </a:r>
            <a:r>
              <a:rPr lang="es-MX" sz="1600" dirty="0" err="1">
                <a:solidFill>
                  <a:schemeClr val="bg1"/>
                </a:solidFill>
                <a:latin typeface="Montserrat" panose="00000500000000000000" pitchFamily="2" charset="0"/>
              </a:rPr>
              <a:t>if</a:t>
            </a:r>
            <a:r>
              <a:rPr lang="es-MX" sz="1600" dirty="0">
                <a:solidFill>
                  <a:schemeClr val="bg1"/>
                </a:solidFill>
                <a:latin typeface="Montserrat" panose="00000500000000000000" pitchFamily="2" charset="0"/>
              </a:rPr>
              <a:t>, </a:t>
            </a:r>
            <a:r>
              <a:rPr lang="es-MX" sz="1600" dirty="0" err="1">
                <a:solidFill>
                  <a:schemeClr val="bg1"/>
                </a:solidFill>
                <a:latin typeface="Montserrat" panose="00000500000000000000" pitchFamily="2" charset="0"/>
              </a:rPr>
              <a:t>else</a:t>
            </a:r>
            <a:r>
              <a:rPr lang="es-MX" sz="1600" dirty="0">
                <a:solidFill>
                  <a:schemeClr val="bg1"/>
                </a:solidFill>
                <a:latin typeface="Montserrat" panose="00000500000000000000" pitchFamily="2" charset="0"/>
              </a:rPr>
              <a:t> do, </a:t>
            </a:r>
            <a:r>
              <a:rPr lang="es-MX" sz="1600" dirty="0" err="1">
                <a:solidFill>
                  <a:schemeClr val="bg1"/>
                </a:solidFill>
                <a:latin typeface="Montserrat" panose="00000500000000000000" pitchFamily="2" charset="0"/>
              </a:rPr>
              <a:t>while</a:t>
            </a:r>
            <a:r>
              <a:rPr lang="es-MX" sz="1600" dirty="0">
                <a:solidFill>
                  <a:schemeClr val="bg1"/>
                </a:solidFill>
                <a:latin typeface="Montserrat" panose="00000500000000000000" pitchFamily="2" charset="0"/>
              </a:rPr>
              <a:t> y </a:t>
            </a:r>
            <a:r>
              <a:rPr lang="es-MX" sz="1600" dirty="0" err="1">
                <a:solidFill>
                  <a:schemeClr val="bg1"/>
                </a:solidFill>
                <a:latin typeface="Montserrat" panose="00000500000000000000" pitchFamily="2" charset="0"/>
              </a:rPr>
              <a:t>for</a:t>
            </a:r>
            <a:r>
              <a:rPr lang="es-MX" sz="1600" dirty="0">
                <a:solidFill>
                  <a:schemeClr val="bg1"/>
                </a:solidFill>
                <a:latin typeface="Montserrat" panose="00000500000000000000" pitchFamily="2" charset="0"/>
              </a:rPr>
              <a:t>.</a:t>
            </a:r>
          </a:p>
          <a:p>
            <a:endParaRPr lang="es-MX" dirty="0"/>
          </a:p>
        </p:txBody>
      </p:sp>
      <p:pic>
        <p:nvPicPr>
          <p:cNvPr id="4" name="Imagen 3">
            <a:extLst>
              <a:ext uri="{FF2B5EF4-FFF2-40B4-BE49-F238E27FC236}">
                <a16:creationId xmlns:a16="http://schemas.microsoft.com/office/drawing/2014/main" id="{15E99244-0E29-40C7-AD57-5CED143CED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70217" y="102308"/>
            <a:ext cx="5242105" cy="1800000"/>
          </a:xfrm>
          <a:prstGeom prst="rect">
            <a:avLst/>
          </a:prstGeom>
          <a:ln>
            <a:noFill/>
          </a:ln>
          <a:effectLst>
            <a:softEdge rad="112500"/>
          </a:effectLst>
        </p:spPr>
      </p:pic>
      <p:pic>
        <p:nvPicPr>
          <p:cNvPr id="5" name="Imagen 4">
            <a:extLst>
              <a:ext uri="{FF2B5EF4-FFF2-40B4-BE49-F238E27FC236}">
                <a16:creationId xmlns:a16="http://schemas.microsoft.com/office/drawing/2014/main" id="{07D496FF-8FE7-4FD3-9A86-C156020BB679}"/>
              </a:ext>
            </a:extLst>
          </p:cNvPr>
          <p:cNvPicPr>
            <a:picLocks noChangeAspect="1"/>
          </p:cNvPicPr>
          <p:nvPr/>
        </p:nvPicPr>
        <p:blipFill>
          <a:blip r:embed="rId4"/>
          <a:stretch>
            <a:fillRect/>
          </a:stretch>
        </p:blipFill>
        <p:spPr>
          <a:xfrm>
            <a:off x="3835381" y="4843037"/>
            <a:ext cx="4295172" cy="108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796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61A5C-17E0-40B2-BD85-E8F71B6A70A0}"/>
              </a:ext>
            </a:extLst>
          </p:cNvPr>
          <p:cNvSpPr>
            <a:spLocks noGrp="1"/>
          </p:cNvSpPr>
          <p:nvPr>
            <p:ph type="title"/>
          </p:nvPr>
        </p:nvSpPr>
        <p:spPr>
          <a:xfrm>
            <a:off x="3912269" y="640080"/>
            <a:ext cx="4367462" cy="577516"/>
          </a:xfrm>
        </p:spPr>
        <p:txBody>
          <a:bodyPr>
            <a:normAutofit fontScale="90000"/>
          </a:bodyPr>
          <a:lstStyle/>
          <a:p>
            <a:pPr algn="ctr"/>
            <a:r>
              <a:rPr lang="es-MX" b="1" dirty="0">
                <a:solidFill>
                  <a:schemeClr val="bg1"/>
                </a:solidFill>
                <a:latin typeface="Montserrat" panose="00000500000000000000" pitchFamily="2" charset="0"/>
              </a:rPr>
              <a:t>CYCLONE</a:t>
            </a:r>
          </a:p>
        </p:txBody>
      </p:sp>
      <p:sp>
        <p:nvSpPr>
          <p:cNvPr id="3" name="Marcador de contenido 2">
            <a:extLst>
              <a:ext uri="{FF2B5EF4-FFF2-40B4-BE49-F238E27FC236}">
                <a16:creationId xmlns:a16="http://schemas.microsoft.com/office/drawing/2014/main" id="{576A7477-BA33-4252-97D1-F0DA6B106FB8}"/>
              </a:ext>
            </a:extLst>
          </p:cNvPr>
          <p:cNvSpPr>
            <a:spLocks noGrp="1"/>
          </p:cNvSpPr>
          <p:nvPr>
            <p:ph idx="1"/>
          </p:nvPr>
        </p:nvSpPr>
        <p:spPr>
          <a:xfrm>
            <a:off x="1202919" y="1816768"/>
            <a:ext cx="10303280" cy="4584032"/>
          </a:xfrm>
        </p:spPr>
        <p:txBody>
          <a:bodyPr>
            <a:normAutofit/>
          </a:bodyPr>
          <a:lstStyle/>
          <a:p>
            <a:pPr algn="just"/>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 inició como un proyecto conjunto de AT&amp;T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Labs</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Research</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el grupo de Greg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Morrisett</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en Cornell en 2001.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intenta evitar algunos de los errores comunes de C, sin dejar de mantener su apariencia y rendimiento. </a:t>
            </a:r>
          </a:p>
          <a:p>
            <a:pPr algn="just"/>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Cyclone</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impone los siguientes límites a los programas: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 insertan verificaciones NULL para evitar fallas de segmentación</a:t>
            </a:r>
          </a:p>
          <a:p>
            <a:pPr marL="342900" lvl="0" indent="-342900" algn="just">
              <a:lnSpc>
                <a:spcPct val="107000"/>
              </a:lnSpc>
              <a:buFont typeface="Symbol" panose="05050102010706020507" pitchFamily="18" charset="2"/>
              <a:buChar char=""/>
            </a:pPr>
            <a:r>
              <a:rPr lang="es-MX" sz="1400" dirty="0">
                <a:solidFill>
                  <a:schemeClr val="bg1"/>
                </a:solidFill>
                <a:latin typeface="Montserrat" panose="00000500000000000000" pitchFamily="2" charset="0"/>
                <a:ea typeface="Calibri" panose="020F0502020204030204" pitchFamily="34" charset="0"/>
                <a:cs typeface="Times New Roman" panose="02020603050405020304" pitchFamily="18" charset="0"/>
              </a:rPr>
              <a:t>A</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ritmética de punteros limitada</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Los punteros deben inicializarse antes de su uso (esto se aplica mediante un análisis de asignación definido)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Los punteros colgantes se evitan mediante el análisis de la región y los límites de free ()</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Solo se permiten moldes y uniones "seguras"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ir a ámbitos no está permitido</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No se permiten las etiquetas de los interruptores en diferentes ámbitos.</a:t>
            </a:r>
          </a:p>
          <a:p>
            <a:pPr marL="342900" lvl="0" indent="-342900" algn="just">
              <a:lnSpc>
                <a:spcPct val="107000"/>
              </a:lnSpc>
              <a:buFont typeface="Symbol" panose="05050102010706020507" pitchFamily="18" charset="2"/>
              <a:buChar char=""/>
            </a:pP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Las funciones de retorno de puntero deben ejecutar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return</a:t>
            </a:r>
            <a:endPar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setjmp</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y </a:t>
            </a:r>
            <a:r>
              <a:rPr lang="es-MX" sz="1400" dirty="0" err="1">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longjmp</a:t>
            </a:r>
            <a:r>
              <a:rPr lang="es-MX" sz="14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 no son compatibles</a:t>
            </a:r>
          </a:p>
        </p:txBody>
      </p:sp>
      <p:pic>
        <p:nvPicPr>
          <p:cNvPr id="6" name="Imagen 5">
            <a:extLst>
              <a:ext uri="{FF2B5EF4-FFF2-40B4-BE49-F238E27FC236}">
                <a16:creationId xmlns:a16="http://schemas.microsoft.com/office/drawing/2014/main" id="{1117A706-AE16-4085-AE4F-5A4FCCC68FBD}"/>
              </a:ext>
            </a:extLst>
          </p:cNvPr>
          <p:cNvPicPr/>
          <p:nvPr/>
        </p:nvPicPr>
        <p:blipFill>
          <a:blip r:embed="rId2"/>
          <a:stretch>
            <a:fillRect/>
          </a:stretch>
        </p:blipFill>
        <p:spPr>
          <a:xfrm>
            <a:off x="9101017" y="457200"/>
            <a:ext cx="2521488" cy="912394"/>
          </a:xfrm>
          <a:prstGeom prst="rect">
            <a:avLst/>
          </a:prstGeom>
        </p:spPr>
      </p:pic>
      <p:pic>
        <p:nvPicPr>
          <p:cNvPr id="7" name="Imagen 6">
            <a:extLst>
              <a:ext uri="{FF2B5EF4-FFF2-40B4-BE49-F238E27FC236}">
                <a16:creationId xmlns:a16="http://schemas.microsoft.com/office/drawing/2014/main" id="{6B3E88B6-C7C2-47EC-9614-5336C0B5FD3C}"/>
              </a:ext>
            </a:extLst>
          </p:cNvPr>
          <p:cNvPicPr/>
          <p:nvPr/>
        </p:nvPicPr>
        <p:blipFill>
          <a:blip r:embed="rId3"/>
          <a:stretch>
            <a:fillRect/>
          </a:stretch>
        </p:blipFill>
        <p:spPr>
          <a:xfrm>
            <a:off x="9101017" y="4572001"/>
            <a:ext cx="2219826" cy="1295650"/>
          </a:xfrm>
          <a:prstGeom prst="rect">
            <a:avLst/>
          </a:prstGeom>
        </p:spPr>
      </p:pic>
      <p:sp>
        <p:nvSpPr>
          <p:cNvPr id="9" name="CuadroTexto 8">
            <a:extLst>
              <a:ext uri="{FF2B5EF4-FFF2-40B4-BE49-F238E27FC236}">
                <a16:creationId xmlns:a16="http://schemas.microsoft.com/office/drawing/2014/main" id="{C5277D79-0CF3-41EF-A57B-29216997DDF9}"/>
              </a:ext>
            </a:extLst>
          </p:cNvPr>
          <p:cNvSpPr txBox="1"/>
          <p:nvPr/>
        </p:nvSpPr>
        <p:spPr>
          <a:xfrm>
            <a:off x="9088113" y="5846802"/>
            <a:ext cx="2232730" cy="553998"/>
          </a:xfrm>
          <a:prstGeom prst="rect">
            <a:avLst/>
          </a:prstGeom>
          <a:noFill/>
        </p:spPr>
        <p:txBody>
          <a:bodyPr wrap="square" rtlCol="0">
            <a:spAutoFit/>
          </a:bodyPr>
          <a:lstStyle/>
          <a:p>
            <a:pPr algn="just"/>
            <a:r>
              <a:rPr lang="es-MX" sz="1000" dirty="0">
                <a:solidFill>
                  <a:schemeClr val="bg1"/>
                </a:solidFill>
                <a:latin typeface="Montserrat" panose="00000500000000000000" pitchFamily="2" charset="0"/>
              </a:rPr>
              <a:t>Itoa asigna una matriz de caracteres en la pila y devuelve un puntero al inicio de </a:t>
            </a:r>
            <a:r>
              <a:rPr lang="es-MX" sz="1000" dirty="0" err="1">
                <a:solidFill>
                  <a:schemeClr val="bg1"/>
                </a:solidFill>
                <a:latin typeface="Montserrat" panose="00000500000000000000" pitchFamily="2" charset="0"/>
              </a:rPr>
              <a:t>buf</a:t>
            </a:r>
            <a:r>
              <a:rPr lang="es-MX" sz="1000" dirty="0">
                <a:solidFill>
                  <a:schemeClr val="bg1"/>
                </a:solidFill>
                <a:latin typeface="Montserrat" panose="00000500000000000000" pitchFamily="2" charset="0"/>
              </a:rPr>
              <a:t>.</a:t>
            </a:r>
          </a:p>
        </p:txBody>
      </p:sp>
    </p:spTree>
    <p:extLst>
      <p:ext uri="{BB962C8B-B14F-4D97-AF65-F5344CB8AC3E}">
        <p14:creationId xmlns:p14="http://schemas.microsoft.com/office/powerpoint/2010/main" val="1019734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242</TotalTime>
  <Words>2202</Words>
  <Application>Microsoft Office PowerPoint</Application>
  <PresentationFormat>Panorámica</PresentationFormat>
  <Paragraphs>109</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 Light</vt:lpstr>
      <vt:lpstr>Corbel</vt:lpstr>
      <vt:lpstr>Montserrat</vt:lpstr>
      <vt:lpstr>Symbol</vt:lpstr>
      <vt:lpstr>Wingdings</vt:lpstr>
      <vt:lpstr>Con bandas</vt:lpstr>
      <vt:lpstr>INGENIERÍA EN SISTEMAS COMPUTACIONALES   Propuesta para el desarrollo del proyecto titulado: VERONA   Presenta: CUANENEMI CUANALO MARIO ALBERTO  FERMÍN CRUZ ERIK GUTIÉRREZ ARELLANO RAFAEL PÉREZ ARMAS FAUSTO ISAAC   No. De control: 181080030 181080007 181080022 181080037   ASESOR INTERNO: M.C. ABIEL TOMÁS PARRA HERNANDEZ</vt:lpstr>
      <vt:lpstr> ¿QUÉ ES VERONA?</vt:lpstr>
      <vt:lpstr>Objetivo general  Conocer el lenguaje Verona, así como sus diferentes funciones dentro de la programación y sus usos para la tecnología mas actualizada.</vt:lpstr>
      <vt:lpstr>METODOLOGIA </vt:lpstr>
      <vt:lpstr>MARCO TEORICO  </vt:lpstr>
      <vt:lpstr>MARCO TEORICO</vt:lpstr>
      <vt:lpstr>¿Cómo SE USA VERONA? </vt:lpstr>
      <vt:lpstr>RUST</vt:lpstr>
      <vt:lpstr>CYCLONE</vt:lpstr>
      <vt:lpstr>TIPOS DE MEMORIA: MEMORIA RAM</vt:lpstr>
      <vt:lpstr>MEMORIA ROM</vt:lpstr>
      <vt:lpstr>MEMORIA CACHÉ </vt:lpstr>
      <vt:lpstr>REGISTRO DE MEMORIA </vt:lpstr>
      <vt:lpstr>REGISTROS DE MEMORIA</vt:lpstr>
      <vt:lpstr>SOLUCION ALTERNA Y ERRORES COMUNES</vt:lpstr>
      <vt:lpstr>VERONA EN GITHUB</vt:lpstr>
      <vt:lpstr>Presentación de PowerPoint</vt:lpstr>
      <vt:lpstr>Presentación de PowerPoint</vt:lpstr>
      <vt:lpstr>Presentación de PowerPoint</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EN SISTEMAS COMPUTACIONALES   Propuesta para el desarrollo del proyecto titulado: VERONA   Presenta: CUANENEMI CUANALO MARIO ALBERTO  FERMIN CRUZ ERIK GUTIERREZ ARELLANO RAFAEL PEREZ ARMAS FAUSTO ISAAC   No. De control: 181080030 181080007 181080022 181080037   ASESOR INTERNO: M.C. ABIEL TOMAS PARRA HERNANDEZ</dc:title>
  <dc:creator>Erik Fermín Cruz</dc:creator>
  <cp:lastModifiedBy>Erik Fermín Cruz</cp:lastModifiedBy>
  <cp:revision>117</cp:revision>
  <dcterms:created xsi:type="dcterms:W3CDTF">2021-06-22T19:50:55Z</dcterms:created>
  <dcterms:modified xsi:type="dcterms:W3CDTF">2021-06-22T23:53:23Z</dcterms:modified>
</cp:coreProperties>
</file>