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4" r:id="rId6"/>
    <p:sldId id="260" r:id="rId7"/>
    <p:sldId id="265" r:id="rId8"/>
    <p:sldId id="266" r:id="rId9"/>
    <p:sldId id="267" r:id="rId10"/>
    <p:sldId id="261" r:id="rId11"/>
    <p:sldId id="268" r:id="rId12"/>
    <p:sldId id="262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6CA7B0-BBC0-4A11-86D8-E7C39A86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FDA8D-23FF-4895-928C-505FA84D5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757959"/>
            <a:ext cx="8041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Tinta y acuarela líquida">
            <a:extLst>
              <a:ext uri="{FF2B5EF4-FFF2-40B4-BE49-F238E27FC236}">
                <a16:creationId xmlns:a16="http://schemas.microsoft.com/office/drawing/2014/main" id="{17B2D290-7BA0-720F-6699-C3B27914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14" b="-2"/>
          <a:stretch/>
        </p:blipFill>
        <p:spPr>
          <a:xfrm>
            <a:off x="3009900" y="-13130"/>
            <a:ext cx="9182100" cy="68711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BD4C69-DDF9-4B3C-98FD-64202AB7FF79}"/>
              </a:ext>
            </a:extLst>
          </p:cNvPr>
          <p:cNvSpPr txBox="1"/>
          <p:nvPr/>
        </p:nvSpPr>
        <p:spPr>
          <a:xfrm>
            <a:off x="119354" y="919750"/>
            <a:ext cx="277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PROTOTYPE MODEL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B1EA5-F2FD-B16C-D3B5-1AD18D6BFDD3}"/>
              </a:ext>
            </a:extLst>
          </p:cNvPr>
          <p:cNvSpPr txBox="1"/>
          <p:nvPr/>
        </p:nvSpPr>
        <p:spPr>
          <a:xfrm>
            <a:off x="119354" y="2120567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72D39-8EE0-2FF1-B0DD-0DFAB595CB37}"/>
              </a:ext>
            </a:extLst>
          </p:cNvPr>
          <p:cNvSpPr txBox="1"/>
          <p:nvPr/>
        </p:nvSpPr>
        <p:spPr>
          <a:xfrm>
            <a:off x="119353" y="2696550"/>
            <a:ext cx="277119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200" i="1" dirty="0"/>
              <a:t>Ricardo Alejandro Palma Rivas</a:t>
            </a:r>
          </a:p>
          <a:p>
            <a:pPr>
              <a:lnSpc>
                <a:spcPct val="200000"/>
              </a:lnSpc>
            </a:pPr>
            <a:r>
              <a:rPr lang="es-MX" sz="1200" i="1" dirty="0"/>
              <a:t>Russel Adrián Bonilla Pech</a:t>
            </a:r>
          </a:p>
          <a:p>
            <a:pPr>
              <a:lnSpc>
                <a:spcPct val="200000"/>
              </a:lnSpc>
            </a:pPr>
            <a:r>
              <a:rPr lang="es-MX" sz="1200" i="1" dirty="0"/>
              <a:t>José Luis Lara Rubio</a:t>
            </a:r>
          </a:p>
          <a:p>
            <a:pPr>
              <a:lnSpc>
                <a:spcPct val="200000"/>
              </a:lnSpc>
            </a:pPr>
            <a:r>
              <a:rPr lang="es-MX" sz="1200" i="1" dirty="0"/>
              <a:t>Juan Emmanuel Escamilla Poot </a:t>
            </a:r>
          </a:p>
          <a:p>
            <a:pPr>
              <a:lnSpc>
                <a:spcPct val="200000"/>
              </a:lnSpc>
            </a:pPr>
            <a:r>
              <a:rPr lang="es-MX" sz="1200" i="1" dirty="0"/>
              <a:t>Monserrat Anaya Alva</a:t>
            </a:r>
          </a:p>
          <a:p>
            <a:pPr>
              <a:lnSpc>
                <a:spcPct val="200000"/>
              </a:lnSpc>
            </a:pPr>
            <a:r>
              <a:rPr lang="es-MX" sz="1200" i="1" dirty="0"/>
              <a:t>Diego Hernández Marín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892040-038F-2B5D-E739-CE812D27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3" b="97171" l="2885" r="96635">
                        <a14:foregroundMark x1="18077" y1="29366" x2="13462" y2="46927"/>
                        <a14:foregroundMark x1="13462" y1="46927" x2="16346" y2="67512"/>
                        <a14:foregroundMark x1="16346" y1="67512" x2="23558" y2="72780"/>
                        <a14:foregroundMark x1="48647" y1="80136" x2="65481" y2="85073"/>
                        <a14:foregroundMark x1="23558" y1="72780" x2="33893" y2="75811"/>
                        <a14:foregroundMark x1="65481" y1="85073" x2="75481" y2="77561"/>
                        <a14:foregroundMark x1="75481" y1="77561" x2="82212" y2="67415"/>
                        <a14:foregroundMark x1="82212" y1="67415" x2="86250" y2="48000"/>
                        <a14:foregroundMark x1="86250" y1="48000" x2="82885" y2="30537"/>
                        <a14:foregroundMark x1="82885" y1="30537" x2="71731" y2="21171"/>
                        <a14:foregroundMark x1="71731" y1="21171" x2="50481" y2="16585"/>
                        <a14:foregroundMark x1="50481" y1="16585" x2="19712" y2="26439"/>
                        <a14:foregroundMark x1="50000" y1="7220" x2="48846" y2="4683"/>
                        <a14:foregroundMark x1="85865" y1="32585" x2="92981" y2="36098"/>
                        <a14:foregroundMark x1="92981" y1="36098" x2="89038" y2="38829"/>
                        <a14:foregroundMark x1="96635" y1="49073" x2="95769" y2="49073"/>
                        <a14:foregroundMark x1="76250" y1="15024" x2="63558" y2="14439"/>
                        <a14:foregroundMark x1="62596" y1="89366" x2="47885" y2="92780"/>
                        <a14:foregroundMark x1="47885" y1="92780" x2="33654" y2="88878"/>
                        <a14:foregroundMark x1="50962" y1="94732" x2="51731" y2="97171"/>
                        <a14:foregroundMark x1="30096" y1="74439" x2="23077" y2="63317"/>
                        <a14:foregroundMark x1="23077" y1="63317" x2="16827" y2="63805"/>
                        <a14:foregroundMark x1="6538" y1="49659" x2="2885" y2="51805"/>
                        <a14:backgroundMark x1="43269" y1="78829" x2="38269" y2="75220"/>
                        <a14:backgroundMark x1="35962" y1="75610" x2="45288" y2="79024"/>
                        <a14:backgroundMark x1="45865" y1="79415" x2="45865" y2="79415"/>
                        <a14:backgroundMark x1="46442" y1="79317" x2="44808" y2="79024"/>
                        <a14:backgroundMark x1="46731" y1="79415" x2="46538" y2="79902"/>
                        <a14:backgroundMark x1="36154" y1="76585" x2="33654" y2="7531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0086" y="297964"/>
            <a:ext cx="6340390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40A9F-38D6-822C-E771-8BE1C31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Third cycle </a:t>
            </a:r>
          </a:p>
        </p:txBody>
      </p:sp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A7B6F-5401-62A6-F0FF-990CB941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04" y="2112948"/>
            <a:ext cx="4147804" cy="29660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Now that they had a playable base, the third cycle was used to develop the first “complete” prototype, included some of the history elements, the first version of the UI and mostly finalized assets. </a:t>
            </a:r>
          </a:p>
          <a:p>
            <a:pPr>
              <a:lnSpc>
                <a:spcPct val="120000"/>
              </a:lnSpc>
            </a:pPr>
            <a:r>
              <a:rPr lang="en-US" sz="1500"/>
              <a:t>This prototype was given to game testers with the objective of collecting feedback end finding game-breaking bugs.</a:t>
            </a:r>
          </a:p>
        </p:txBody>
      </p:sp>
      <p:pic>
        <p:nvPicPr>
          <p:cNvPr id="11266" name="Picture 2" descr="Download Zelda Breath Of The Wild Logo Png - Legend Of Zelda Breath Of The  Wild Logo Png PNG Image with No Background - PNGkey.com">
            <a:extLst>
              <a:ext uri="{FF2B5EF4-FFF2-40B4-BE49-F238E27FC236}">
                <a16:creationId xmlns:a16="http://schemas.microsoft.com/office/drawing/2014/main" id="{79E3EE53-10C5-C3AE-E58C-C3474A80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143000"/>
            <a:ext cx="5492377" cy="434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6697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FD77FA-AB51-688E-5540-D6D4A2CE9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 b="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584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40A9F-38D6-822C-E771-8BE1C31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Fourth cycle </a:t>
            </a:r>
          </a:p>
        </p:txBody>
      </p:sp>
      <p:cxnSp>
        <p:nvCxnSpPr>
          <p:cNvPr id="12297" name="Straight Connector 1229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A7B6F-5401-62A6-F0FF-990CB941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03" y="2395130"/>
            <a:ext cx="3675826" cy="2957506"/>
          </a:xfrm>
        </p:spPr>
        <p:txBody>
          <a:bodyPr>
            <a:normAutofit/>
          </a:bodyPr>
          <a:lstStyle/>
          <a:p>
            <a:r>
              <a:rPr lang="en-US" dirty="0"/>
              <a:t>Finally, the fourth cycle was used to build the finalized version of the game, they mostly made minor improvements based on the Feedback received, fixed bugs and completed the story.</a:t>
            </a:r>
          </a:p>
        </p:txBody>
      </p:sp>
      <p:pic>
        <p:nvPicPr>
          <p:cNvPr id="12290" name="Picture 2" descr="The Legend Of Zelda Breath Of The Wild PNG Transparent Image | PNG Mart">
            <a:extLst>
              <a:ext uri="{FF2B5EF4-FFF2-40B4-BE49-F238E27FC236}">
                <a16:creationId xmlns:a16="http://schemas.microsoft.com/office/drawing/2014/main" id="{50DABD11-3E7A-8F23-E3B7-C896012E5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" b="1"/>
          <a:stretch/>
        </p:blipFill>
        <p:spPr bwMode="auto">
          <a:xfrm>
            <a:off x="5524500" y="10"/>
            <a:ext cx="66675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6297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EB14CC7-5E30-6255-0482-6FABF817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479"/>
            <a:ext cx="12192000" cy="35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D96095-4AEC-2EA5-B0FF-AB885FB1F8A7}"/>
              </a:ext>
            </a:extLst>
          </p:cNvPr>
          <p:cNvSpPr/>
          <p:nvPr/>
        </p:nvSpPr>
        <p:spPr>
          <a:xfrm>
            <a:off x="1584960" y="4870355"/>
            <a:ext cx="3025563" cy="91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E0DE4-B766-30AE-019A-A205D14F6390}"/>
              </a:ext>
            </a:extLst>
          </p:cNvPr>
          <p:cNvSpPr/>
          <p:nvPr/>
        </p:nvSpPr>
        <p:spPr>
          <a:xfrm>
            <a:off x="7679691" y="4884230"/>
            <a:ext cx="2825749" cy="91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400" b="1" dirty="0">
                <a:solidFill>
                  <a:schemeClr val="tx1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2397252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346B9C-E4B7-4C74-D3E5-91BF6AA8B8A0}"/>
              </a:ext>
            </a:extLst>
          </p:cNvPr>
          <p:cNvSpPr/>
          <p:nvPr/>
        </p:nvSpPr>
        <p:spPr>
          <a:xfrm>
            <a:off x="1050378" y="1983255"/>
            <a:ext cx="4488025" cy="448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205F4-5995-7D2E-E1AB-8E2EAEC2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WITH SCRUM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63B881-0EEA-5D0A-1543-F9F7C45C80E4}"/>
              </a:ext>
            </a:extLst>
          </p:cNvPr>
          <p:cNvSpPr/>
          <p:nvPr/>
        </p:nvSpPr>
        <p:spPr>
          <a:xfrm>
            <a:off x="6560633" y="1983255"/>
            <a:ext cx="4488025" cy="448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3343DB-F5FD-56D3-3C0C-F230C3736952}"/>
              </a:ext>
            </a:extLst>
          </p:cNvPr>
          <p:cNvSpPr/>
          <p:nvPr/>
        </p:nvSpPr>
        <p:spPr>
          <a:xfrm>
            <a:off x="1050378" y="1983255"/>
            <a:ext cx="4488025" cy="871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DEVELOPMENT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CC362B-8619-49D6-216C-72B0BC8D1B15}"/>
              </a:ext>
            </a:extLst>
          </p:cNvPr>
          <p:cNvSpPr/>
          <p:nvPr/>
        </p:nvSpPr>
        <p:spPr>
          <a:xfrm>
            <a:off x="6560632" y="1983254"/>
            <a:ext cx="4488025" cy="871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FINAL PRODUCT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93CB794-082F-8B04-0732-97A50029139E}"/>
              </a:ext>
            </a:extLst>
          </p:cNvPr>
          <p:cNvGrpSpPr/>
          <p:nvPr/>
        </p:nvGrpSpPr>
        <p:grpSpPr>
          <a:xfrm>
            <a:off x="2872430" y="3158914"/>
            <a:ext cx="843920" cy="3023618"/>
            <a:chOff x="2872430" y="3158914"/>
            <a:chExt cx="843920" cy="302361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F353DDB-4DFA-E245-DE23-760362418DF5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D15AC0-1D85-D4C4-D15A-1C683E00F9D7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F94F27A-A835-8930-4ED5-27715063DF7F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4ECDFC6-85F1-C642-65A0-E922F3DD6CA9}"/>
              </a:ext>
            </a:extLst>
          </p:cNvPr>
          <p:cNvGrpSpPr/>
          <p:nvPr/>
        </p:nvGrpSpPr>
        <p:grpSpPr>
          <a:xfrm>
            <a:off x="2872433" y="3158914"/>
            <a:ext cx="843920" cy="3023618"/>
            <a:chOff x="2872430" y="3158914"/>
            <a:chExt cx="843920" cy="302361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FAEF324-F59B-1D39-35EC-6CA88F32D369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1489430-EF3E-E4C6-38D2-9A6C7CA49518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20867EB-8FB2-64FE-30C8-2E2B6D8B8B17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C5B27AE-7C7C-A84C-6A46-0E74373415FB}"/>
              </a:ext>
            </a:extLst>
          </p:cNvPr>
          <p:cNvGrpSpPr/>
          <p:nvPr/>
        </p:nvGrpSpPr>
        <p:grpSpPr>
          <a:xfrm>
            <a:off x="2872423" y="3158914"/>
            <a:ext cx="843920" cy="3023618"/>
            <a:chOff x="2872430" y="3158914"/>
            <a:chExt cx="843920" cy="3023618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11E3078-7A53-C06E-9869-7B3D3B94AAD4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7AD8E87-88A3-3895-B17C-C7BC6F2F6472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052D4C4-EC0C-1C15-4D4F-971D33E499C5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045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55326 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44922 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34284 1.48148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346B9C-E4B7-4C74-D3E5-91BF6AA8B8A0}"/>
              </a:ext>
            </a:extLst>
          </p:cNvPr>
          <p:cNvSpPr/>
          <p:nvPr/>
        </p:nvSpPr>
        <p:spPr>
          <a:xfrm>
            <a:off x="1050378" y="1983255"/>
            <a:ext cx="4488025" cy="448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205F4-5995-7D2E-E1AB-8E2EAEC2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WITH SCRUM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63B881-0EEA-5D0A-1543-F9F7C45C80E4}"/>
              </a:ext>
            </a:extLst>
          </p:cNvPr>
          <p:cNvSpPr/>
          <p:nvPr/>
        </p:nvSpPr>
        <p:spPr>
          <a:xfrm>
            <a:off x="6560633" y="1983255"/>
            <a:ext cx="4488025" cy="448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3343DB-F5FD-56D3-3C0C-F230C3736952}"/>
              </a:ext>
            </a:extLst>
          </p:cNvPr>
          <p:cNvSpPr/>
          <p:nvPr/>
        </p:nvSpPr>
        <p:spPr>
          <a:xfrm>
            <a:off x="1050378" y="1983255"/>
            <a:ext cx="4488025" cy="871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DEVELOPMENT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CC362B-8619-49D6-216C-72B0BC8D1B15}"/>
              </a:ext>
            </a:extLst>
          </p:cNvPr>
          <p:cNvSpPr/>
          <p:nvPr/>
        </p:nvSpPr>
        <p:spPr>
          <a:xfrm>
            <a:off x="6560632" y="1983254"/>
            <a:ext cx="4488025" cy="871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FINAL PRODUCT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93CB794-082F-8B04-0732-97A50029139E}"/>
              </a:ext>
            </a:extLst>
          </p:cNvPr>
          <p:cNvGrpSpPr/>
          <p:nvPr/>
        </p:nvGrpSpPr>
        <p:grpSpPr>
          <a:xfrm>
            <a:off x="2872430" y="3158914"/>
            <a:ext cx="843920" cy="3023618"/>
            <a:chOff x="2872430" y="3158914"/>
            <a:chExt cx="843920" cy="3023618"/>
          </a:xfrm>
          <a:noFill/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F353DDB-4DFA-E245-DE23-760362418DF5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D15AC0-1D85-D4C4-D15A-1C683E00F9D7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F94F27A-A835-8930-4ED5-27715063DF7F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4ECDFC6-85F1-C642-65A0-E922F3DD6CA9}"/>
              </a:ext>
            </a:extLst>
          </p:cNvPr>
          <p:cNvGrpSpPr/>
          <p:nvPr/>
        </p:nvGrpSpPr>
        <p:grpSpPr>
          <a:xfrm>
            <a:off x="4228793" y="3158914"/>
            <a:ext cx="843920" cy="3023618"/>
            <a:chOff x="2872430" y="3158914"/>
            <a:chExt cx="843920" cy="3023618"/>
          </a:xfrm>
          <a:noFill/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FAEF324-F59B-1D39-35EC-6CA88F32D369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1489430-EF3E-E4C6-38D2-9A6C7CA49518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20867EB-8FB2-64FE-30C8-2E2B6D8B8B17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C5B27AE-7C7C-A84C-6A46-0E74373415FB}"/>
              </a:ext>
            </a:extLst>
          </p:cNvPr>
          <p:cNvGrpSpPr/>
          <p:nvPr/>
        </p:nvGrpSpPr>
        <p:grpSpPr>
          <a:xfrm>
            <a:off x="1516063" y="3158914"/>
            <a:ext cx="843920" cy="3023618"/>
            <a:chOff x="2872430" y="3158914"/>
            <a:chExt cx="843920" cy="3023618"/>
          </a:xfrm>
          <a:noFill/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11E3078-7A53-C06E-9869-7B3D3B94AAD4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7AD8E87-88A3-3895-B17C-C7BC6F2F6472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052D4C4-EC0C-1C15-4D4F-971D33E499C5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D91911C-3D80-8CCF-ACAE-6BD78BFA233B}"/>
              </a:ext>
            </a:extLst>
          </p:cNvPr>
          <p:cNvGrpSpPr/>
          <p:nvPr/>
        </p:nvGrpSpPr>
        <p:grpSpPr>
          <a:xfrm>
            <a:off x="2872430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98DEFE9-80B3-5FB1-EC9A-D18338D735D7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31AEDB-0989-8B32-F471-A83DFF615729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FBA75BE-5684-3760-4753-8E6FFCADEC06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CE5D97-C366-06F4-4291-1E0478E16D07}"/>
              </a:ext>
            </a:extLst>
          </p:cNvPr>
          <p:cNvGrpSpPr/>
          <p:nvPr/>
        </p:nvGrpSpPr>
        <p:grpSpPr>
          <a:xfrm>
            <a:off x="4228793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4B22CD8-B4E0-D453-C8F2-E705D5AFF3CB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4BAF843-D3A0-748E-8D7F-713FEE85B983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E54989B-C0A9-63E6-B4AB-37EF3D08E643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8CB6825-3538-F4C0-50B6-F46E11BA1719}"/>
              </a:ext>
            </a:extLst>
          </p:cNvPr>
          <p:cNvGrpSpPr/>
          <p:nvPr/>
        </p:nvGrpSpPr>
        <p:grpSpPr>
          <a:xfrm>
            <a:off x="1516063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C7D629A-543D-1041-1024-AFFC682D9B23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14915DC-E19A-6DB1-8441-DFBD69E058B7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839EB3-0932-5060-405B-6496A7E9D19F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0CD1C0E-ED71-296B-6161-C7353E4235C7}"/>
              </a:ext>
            </a:extLst>
          </p:cNvPr>
          <p:cNvGrpSpPr/>
          <p:nvPr/>
        </p:nvGrpSpPr>
        <p:grpSpPr>
          <a:xfrm>
            <a:off x="2872430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FC79A25-945E-190F-6267-A8D73A852276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9D32F9-9045-C2D2-0DC7-E039C83205AD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D104C54-2A0D-AFEE-06A9-C9DBA826DB67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D7200AC-138F-AF70-BA6F-AF687258971C}"/>
              </a:ext>
            </a:extLst>
          </p:cNvPr>
          <p:cNvGrpSpPr/>
          <p:nvPr/>
        </p:nvGrpSpPr>
        <p:grpSpPr>
          <a:xfrm>
            <a:off x="4228793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1E59390-14BC-4D3C-9DC6-042CD47349D4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128C91-CC38-EC9A-880A-FF7924869273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CB6D5D7-4928-BA97-E266-54254EB6ACC3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B90E3B4-BE02-0309-473D-BB4846EF4A94}"/>
              </a:ext>
            </a:extLst>
          </p:cNvPr>
          <p:cNvGrpSpPr/>
          <p:nvPr/>
        </p:nvGrpSpPr>
        <p:grpSpPr>
          <a:xfrm>
            <a:off x="1516063" y="3158914"/>
            <a:ext cx="843920" cy="3023618"/>
            <a:chOff x="2872430" y="3158914"/>
            <a:chExt cx="843920" cy="3023618"/>
          </a:xfrm>
          <a:solidFill>
            <a:schemeClr val="bg1">
              <a:lumMod val="85000"/>
            </a:schemeClr>
          </a:solidFill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0023D0B-6C7E-EA58-5D07-FED2F5110BA5}"/>
                </a:ext>
              </a:extLst>
            </p:cNvPr>
            <p:cNvSpPr/>
            <p:nvPr/>
          </p:nvSpPr>
          <p:spPr>
            <a:xfrm>
              <a:off x="2872430" y="4241263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50D95C-9D36-ACE3-E721-A183B6906977}"/>
                </a:ext>
              </a:extLst>
            </p:cNvPr>
            <p:cNvSpPr/>
            <p:nvPr/>
          </p:nvSpPr>
          <p:spPr>
            <a:xfrm>
              <a:off x="2872430" y="5338612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3C6BA76-E2D8-FB47-8430-B5A9B969AD35}"/>
                </a:ext>
              </a:extLst>
            </p:cNvPr>
            <p:cNvSpPr/>
            <p:nvPr/>
          </p:nvSpPr>
          <p:spPr>
            <a:xfrm>
              <a:off x="2872430" y="3158914"/>
              <a:ext cx="843920" cy="8439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227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45482 1.48148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45235 1.48148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1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4474 1.48148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ABA3C-5345-BD58-F8A2-CB0E2F62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154230"/>
          </a:xfrm>
        </p:spPr>
        <p:txBody>
          <a:bodyPr>
            <a:normAutofit/>
          </a:bodyPr>
          <a:lstStyle/>
          <a:p>
            <a:r>
              <a:rPr lang="es-MX" sz="4000" dirty="0"/>
              <a:t>PROTOTYPE MODEL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DDDA1-3A5A-9AB6-2759-F87CF860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75" y="2867798"/>
            <a:ext cx="3785860" cy="1642908"/>
          </a:xfrm>
        </p:spPr>
        <p:txBody>
          <a:bodyPr>
            <a:noAutofit/>
          </a:bodyPr>
          <a:lstStyle/>
          <a:p>
            <a:r>
              <a:rPr lang="en-US" sz="1800" dirty="0"/>
              <a:t>This</a:t>
            </a:r>
            <a:r>
              <a:rPr lang="es-ES" sz="1800" dirty="0"/>
              <a:t> </a:t>
            </a:r>
            <a:r>
              <a:rPr lang="en-US" sz="1800" dirty="0"/>
              <a:t>model is useful when the client doesn’t know all the requirements at the beginning of the project, for example, when there doesn’t exist a similar product.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CD2AEA7-7065-16C9-1BB9-FE91D244771E}"/>
              </a:ext>
            </a:extLst>
          </p:cNvPr>
          <p:cNvSpPr/>
          <p:nvPr/>
        </p:nvSpPr>
        <p:spPr>
          <a:xfrm>
            <a:off x="7604569" y="509285"/>
            <a:ext cx="2060292" cy="20602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F02689-84E4-3A47-A9AE-A0F200784643}"/>
              </a:ext>
            </a:extLst>
          </p:cNvPr>
          <p:cNvSpPr/>
          <p:nvPr/>
        </p:nvSpPr>
        <p:spPr>
          <a:xfrm>
            <a:off x="9809544" y="1943970"/>
            <a:ext cx="2060292" cy="2060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QUICK PLANING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A519ABF-30C2-EBC1-66B1-F3E073FA2C10}"/>
              </a:ext>
            </a:extLst>
          </p:cNvPr>
          <p:cNvSpPr/>
          <p:nvPr/>
        </p:nvSpPr>
        <p:spPr>
          <a:xfrm>
            <a:off x="8895142" y="4364043"/>
            <a:ext cx="2060292" cy="20602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QUICK DESIGN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5ED82E8-4874-23FC-A3CD-2B97F5B6BBDE}"/>
              </a:ext>
            </a:extLst>
          </p:cNvPr>
          <p:cNvGrpSpPr/>
          <p:nvPr/>
        </p:nvGrpSpPr>
        <p:grpSpPr>
          <a:xfrm>
            <a:off x="5399594" y="1943970"/>
            <a:ext cx="2060292" cy="2060292"/>
            <a:chOff x="5399594" y="1943970"/>
            <a:chExt cx="2060292" cy="206029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61B3A98-D909-4323-490E-6F15F5D0F3F2}"/>
                </a:ext>
              </a:extLst>
            </p:cNvPr>
            <p:cNvSpPr/>
            <p:nvPr/>
          </p:nvSpPr>
          <p:spPr>
            <a:xfrm>
              <a:off x="5399594" y="1943970"/>
              <a:ext cx="2060292" cy="206029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800" b="1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D1668B6-BDE1-606E-1F29-B0FDD9483A06}"/>
                </a:ext>
              </a:extLst>
            </p:cNvPr>
            <p:cNvSpPr txBox="1"/>
            <p:nvPr/>
          </p:nvSpPr>
          <p:spPr>
            <a:xfrm>
              <a:off x="5399594" y="2754594"/>
              <a:ext cx="20602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DEPLOYMENT / FEEDBACK 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7E2A26-D3EF-34FC-385D-0946E2FD807D}"/>
              </a:ext>
            </a:extLst>
          </p:cNvPr>
          <p:cNvSpPr txBox="1"/>
          <p:nvPr/>
        </p:nvSpPr>
        <p:spPr>
          <a:xfrm>
            <a:off x="7604570" y="1381459"/>
            <a:ext cx="206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COMUNICATION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9204ABB-4CF9-D8E5-FDBB-DF245579995C}"/>
              </a:ext>
            </a:extLst>
          </p:cNvPr>
          <p:cNvGrpSpPr/>
          <p:nvPr/>
        </p:nvGrpSpPr>
        <p:grpSpPr>
          <a:xfrm>
            <a:off x="6313996" y="4364043"/>
            <a:ext cx="2060292" cy="2060292"/>
            <a:chOff x="6313996" y="4364043"/>
            <a:chExt cx="2060292" cy="2060292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DD86A58-3822-DDBD-6A27-418C2D3D3867}"/>
                </a:ext>
              </a:extLst>
            </p:cNvPr>
            <p:cNvSpPr/>
            <p:nvPr/>
          </p:nvSpPr>
          <p:spPr>
            <a:xfrm>
              <a:off x="6313996" y="4364043"/>
              <a:ext cx="2060292" cy="2060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B98044B-4E90-2ED1-B5FF-331F87D38238}"/>
                </a:ext>
              </a:extLst>
            </p:cNvPr>
            <p:cNvSpPr txBox="1"/>
            <p:nvPr/>
          </p:nvSpPr>
          <p:spPr>
            <a:xfrm>
              <a:off x="6313996" y="5151462"/>
              <a:ext cx="20602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CONSTRUCTION OF THE PROTOTYPE</a:t>
              </a:r>
            </a:p>
          </p:txBody>
        </p:sp>
      </p:grp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A25E3AA-E312-C5F9-C20B-BC8412EAAF7B}"/>
              </a:ext>
            </a:extLst>
          </p:cNvPr>
          <p:cNvSpPr/>
          <p:nvPr/>
        </p:nvSpPr>
        <p:spPr>
          <a:xfrm rot="19557633">
            <a:off x="7304701" y="2002038"/>
            <a:ext cx="455054" cy="4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3371A54-C6DC-148F-531F-51D55CA465AB}"/>
              </a:ext>
            </a:extLst>
          </p:cNvPr>
          <p:cNvSpPr/>
          <p:nvPr/>
        </p:nvSpPr>
        <p:spPr>
          <a:xfrm rot="1984916">
            <a:off x="9517295" y="1994419"/>
            <a:ext cx="455054" cy="4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34EE403-1D53-B213-F9B6-3E8B4F374003}"/>
              </a:ext>
            </a:extLst>
          </p:cNvPr>
          <p:cNvSpPr/>
          <p:nvPr/>
        </p:nvSpPr>
        <p:spPr>
          <a:xfrm rot="6686032">
            <a:off x="10172410" y="3959769"/>
            <a:ext cx="455054" cy="4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9457022-1DF1-AF3C-65E4-46ED255D075B}"/>
              </a:ext>
            </a:extLst>
          </p:cNvPr>
          <p:cNvSpPr/>
          <p:nvPr/>
        </p:nvSpPr>
        <p:spPr>
          <a:xfrm rot="10800000">
            <a:off x="8399568" y="5173448"/>
            <a:ext cx="455054" cy="4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ACB37366-815D-923C-3142-68E348F8B0CA}"/>
              </a:ext>
            </a:extLst>
          </p:cNvPr>
          <p:cNvSpPr/>
          <p:nvPr/>
        </p:nvSpPr>
        <p:spPr>
          <a:xfrm rot="14826995">
            <a:off x="6573392" y="3968281"/>
            <a:ext cx="455054" cy="4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D2D1E55-9C1F-EE80-2D2A-AD71B0425550}"/>
              </a:ext>
            </a:extLst>
          </p:cNvPr>
          <p:cNvSpPr/>
          <p:nvPr/>
        </p:nvSpPr>
        <p:spPr>
          <a:xfrm>
            <a:off x="7604569" y="2867797"/>
            <a:ext cx="2060292" cy="1437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cycle is repeated until the project is finished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8FCA72A-7BFE-85DE-15C7-58832B20314E}"/>
              </a:ext>
            </a:extLst>
          </p:cNvPr>
          <p:cNvGrpSpPr/>
          <p:nvPr/>
        </p:nvGrpSpPr>
        <p:grpSpPr>
          <a:xfrm>
            <a:off x="7604569" y="497775"/>
            <a:ext cx="2060292" cy="2060292"/>
            <a:chOff x="7604569" y="491880"/>
            <a:chExt cx="2060292" cy="2060292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64762CF-2C76-292D-3175-75D44BFDD82B}"/>
                </a:ext>
              </a:extLst>
            </p:cNvPr>
            <p:cNvSpPr/>
            <p:nvPr/>
          </p:nvSpPr>
          <p:spPr>
            <a:xfrm>
              <a:off x="7604569" y="491880"/>
              <a:ext cx="2060292" cy="20602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b="1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1275714-F824-DED3-F402-D7D4BE7588F4}"/>
                </a:ext>
              </a:extLst>
            </p:cNvPr>
            <p:cNvSpPr txBox="1"/>
            <p:nvPr/>
          </p:nvSpPr>
          <p:spPr>
            <a:xfrm>
              <a:off x="7703717" y="1162249"/>
              <a:ext cx="18308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Recompilation and specification of the requirements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3233B3E-5917-D7E9-39BB-FC785575FFF5}"/>
              </a:ext>
            </a:extLst>
          </p:cNvPr>
          <p:cNvGrpSpPr/>
          <p:nvPr/>
        </p:nvGrpSpPr>
        <p:grpSpPr>
          <a:xfrm>
            <a:off x="6313996" y="4362823"/>
            <a:ext cx="2060292" cy="2060292"/>
            <a:chOff x="6313996" y="4364043"/>
            <a:chExt cx="2060292" cy="2060292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1241F65-92A4-F54A-5B90-40A2BCFB3D7D}"/>
                </a:ext>
              </a:extLst>
            </p:cNvPr>
            <p:cNvSpPr/>
            <p:nvPr/>
          </p:nvSpPr>
          <p:spPr>
            <a:xfrm>
              <a:off x="6313996" y="4364043"/>
              <a:ext cx="2060292" cy="2060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b="1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FC0FE7A-171E-566E-19D8-D575187D8488}"/>
                </a:ext>
              </a:extLst>
            </p:cNvPr>
            <p:cNvSpPr txBox="1"/>
            <p:nvPr/>
          </p:nvSpPr>
          <p:spPr>
            <a:xfrm>
              <a:off x="6313996" y="5095474"/>
              <a:ext cx="20602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The prototype is developed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1040CD6-23ED-E40B-DC1F-EA08A7F4B00A}"/>
              </a:ext>
            </a:extLst>
          </p:cNvPr>
          <p:cNvGrpSpPr/>
          <p:nvPr/>
        </p:nvGrpSpPr>
        <p:grpSpPr>
          <a:xfrm>
            <a:off x="5399594" y="1943970"/>
            <a:ext cx="2060292" cy="2060292"/>
            <a:chOff x="5399594" y="1943970"/>
            <a:chExt cx="2060292" cy="2060292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A4C1B7D-FA8E-E2C3-2F35-797F11AB63E8}"/>
                </a:ext>
              </a:extLst>
            </p:cNvPr>
            <p:cNvSpPr/>
            <p:nvPr/>
          </p:nvSpPr>
          <p:spPr>
            <a:xfrm>
              <a:off x="5399594" y="1943970"/>
              <a:ext cx="2060292" cy="206029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800" b="1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67B55CE-E9DC-05D7-6024-DA75E1362E6A}"/>
                </a:ext>
              </a:extLst>
            </p:cNvPr>
            <p:cNvSpPr txBox="1"/>
            <p:nvPr/>
          </p:nvSpPr>
          <p:spPr>
            <a:xfrm>
              <a:off x="5399594" y="2400030"/>
              <a:ext cx="206029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The prototype is presented to the interested parties, who review it and give feedback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6A952CC-CCA7-E706-AF63-A0163A8ECB63}"/>
              </a:ext>
            </a:extLst>
          </p:cNvPr>
          <p:cNvGrpSpPr/>
          <p:nvPr/>
        </p:nvGrpSpPr>
        <p:grpSpPr>
          <a:xfrm>
            <a:off x="9809544" y="1937064"/>
            <a:ext cx="2060292" cy="2060292"/>
            <a:chOff x="9809544" y="1943970"/>
            <a:chExt cx="2060292" cy="2060292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12A20F7-8C22-B5EB-2B39-625D89CB71D9}"/>
                </a:ext>
              </a:extLst>
            </p:cNvPr>
            <p:cNvSpPr/>
            <p:nvPr/>
          </p:nvSpPr>
          <p:spPr>
            <a:xfrm>
              <a:off x="9809544" y="1943970"/>
              <a:ext cx="2060292" cy="20602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b="1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B8C6EA79-67AA-32D8-2EAA-5FB02D84D52B}"/>
                </a:ext>
              </a:extLst>
            </p:cNvPr>
            <p:cNvSpPr txBox="1"/>
            <p:nvPr/>
          </p:nvSpPr>
          <p:spPr>
            <a:xfrm>
              <a:off x="10066261" y="2631234"/>
              <a:ext cx="1568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Neue Haas Grotesk Text Pro"/>
                </a:rPr>
                <a:t>Prototype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rPr>
                <a:t> planning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B7C0C36-B00F-C6F9-0C35-95455E6384A4}"/>
              </a:ext>
            </a:extLst>
          </p:cNvPr>
          <p:cNvGrpSpPr/>
          <p:nvPr/>
        </p:nvGrpSpPr>
        <p:grpSpPr>
          <a:xfrm>
            <a:off x="8895142" y="4363095"/>
            <a:ext cx="2062997" cy="2060292"/>
            <a:chOff x="8893153" y="4376958"/>
            <a:chExt cx="2062997" cy="2060292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8EAF0FE-529A-44E7-5DED-26BAAF0E18DA}"/>
                </a:ext>
              </a:extLst>
            </p:cNvPr>
            <p:cNvSpPr/>
            <p:nvPr/>
          </p:nvSpPr>
          <p:spPr>
            <a:xfrm>
              <a:off x="8895858" y="4376958"/>
              <a:ext cx="2060292" cy="20602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0DF2EA86-C729-C397-16B0-D33B51F1B647}"/>
                </a:ext>
              </a:extLst>
            </p:cNvPr>
            <p:cNvSpPr txBox="1"/>
            <p:nvPr/>
          </p:nvSpPr>
          <p:spPr>
            <a:xfrm>
              <a:off x="8893153" y="4871238"/>
              <a:ext cx="206029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rPr>
                <a:t>Design of the prototype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rPr>
                <a:t>(Example</a:t>
              </a:r>
              <a:r>
                <a:rPr lang="en-US" sz="1600" b="1" dirty="0">
                  <a:solidFill>
                    <a:srgbClr val="FFFFFF"/>
                  </a:solidFill>
                  <a:latin typeface="Neue Haas Grotesk Text Pro"/>
                </a:rPr>
                <a:t>: User interface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579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7D7209-2363-C4DD-30B7-9AC27454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27" y="476208"/>
            <a:ext cx="4621762" cy="59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DAFD10-A823-6F18-AE07-71BAED108E51}"/>
              </a:ext>
            </a:extLst>
          </p:cNvPr>
          <p:cNvSpPr txBox="1">
            <a:spLocks/>
          </p:cNvSpPr>
          <p:nvPr/>
        </p:nvSpPr>
        <p:spPr>
          <a:xfrm>
            <a:off x="1006961" y="1085117"/>
            <a:ext cx="4358138" cy="10049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EXAMPLE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B4AD289-595B-4EE8-8C03-D072812BE792}"/>
              </a:ext>
            </a:extLst>
          </p:cNvPr>
          <p:cNvSpPr txBox="1">
            <a:spLocks/>
          </p:cNvSpPr>
          <p:nvPr/>
        </p:nvSpPr>
        <p:spPr>
          <a:xfrm>
            <a:off x="1006961" y="2493624"/>
            <a:ext cx="3785860" cy="1870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Prototype methodology is widely used in videogame development, in this case we will use the development of "The legend of Zelda: breath of the wild“.</a:t>
            </a:r>
          </a:p>
        </p:txBody>
      </p:sp>
    </p:spTree>
    <p:extLst>
      <p:ext uri="{BB962C8B-B14F-4D97-AF65-F5344CB8AC3E}">
        <p14:creationId xmlns:p14="http://schemas.microsoft.com/office/powerpoint/2010/main" val="6658890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40A9F-38D6-822C-E771-8BE1C31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First cycle </a:t>
            </a:r>
          </a:p>
        </p:txBody>
      </p:sp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A7B6F-5401-62A6-F0FF-990CB941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04" y="2355670"/>
            <a:ext cx="4147804" cy="2966043"/>
          </a:xfrm>
        </p:spPr>
        <p:txBody>
          <a:bodyPr>
            <a:normAutofit/>
          </a:bodyPr>
          <a:lstStyle/>
          <a:p>
            <a:r>
              <a:rPr lang="en-US"/>
              <a:t>During this first cicle, the developers stablished the general idea for the game and built an extremely basic prototype to showcase the general mechanics and interactions of the game.</a:t>
            </a:r>
          </a:p>
        </p:txBody>
      </p:sp>
      <p:pic>
        <p:nvPicPr>
          <p:cNvPr id="9222" name="Picture 6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CD664AE-4C33-6224-A275-D5F78C03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282" y="1143000"/>
            <a:ext cx="53578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811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E195BA67-A9BE-0A99-FCE4-88244EDAA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338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81CC1FBA-66BE-437A-BCBC-ED8178A68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40A9F-38D6-822C-E771-8BE1C31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955718"/>
            <a:ext cx="5510372" cy="2339168"/>
          </a:xfrm>
        </p:spPr>
        <p:txBody>
          <a:bodyPr>
            <a:normAutofit/>
          </a:bodyPr>
          <a:lstStyle/>
          <a:p>
            <a:r>
              <a:rPr lang="en-US" sz="4000"/>
              <a:t>Second cycle </a:t>
            </a:r>
          </a:p>
        </p:txBody>
      </p:sp>
      <p:pic>
        <p:nvPicPr>
          <p:cNvPr id="10242" name="Picture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AF28158-C8E3-402A-5697-24580AB7F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6" b="23884"/>
          <a:stretch/>
        </p:blipFill>
        <p:spPr bwMode="auto">
          <a:xfrm>
            <a:off x="20" y="1"/>
            <a:ext cx="1219198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522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A7B6F-5401-62A6-F0FF-990CB941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167" y="3878825"/>
            <a:ext cx="6830009" cy="2430809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In the second cycle the idea was expanded upon, and the art style was decided. 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For the prototype, they developed a 3D version of the previous one using mostly placeholder art and adding some new interactions that made use of the physics engine.</a:t>
            </a:r>
          </a:p>
        </p:txBody>
      </p:sp>
    </p:spTree>
    <p:extLst>
      <p:ext uri="{BB962C8B-B14F-4D97-AF65-F5344CB8AC3E}">
        <p14:creationId xmlns:p14="http://schemas.microsoft.com/office/powerpoint/2010/main" val="38427346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55723D-F6A3-973B-F1B4-B2484296F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382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9F60F3-C3E1-35DC-245A-452FE436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" b="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3413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7296F4-ED20-B2BC-B079-DB137C758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462" r="1083" b="131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692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338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BjornVTI</vt:lpstr>
      <vt:lpstr>Presentación de PowerPoint</vt:lpstr>
      <vt:lpstr>PROTOTYPE MODEL </vt:lpstr>
      <vt:lpstr>Presentación de PowerPoint</vt:lpstr>
      <vt:lpstr>First cycle </vt:lpstr>
      <vt:lpstr>Presentación de PowerPoint</vt:lpstr>
      <vt:lpstr>Second cycle </vt:lpstr>
      <vt:lpstr>Presentación de PowerPoint</vt:lpstr>
      <vt:lpstr>Presentación de PowerPoint</vt:lpstr>
      <vt:lpstr>Presentación de PowerPoint</vt:lpstr>
      <vt:lpstr>Third cycle </vt:lpstr>
      <vt:lpstr>Presentación de PowerPoint</vt:lpstr>
      <vt:lpstr>Fourth cycle </vt:lpstr>
      <vt:lpstr>Presentación de PowerPoint</vt:lpstr>
      <vt:lpstr>DIFFERENCES WITH SCRUM</vt:lpstr>
      <vt:lpstr>DIFFERENCES WITH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LARA RUBIO</dc:creator>
  <cp:lastModifiedBy>JOSE LUIS LARA RUBIO</cp:lastModifiedBy>
  <cp:revision>1</cp:revision>
  <dcterms:created xsi:type="dcterms:W3CDTF">2022-11-27T18:59:43Z</dcterms:created>
  <dcterms:modified xsi:type="dcterms:W3CDTF">2022-11-28T00:17:33Z</dcterms:modified>
</cp:coreProperties>
</file>