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72" r:id="rId14"/>
    <p:sldId id="268" r:id="rId15"/>
    <p:sldId id="271" r:id="rId16"/>
    <p:sldId id="269"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91" r:id="rId33"/>
    <p:sldId id="289" r:id="rId34"/>
    <p:sldId id="292" r:id="rId35"/>
    <p:sldId id="290" r:id="rId36"/>
    <p:sldId id="293" r:id="rId3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5282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2891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8076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6982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1088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8826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5337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9201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5897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45330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8402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27605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6639C78-A255-4FF0-A42C-74B9EDEC7A73}"/>
              </a:ext>
            </a:extLst>
          </p:cNvPr>
          <p:cNvSpPr>
            <a:spLocks noGrp="1"/>
          </p:cNvSpPr>
          <p:nvPr>
            <p:ph type="ctrTitle"/>
          </p:nvPr>
        </p:nvSpPr>
        <p:spPr>
          <a:xfrm>
            <a:off x="581192" y="1009398"/>
            <a:ext cx="6823988" cy="3453419"/>
          </a:xfrm>
        </p:spPr>
        <p:txBody>
          <a:bodyPr anchor="b">
            <a:normAutofit/>
          </a:bodyPr>
          <a:lstStyle/>
          <a:p>
            <a:pPr algn="ctr">
              <a:lnSpc>
                <a:spcPct val="90000"/>
              </a:lnSpc>
            </a:pPr>
            <a:r>
              <a:rPr lang="pt-BR" sz="5600" dirty="0">
                <a:solidFill>
                  <a:schemeClr val="tx1"/>
                </a:solidFill>
              </a:rPr>
              <a:t>- IPC – </a:t>
            </a:r>
            <a:br>
              <a:rPr lang="pt-BR" sz="5600" dirty="0">
                <a:solidFill>
                  <a:schemeClr val="tx1"/>
                </a:solidFill>
              </a:rPr>
            </a:br>
            <a:r>
              <a:rPr lang="pt-BR" sz="5600" dirty="0">
                <a:solidFill>
                  <a:schemeClr val="tx1"/>
                </a:solidFill>
              </a:rPr>
              <a:t>INTRODUÇÃO A PROGRAMAÇÃO DE COMPUTADORES</a:t>
            </a:r>
          </a:p>
        </p:txBody>
      </p:sp>
      <p:sp>
        <p:nvSpPr>
          <p:cNvPr id="3" name="Subtítulo 2">
            <a:extLst>
              <a:ext uri="{FF2B5EF4-FFF2-40B4-BE49-F238E27FC236}">
                <a16:creationId xmlns:a16="http://schemas.microsoft.com/office/drawing/2014/main" id="{E580BE9B-F9A9-40D3-82C2-341F84C36E9E}"/>
              </a:ext>
            </a:extLst>
          </p:cNvPr>
          <p:cNvSpPr>
            <a:spLocks noGrp="1"/>
          </p:cNvSpPr>
          <p:nvPr>
            <p:ph type="subTitle" idx="1"/>
          </p:nvPr>
        </p:nvSpPr>
        <p:spPr>
          <a:xfrm>
            <a:off x="581191" y="4572000"/>
            <a:ext cx="7423122" cy="1023580"/>
          </a:xfrm>
        </p:spPr>
        <p:txBody>
          <a:bodyPr anchor="t">
            <a:normAutofit/>
          </a:bodyPr>
          <a:lstStyle/>
          <a:p>
            <a:r>
              <a:rPr lang="pt-BR" sz="2800" dirty="0">
                <a:solidFill>
                  <a:schemeClr val="tx1">
                    <a:alpha val="60000"/>
                  </a:schemeClr>
                </a:solidFill>
              </a:rPr>
              <a:t>Prof. </a:t>
            </a:r>
            <a:r>
              <a:rPr lang="pt-BR" sz="2800" dirty="0" err="1">
                <a:solidFill>
                  <a:schemeClr val="tx1">
                    <a:alpha val="60000"/>
                  </a:schemeClr>
                </a:solidFill>
              </a:rPr>
              <a:t>Alberson</a:t>
            </a:r>
            <a:r>
              <a:rPr lang="pt-BR" sz="2800" dirty="0">
                <a:solidFill>
                  <a:schemeClr val="tx1">
                    <a:alpha val="60000"/>
                  </a:schemeClr>
                </a:solidFill>
              </a:rPr>
              <a:t> Wander Sá dos Santos</a:t>
            </a:r>
          </a:p>
          <a:p>
            <a:endParaRPr lang="pt-BR" sz="2800" dirty="0">
              <a:solidFill>
                <a:schemeClr val="tx1">
                  <a:alpha val="60000"/>
                </a:schemeClr>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3" descr="Script de computador em uma tela">
            <a:extLst>
              <a:ext uri="{FF2B5EF4-FFF2-40B4-BE49-F238E27FC236}">
                <a16:creationId xmlns:a16="http://schemas.microsoft.com/office/drawing/2014/main" id="{BB7CD571-768A-44FE-90D1-FD1EC3EEAE31}"/>
              </a:ext>
            </a:extLst>
          </p:cNvPr>
          <p:cNvPicPr>
            <a:picLocks noChangeAspect="1"/>
          </p:cNvPicPr>
          <p:nvPr/>
        </p:nvPicPr>
        <p:blipFill rotWithShape="1">
          <a:blip r:embed="rId2"/>
          <a:srcRect l="10396" r="50169" b="-1"/>
          <a:stretch/>
        </p:blipFill>
        <p:spPr>
          <a:xfrm>
            <a:off x="8140428" y="10"/>
            <a:ext cx="4051572" cy="6857990"/>
          </a:xfrm>
          <a:prstGeom prst="rect">
            <a:avLst/>
          </a:prstGeom>
        </p:spPr>
      </p:pic>
    </p:spTree>
    <p:extLst>
      <p:ext uri="{BB962C8B-B14F-4D97-AF65-F5344CB8AC3E}">
        <p14:creationId xmlns:p14="http://schemas.microsoft.com/office/powerpoint/2010/main" val="36949143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20ABDD8-3FDC-4404-BDA1-096E03E80CB7}"/>
              </a:ext>
            </a:extLst>
          </p:cNvPr>
          <p:cNvSpPr/>
          <p:nvPr/>
        </p:nvSpPr>
        <p:spPr>
          <a:xfrm>
            <a:off x="476188" y="993039"/>
            <a:ext cx="6678368"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OPERADORES ARITMÉTICOS</a:t>
            </a:r>
          </a:p>
        </p:txBody>
      </p:sp>
      <p:graphicFrame>
        <p:nvGraphicFramePr>
          <p:cNvPr id="5" name="Tabela 5">
            <a:extLst>
              <a:ext uri="{FF2B5EF4-FFF2-40B4-BE49-F238E27FC236}">
                <a16:creationId xmlns:a16="http://schemas.microsoft.com/office/drawing/2014/main" id="{635F7993-8733-40E1-B290-43537389A9B0}"/>
              </a:ext>
            </a:extLst>
          </p:cNvPr>
          <p:cNvGraphicFramePr>
            <a:graphicFrameLocks noGrp="1"/>
          </p:cNvGraphicFramePr>
          <p:nvPr>
            <p:extLst>
              <p:ext uri="{D42A27DB-BD31-4B8C-83A1-F6EECF244321}">
                <p14:modId xmlns:p14="http://schemas.microsoft.com/office/powerpoint/2010/main" val="2601117622"/>
              </p:ext>
            </p:extLst>
          </p:nvPr>
        </p:nvGraphicFramePr>
        <p:xfrm>
          <a:off x="1702973" y="1985759"/>
          <a:ext cx="8786054" cy="3662680"/>
        </p:xfrm>
        <a:graphic>
          <a:graphicData uri="http://schemas.openxmlformats.org/drawingml/2006/table">
            <a:tbl>
              <a:tblPr firstRow="1" bandRow="1">
                <a:tableStyleId>{10A1B5D5-9B99-4C35-A422-299274C87663}</a:tableStyleId>
              </a:tblPr>
              <a:tblGrid>
                <a:gridCol w="4547661">
                  <a:extLst>
                    <a:ext uri="{9D8B030D-6E8A-4147-A177-3AD203B41FA5}">
                      <a16:colId xmlns:a16="http://schemas.microsoft.com/office/drawing/2014/main" val="3363353989"/>
                    </a:ext>
                  </a:extLst>
                </a:gridCol>
                <a:gridCol w="4238393">
                  <a:extLst>
                    <a:ext uri="{9D8B030D-6E8A-4147-A177-3AD203B41FA5}">
                      <a16:colId xmlns:a16="http://schemas.microsoft.com/office/drawing/2014/main" val="1233990001"/>
                    </a:ext>
                  </a:extLst>
                </a:gridCol>
              </a:tblGrid>
              <a:tr h="370840">
                <a:tc>
                  <a:txBody>
                    <a:bodyPr/>
                    <a:lstStyle/>
                    <a:p>
                      <a:r>
                        <a:rPr lang="pt-BR" dirty="0"/>
                        <a:t>OPERADORES</a:t>
                      </a:r>
                    </a:p>
                  </a:txBody>
                  <a:tcPr/>
                </a:tc>
                <a:tc>
                  <a:txBody>
                    <a:bodyPr/>
                    <a:lstStyle/>
                    <a:p>
                      <a:r>
                        <a:rPr lang="pt-BR" dirty="0"/>
                        <a:t>REALIZA</a:t>
                      </a:r>
                    </a:p>
                  </a:txBody>
                  <a:tcPr/>
                </a:tc>
                <a:extLst>
                  <a:ext uri="{0D108BD9-81ED-4DB2-BD59-A6C34878D82A}">
                    <a16:rowId xmlns:a16="http://schemas.microsoft.com/office/drawing/2014/main" val="1487774267"/>
                  </a:ext>
                </a:extLst>
              </a:tr>
              <a:tr h="370840">
                <a:tc>
                  <a:txBody>
                    <a:bodyPr/>
                    <a:lstStyle/>
                    <a:p>
                      <a:pPr algn="ctr"/>
                      <a:r>
                        <a:rPr lang="pt-BR" sz="3000" b="1" dirty="0"/>
                        <a:t>+</a:t>
                      </a:r>
                    </a:p>
                  </a:txBody>
                  <a:tcPr/>
                </a:tc>
                <a:tc>
                  <a:txBody>
                    <a:bodyPr/>
                    <a:lstStyle/>
                    <a:p>
                      <a:pPr algn="ctr"/>
                      <a:r>
                        <a:rPr lang="pt-BR" sz="3000" b="1" dirty="0"/>
                        <a:t>Soma</a:t>
                      </a:r>
                    </a:p>
                  </a:txBody>
                  <a:tcPr/>
                </a:tc>
                <a:extLst>
                  <a:ext uri="{0D108BD9-81ED-4DB2-BD59-A6C34878D82A}">
                    <a16:rowId xmlns:a16="http://schemas.microsoft.com/office/drawing/2014/main" val="194787719"/>
                  </a:ext>
                </a:extLst>
              </a:tr>
              <a:tr h="370840">
                <a:tc>
                  <a:txBody>
                    <a:bodyPr/>
                    <a:lstStyle/>
                    <a:p>
                      <a:pPr algn="ctr"/>
                      <a:r>
                        <a:rPr lang="pt-BR" sz="3000" b="1" dirty="0"/>
                        <a:t>-</a:t>
                      </a:r>
                    </a:p>
                  </a:txBody>
                  <a:tcPr/>
                </a:tc>
                <a:tc>
                  <a:txBody>
                    <a:bodyPr/>
                    <a:lstStyle/>
                    <a:p>
                      <a:pPr algn="ctr"/>
                      <a:r>
                        <a:rPr lang="pt-BR" sz="3000" b="1" dirty="0"/>
                        <a:t>Subtração</a:t>
                      </a:r>
                    </a:p>
                  </a:txBody>
                  <a:tcPr/>
                </a:tc>
                <a:extLst>
                  <a:ext uri="{0D108BD9-81ED-4DB2-BD59-A6C34878D82A}">
                    <a16:rowId xmlns:a16="http://schemas.microsoft.com/office/drawing/2014/main" val="1109539424"/>
                  </a:ext>
                </a:extLst>
              </a:tr>
              <a:tr h="370840">
                <a:tc>
                  <a:txBody>
                    <a:bodyPr/>
                    <a:lstStyle/>
                    <a:p>
                      <a:pPr algn="ctr"/>
                      <a:r>
                        <a:rPr lang="pt-BR" sz="3000" b="1" dirty="0"/>
                        <a:t>*</a:t>
                      </a:r>
                    </a:p>
                  </a:txBody>
                  <a:tcPr/>
                </a:tc>
                <a:tc>
                  <a:txBody>
                    <a:bodyPr/>
                    <a:lstStyle/>
                    <a:p>
                      <a:pPr algn="ctr"/>
                      <a:r>
                        <a:rPr lang="pt-BR" sz="3000" b="1" dirty="0"/>
                        <a:t>Multiplicação</a:t>
                      </a:r>
                    </a:p>
                  </a:txBody>
                  <a:tcPr/>
                </a:tc>
                <a:extLst>
                  <a:ext uri="{0D108BD9-81ED-4DB2-BD59-A6C34878D82A}">
                    <a16:rowId xmlns:a16="http://schemas.microsoft.com/office/drawing/2014/main" val="2810760968"/>
                  </a:ext>
                </a:extLst>
              </a:tr>
              <a:tr h="370840">
                <a:tc>
                  <a:txBody>
                    <a:bodyPr/>
                    <a:lstStyle/>
                    <a:p>
                      <a:pPr algn="ctr"/>
                      <a:r>
                        <a:rPr lang="pt-BR" sz="3000" b="1" dirty="0"/>
                        <a:t>/</a:t>
                      </a:r>
                    </a:p>
                  </a:txBody>
                  <a:tcPr/>
                </a:tc>
                <a:tc>
                  <a:txBody>
                    <a:bodyPr/>
                    <a:lstStyle/>
                    <a:p>
                      <a:pPr algn="ctr"/>
                      <a:r>
                        <a:rPr lang="pt-BR" sz="3000" b="1" dirty="0"/>
                        <a:t>Divisão</a:t>
                      </a:r>
                    </a:p>
                  </a:txBody>
                  <a:tcPr/>
                </a:tc>
                <a:extLst>
                  <a:ext uri="{0D108BD9-81ED-4DB2-BD59-A6C34878D82A}">
                    <a16:rowId xmlns:a16="http://schemas.microsoft.com/office/drawing/2014/main" val="1125344410"/>
                  </a:ext>
                </a:extLst>
              </a:tr>
              <a:tr h="370840">
                <a:tc>
                  <a:txBody>
                    <a:bodyPr/>
                    <a:lstStyle/>
                    <a:p>
                      <a:pPr algn="ctr"/>
                      <a:r>
                        <a:rPr lang="pt-BR" sz="3000" b="1" dirty="0" err="1"/>
                        <a:t>Mod</a:t>
                      </a:r>
                      <a:r>
                        <a:rPr lang="pt-BR" sz="3000" b="1" dirty="0"/>
                        <a:t> ou %</a:t>
                      </a:r>
                    </a:p>
                  </a:txBody>
                  <a:tcPr/>
                </a:tc>
                <a:tc>
                  <a:txBody>
                    <a:bodyPr/>
                    <a:lstStyle/>
                    <a:p>
                      <a:pPr algn="ctr"/>
                      <a:r>
                        <a:rPr lang="pt-BR" sz="3000" b="1" dirty="0"/>
                        <a:t>Resto de divisão</a:t>
                      </a:r>
                    </a:p>
                  </a:txBody>
                  <a:tcPr/>
                </a:tc>
                <a:extLst>
                  <a:ext uri="{0D108BD9-81ED-4DB2-BD59-A6C34878D82A}">
                    <a16:rowId xmlns:a16="http://schemas.microsoft.com/office/drawing/2014/main" val="3189932096"/>
                  </a:ext>
                </a:extLst>
              </a:tr>
              <a:tr h="370840">
                <a:tc>
                  <a:txBody>
                    <a:bodyPr/>
                    <a:lstStyle/>
                    <a:p>
                      <a:pPr algn="ctr"/>
                      <a:r>
                        <a:rPr lang="pt-BR" sz="3000" b="1" dirty="0"/>
                        <a:t>^</a:t>
                      </a:r>
                    </a:p>
                  </a:txBody>
                  <a:tcPr/>
                </a:tc>
                <a:tc>
                  <a:txBody>
                    <a:bodyPr/>
                    <a:lstStyle/>
                    <a:p>
                      <a:pPr algn="ctr"/>
                      <a:r>
                        <a:rPr lang="pt-BR" sz="3000" b="1" dirty="0"/>
                        <a:t>Potência</a:t>
                      </a:r>
                    </a:p>
                  </a:txBody>
                  <a:tcPr/>
                </a:tc>
                <a:extLst>
                  <a:ext uri="{0D108BD9-81ED-4DB2-BD59-A6C34878D82A}">
                    <a16:rowId xmlns:a16="http://schemas.microsoft.com/office/drawing/2014/main" val="397961657"/>
                  </a:ext>
                </a:extLst>
              </a:tr>
            </a:tbl>
          </a:graphicData>
        </a:graphic>
      </p:graphicFrame>
    </p:spTree>
    <p:extLst>
      <p:ext uri="{BB962C8B-B14F-4D97-AF65-F5344CB8AC3E}">
        <p14:creationId xmlns:p14="http://schemas.microsoft.com/office/powerpoint/2010/main" val="318450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8548463F-C655-4C4A-9215-7DB532C9FE78}"/>
              </a:ext>
            </a:extLst>
          </p:cNvPr>
          <p:cNvSpPr/>
          <p:nvPr/>
        </p:nvSpPr>
        <p:spPr>
          <a:xfrm>
            <a:off x="445398" y="1007107"/>
            <a:ext cx="9778575"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ORDEM DOS OPERADORES ARITMÉTICOS</a:t>
            </a:r>
          </a:p>
        </p:txBody>
      </p:sp>
      <p:graphicFrame>
        <p:nvGraphicFramePr>
          <p:cNvPr id="5" name="Tabela 5">
            <a:extLst>
              <a:ext uri="{FF2B5EF4-FFF2-40B4-BE49-F238E27FC236}">
                <a16:creationId xmlns:a16="http://schemas.microsoft.com/office/drawing/2014/main" id="{23C76B92-6E38-4B2E-83E7-037BAE5AE1E3}"/>
              </a:ext>
            </a:extLst>
          </p:cNvPr>
          <p:cNvGraphicFramePr>
            <a:graphicFrameLocks noGrp="1"/>
          </p:cNvGraphicFramePr>
          <p:nvPr>
            <p:extLst>
              <p:ext uri="{D42A27DB-BD31-4B8C-83A1-F6EECF244321}">
                <p14:modId xmlns:p14="http://schemas.microsoft.com/office/powerpoint/2010/main" val="405775197"/>
              </p:ext>
            </p:extLst>
          </p:nvPr>
        </p:nvGraphicFramePr>
        <p:xfrm>
          <a:off x="1702973" y="1985759"/>
          <a:ext cx="8786054" cy="2565400"/>
        </p:xfrm>
        <a:graphic>
          <a:graphicData uri="http://schemas.openxmlformats.org/drawingml/2006/table">
            <a:tbl>
              <a:tblPr firstRow="1" bandRow="1">
                <a:tableStyleId>{10A1B5D5-9B99-4C35-A422-299274C87663}</a:tableStyleId>
              </a:tblPr>
              <a:tblGrid>
                <a:gridCol w="4547661">
                  <a:extLst>
                    <a:ext uri="{9D8B030D-6E8A-4147-A177-3AD203B41FA5}">
                      <a16:colId xmlns:a16="http://schemas.microsoft.com/office/drawing/2014/main" val="3363353989"/>
                    </a:ext>
                  </a:extLst>
                </a:gridCol>
                <a:gridCol w="4238393">
                  <a:extLst>
                    <a:ext uri="{9D8B030D-6E8A-4147-A177-3AD203B41FA5}">
                      <a16:colId xmlns:a16="http://schemas.microsoft.com/office/drawing/2014/main" val="1233990001"/>
                    </a:ext>
                  </a:extLst>
                </a:gridCol>
              </a:tblGrid>
              <a:tr h="370840">
                <a:tc>
                  <a:txBody>
                    <a:bodyPr/>
                    <a:lstStyle/>
                    <a:p>
                      <a:pPr algn="ctr"/>
                      <a:r>
                        <a:rPr lang="pt-BR" dirty="0">
                          <a:highlight>
                            <a:srgbClr val="FF0000"/>
                          </a:highlight>
                        </a:rPr>
                        <a:t>OPERADORES</a:t>
                      </a:r>
                    </a:p>
                  </a:txBody>
                  <a:tcPr/>
                </a:tc>
                <a:tc>
                  <a:txBody>
                    <a:bodyPr/>
                    <a:lstStyle/>
                    <a:p>
                      <a:pPr algn="ctr"/>
                      <a:r>
                        <a:rPr lang="pt-BR" dirty="0">
                          <a:highlight>
                            <a:srgbClr val="FF0000"/>
                          </a:highlight>
                        </a:rPr>
                        <a:t>Ordem de resolução numa equação</a:t>
                      </a:r>
                    </a:p>
                  </a:txBody>
                  <a:tcPr/>
                </a:tc>
                <a:extLst>
                  <a:ext uri="{0D108BD9-81ED-4DB2-BD59-A6C34878D82A}">
                    <a16:rowId xmlns:a16="http://schemas.microsoft.com/office/drawing/2014/main" val="1487774267"/>
                  </a:ext>
                </a:extLst>
              </a:tr>
              <a:tr h="370840">
                <a:tc>
                  <a:txBody>
                    <a:bodyPr/>
                    <a:lstStyle/>
                    <a:p>
                      <a:pPr algn="ctr"/>
                      <a:r>
                        <a:rPr lang="pt-BR" sz="3000" b="1" dirty="0"/>
                        <a:t>()</a:t>
                      </a:r>
                    </a:p>
                  </a:txBody>
                  <a:tcPr/>
                </a:tc>
                <a:tc>
                  <a:txBody>
                    <a:bodyPr/>
                    <a:lstStyle/>
                    <a:p>
                      <a:pPr algn="ctr"/>
                      <a:r>
                        <a:rPr lang="pt-BR" sz="3000" b="1" dirty="0"/>
                        <a:t>1ª</a:t>
                      </a:r>
                    </a:p>
                  </a:txBody>
                  <a:tcPr/>
                </a:tc>
                <a:extLst>
                  <a:ext uri="{0D108BD9-81ED-4DB2-BD59-A6C34878D82A}">
                    <a16:rowId xmlns:a16="http://schemas.microsoft.com/office/drawing/2014/main" val="194787719"/>
                  </a:ext>
                </a:extLst>
              </a:tr>
              <a:tr h="370840">
                <a:tc>
                  <a:txBody>
                    <a:bodyPr/>
                    <a:lstStyle/>
                    <a:p>
                      <a:pPr algn="ctr"/>
                      <a:r>
                        <a:rPr lang="pt-BR" sz="3000" b="1" dirty="0"/>
                        <a:t>^</a:t>
                      </a:r>
                    </a:p>
                  </a:txBody>
                  <a:tcPr/>
                </a:tc>
                <a:tc>
                  <a:txBody>
                    <a:bodyPr/>
                    <a:lstStyle/>
                    <a:p>
                      <a:pPr algn="ctr"/>
                      <a:r>
                        <a:rPr lang="pt-BR" sz="3000" b="1" dirty="0"/>
                        <a:t>2ª </a:t>
                      </a:r>
                    </a:p>
                  </a:txBody>
                  <a:tcPr/>
                </a:tc>
                <a:extLst>
                  <a:ext uri="{0D108BD9-81ED-4DB2-BD59-A6C34878D82A}">
                    <a16:rowId xmlns:a16="http://schemas.microsoft.com/office/drawing/2014/main" val="1109539424"/>
                  </a:ext>
                </a:extLst>
              </a:tr>
              <a:tr h="370840">
                <a:tc>
                  <a:txBody>
                    <a:bodyPr/>
                    <a:lstStyle/>
                    <a:p>
                      <a:pPr algn="ctr"/>
                      <a:r>
                        <a:rPr lang="pt-BR" sz="3000" b="1" dirty="0"/>
                        <a:t>* /</a:t>
                      </a:r>
                    </a:p>
                  </a:txBody>
                  <a:tcPr/>
                </a:tc>
                <a:tc>
                  <a:txBody>
                    <a:bodyPr/>
                    <a:lstStyle/>
                    <a:p>
                      <a:pPr algn="ctr"/>
                      <a:r>
                        <a:rPr lang="pt-BR" sz="3000" b="1" dirty="0"/>
                        <a:t>3ª</a:t>
                      </a:r>
                    </a:p>
                  </a:txBody>
                  <a:tcPr/>
                </a:tc>
                <a:extLst>
                  <a:ext uri="{0D108BD9-81ED-4DB2-BD59-A6C34878D82A}">
                    <a16:rowId xmlns:a16="http://schemas.microsoft.com/office/drawing/2014/main" val="2810760968"/>
                  </a:ext>
                </a:extLst>
              </a:tr>
              <a:tr h="370840">
                <a:tc>
                  <a:txBody>
                    <a:bodyPr/>
                    <a:lstStyle/>
                    <a:p>
                      <a:pPr algn="ctr"/>
                      <a:r>
                        <a:rPr lang="pt-BR" sz="3000" b="1" dirty="0"/>
                        <a:t>+ - </a:t>
                      </a:r>
                    </a:p>
                  </a:txBody>
                  <a:tcPr/>
                </a:tc>
                <a:tc>
                  <a:txBody>
                    <a:bodyPr/>
                    <a:lstStyle/>
                    <a:p>
                      <a:pPr algn="ctr"/>
                      <a:r>
                        <a:rPr lang="pt-BR" sz="3000" b="1" dirty="0"/>
                        <a:t>4ª</a:t>
                      </a:r>
                    </a:p>
                  </a:txBody>
                  <a:tcPr/>
                </a:tc>
                <a:extLst>
                  <a:ext uri="{0D108BD9-81ED-4DB2-BD59-A6C34878D82A}">
                    <a16:rowId xmlns:a16="http://schemas.microsoft.com/office/drawing/2014/main" val="1125344410"/>
                  </a:ext>
                </a:extLst>
              </a:tr>
            </a:tbl>
          </a:graphicData>
        </a:graphic>
      </p:graphicFrame>
    </p:spTree>
    <p:extLst>
      <p:ext uri="{BB962C8B-B14F-4D97-AF65-F5344CB8AC3E}">
        <p14:creationId xmlns:p14="http://schemas.microsoft.com/office/powerpoint/2010/main" val="247079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971A9C7A-3195-4416-A69B-242B9752CA1D}"/>
              </a:ext>
            </a:extLst>
          </p:cNvPr>
          <p:cNvSpPr/>
          <p:nvPr/>
        </p:nvSpPr>
        <p:spPr>
          <a:xfrm>
            <a:off x="581192" y="882650"/>
            <a:ext cx="6245492"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EXPRESSÕES ARITMÉTICAS</a:t>
            </a:r>
          </a:p>
        </p:txBody>
      </p:sp>
      <p:graphicFrame>
        <p:nvGraphicFramePr>
          <p:cNvPr id="5" name="Tabela 5">
            <a:extLst>
              <a:ext uri="{FF2B5EF4-FFF2-40B4-BE49-F238E27FC236}">
                <a16:creationId xmlns:a16="http://schemas.microsoft.com/office/drawing/2014/main" id="{ED8A2EDF-CA27-4EE2-8431-A4D3D099367F}"/>
              </a:ext>
            </a:extLst>
          </p:cNvPr>
          <p:cNvGraphicFramePr>
            <a:graphicFrameLocks noGrp="1"/>
          </p:cNvGraphicFramePr>
          <p:nvPr>
            <p:extLst>
              <p:ext uri="{D42A27DB-BD31-4B8C-83A1-F6EECF244321}">
                <p14:modId xmlns:p14="http://schemas.microsoft.com/office/powerpoint/2010/main" val="4005793523"/>
              </p:ext>
            </p:extLst>
          </p:nvPr>
        </p:nvGraphicFramePr>
        <p:xfrm>
          <a:off x="1493247" y="1812320"/>
          <a:ext cx="9449073" cy="2886290"/>
        </p:xfrm>
        <a:graphic>
          <a:graphicData uri="http://schemas.openxmlformats.org/drawingml/2006/table">
            <a:tbl>
              <a:tblPr firstRow="1" bandRow="1">
                <a:tableStyleId>{5C22544A-7EE6-4342-B048-85BDC9FD1C3A}</a:tableStyleId>
              </a:tblPr>
              <a:tblGrid>
                <a:gridCol w="2952998">
                  <a:extLst>
                    <a:ext uri="{9D8B030D-6E8A-4147-A177-3AD203B41FA5}">
                      <a16:colId xmlns:a16="http://schemas.microsoft.com/office/drawing/2014/main" val="2697984891"/>
                    </a:ext>
                  </a:extLst>
                </a:gridCol>
                <a:gridCol w="4310592">
                  <a:extLst>
                    <a:ext uri="{9D8B030D-6E8A-4147-A177-3AD203B41FA5}">
                      <a16:colId xmlns:a16="http://schemas.microsoft.com/office/drawing/2014/main" val="3237441973"/>
                    </a:ext>
                  </a:extLst>
                </a:gridCol>
                <a:gridCol w="2185483">
                  <a:extLst>
                    <a:ext uri="{9D8B030D-6E8A-4147-A177-3AD203B41FA5}">
                      <a16:colId xmlns:a16="http://schemas.microsoft.com/office/drawing/2014/main" val="4060867960"/>
                    </a:ext>
                  </a:extLst>
                </a:gridCol>
              </a:tblGrid>
              <a:tr h="577258">
                <a:tc>
                  <a:txBody>
                    <a:bodyPr/>
                    <a:lstStyle/>
                    <a:p>
                      <a:pPr algn="ctr"/>
                      <a:r>
                        <a:rPr lang="pt-BR" dirty="0">
                          <a:highlight>
                            <a:srgbClr val="FF0000"/>
                          </a:highlight>
                        </a:rPr>
                        <a:t>NA MATEMÁTICA</a:t>
                      </a:r>
                    </a:p>
                  </a:txBody>
                  <a:tcPr/>
                </a:tc>
                <a:tc>
                  <a:txBody>
                    <a:bodyPr/>
                    <a:lstStyle/>
                    <a:p>
                      <a:pPr algn="ctr"/>
                      <a:r>
                        <a:rPr lang="pt-BR" dirty="0">
                          <a:highlight>
                            <a:srgbClr val="FF0000"/>
                          </a:highlight>
                        </a:rPr>
                        <a:t>NUM ALGORITMO (PROGRAMA)</a:t>
                      </a:r>
                    </a:p>
                  </a:txBody>
                  <a:tcPr/>
                </a:tc>
                <a:tc>
                  <a:txBody>
                    <a:bodyPr/>
                    <a:lstStyle/>
                    <a:p>
                      <a:pPr algn="ctr"/>
                      <a:r>
                        <a:rPr lang="pt-BR" dirty="0"/>
                        <a:t>RESULTADO</a:t>
                      </a:r>
                    </a:p>
                  </a:txBody>
                  <a:tcPr/>
                </a:tc>
                <a:extLst>
                  <a:ext uri="{0D108BD9-81ED-4DB2-BD59-A6C34878D82A}">
                    <a16:rowId xmlns:a16="http://schemas.microsoft.com/office/drawing/2014/main" val="9798748"/>
                  </a:ext>
                </a:extLst>
              </a:tr>
              <a:tr h="577258">
                <a:tc>
                  <a:txBody>
                    <a:bodyPr/>
                    <a:lstStyle/>
                    <a:p>
                      <a:pPr algn="ctr"/>
                      <a:r>
                        <a:rPr lang="pt-BR" b="1" dirty="0"/>
                        <a:t>RESULTADO = 5 + 4 : 2</a:t>
                      </a:r>
                    </a:p>
                  </a:txBody>
                  <a:tcPr/>
                </a:tc>
                <a:tc>
                  <a:txBody>
                    <a:bodyPr/>
                    <a:lstStyle/>
                    <a:p>
                      <a:pPr algn="ctr"/>
                      <a:r>
                        <a:rPr lang="pt-BR" b="1" dirty="0"/>
                        <a:t>RESULTADO &lt;- 5 + 4 /2</a:t>
                      </a:r>
                    </a:p>
                  </a:txBody>
                  <a:tcPr/>
                </a:tc>
                <a:tc>
                  <a:txBody>
                    <a:bodyPr/>
                    <a:lstStyle/>
                    <a:p>
                      <a:pPr algn="ctr"/>
                      <a:r>
                        <a:rPr lang="pt-BR" b="1" dirty="0"/>
                        <a:t>7</a:t>
                      </a:r>
                    </a:p>
                  </a:txBody>
                  <a:tcPr/>
                </a:tc>
                <a:extLst>
                  <a:ext uri="{0D108BD9-81ED-4DB2-BD59-A6C34878D82A}">
                    <a16:rowId xmlns:a16="http://schemas.microsoft.com/office/drawing/2014/main" val="2032321278"/>
                  </a:ext>
                </a:extLst>
              </a:tr>
              <a:tr h="577258">
                <a:tc>
                  <a:txBody>
                    <a:bodyPr/>
                    <a:lstStyle/>
                    <a:p>
                      <a:pPr algn="ctr"/>
                      <a:r>
                        <a:rPr lang="pt-BR" b="1" dirty="0"/>
                        <a:t>X = (5+4):2</a:t>
                      </a:r>
                    </a:p>
                  </a:txBody>
                  <a:tcPr/>
                </a:tc>
                <a:tc>
                  <a:txBody>
                    <a:bodyPr/>
                    <a:lstStyle/>
                    <a:p>
                      <a:pPr algn="ctr"/>
                      <a:r>
                        <a:rPr lang="pt-BR" b="1" dirty="0"/>
                        <a:t>X&lt;- (5+4) / 2</a:t>
                      </a:r>
                    </a:p>
                  </a:txBody>
                  <a:tcPr/>
                </a:tc>
                <a:tc>
                  <a:txBody>
                    <a:bodyPr/>
                    <a:lstStyle/>
                    <a:p>
                      <a:pPr algn="ctr"/>
                      <a:r>
                        <a:rPr lang="pt-BR" b="1" dirty="0"/>
                        <a:t>4.5</a:t>
                      </a:r>
                    </a:p>
                  </a:txBody>
                  <a:tcPr/>
                </a:tc>
                <a:extLst>
                  <a:ext uri="{0D108BD9-81ED-4DB2-BD59-A6C34878D82A}">
                    <a16:rowId xmlns:a16="http://schemas.microsoft.com/office/drawing/2014/main" val="1572836352"/>
                  </a:ext>
                </a:extLst>
              </a:tr>
              <a:tr h="577258">
                <a:tc>
                  <a:txBody>
                    <a:bodyPr/>
                    <a:lstStyle/>
                    <a:p>
                      <a:pPr algn="ctr"/>
                      <a:r>
                        <a:rPr lang="pt-BR" b="1" dirty="0"/>
                        <a:t>K={[(2+4)-2]/2}+1 </a:t>
                      </a:r>
                    </a:p>
                  </a:txBody>
                  <a:tcPr/>
                </a:tc>
                <a:tc>
                  <a:txBody>
                    <a:bodyPr/>
                    <a:lstStyle/>
                    <a:p>
                      <a:pPr algn="ctr"/>
                      <a:r>
                        <a:rPr lang="pt-BR" b="1" dirty="0"/>
                        <a:t>K&lt;-(((2+4)-2)/2)+1</a:t>
                      </a:r>
                    </a:p>
                  </a:txBody>
                  <a:tcPr/>
                </a:tc>
                <a:tc>
                  <a:txBody>
                    <a:bodyPr/>
                    <a:lstStyle/>
                    <a:p>
                      <a:pPr algn="ctr"/>
                      <a:r>
                        <a:rPr lang="pt-BR" b="1" dirty="0"/>
                        <a:t>3</a:t>
                      </a:r>
                    </a:p>
                  </a:txBody>
                  <a:tcPr/>
                </a:tc>
                <a:extLst>
                  <a:ext uri="{0D108BD9-81ED-4DB2-BD59-A6C34878D82A}">
                    <a16:rowId xmlns:a16="http://schemas.microsoft.com/office/drawing/2014/main" val="2829156335"/>
                  </a:ext>
                </a:extLst>
              </a:tr>
              <a:tr h="577258">
                <a:tc>
                  <a:txBody>
                    <a:bodyPr/>
                    <a:lstStyle/>
                    <a:p>
                      <a:pPr algn="ctr"/>
                      <a:r>
                        <a:rPr lang="pt-BR" b="1" dirty="0" err="1"/>
                        <a:t>Raizquadrada</a:t>
                      </a:r>
                      <a:r>
                        <a:rPr lang="pt-BR" b="1" dirty="0"/>
                        <a:t> = 9</a:t>
                      </a:r>
                      <a:r>
                        <a:rPr lang="pt-BR" b="1" baseline="30000" dirty="0"/>
                        <a:t>1/2</a:t>
                      </a:r>
                    </a:p>
                  </a:txBody>
                  <a:tcPr/>
                </a:tc>
                <a:tc>
                  <a:txBody>
                    <a:bodyPr/>
                    <a:lstStyle/>
                    <a:p>
                      <a:pPr algn="ctr"/>
                      <a:r>
                        <a:rPr lang="pt-BR" b="1" dirty="0" err="1"/>
                        <a:t>Raizquadrada</a:t>
                      </a:r>
                      <a:r>
                        <a:rPr lang="pt-BR" b="1" dirty="0"/>
                        <a:t> &lt;- 9^(1/2)</a:t>
                      </a:r>
                    </a:p>
                  </a:txBody>
                  <a:tcPr/>
                </a:tc>
                <a:tc>
                  <a:txBody>
                    <a:bodyPr/>
                    <a:lstStyle/>
                    <a:p>
                      <a:pPr algn="ctr"/>
                      <a:r>
                        <a:rPr lang="pt-BR" b="1" dirty="0"/>
                        <a:t>3</a:t>
                      </a:r>
                    </a:p>
                  </a:txBody>
                  <a:tcPr/>
                </a:tc>
                <a:extLst>
                  <a:ext uri="{0D108BD9-81ED-4DB2-BD59-A6C34878D82A}">
                    <a16:rowId xmlns:a16="http://schemas.microsoft.com/office/drawing/2014/main" val="3569115211"/>
                  </a:ext>
                </a:extLst>
              </a:tr>
            </a:tbl>
          </a:graphicData>
        </a:graphic>
      </p:graphicFrame>
      <p:sp>
        <p:nvSpPr>
          <p:cNvPr id="6" name="CaixaDeTexto 5">
            <a:extLst>
              <a:ext uri="{FF2B5EF4-FFF2-40B4-BE49-F238E27FC236}">
                <a16:creationId xmlns:a16="http://schemas.microsoft.com/office/drawing/2014/main" id="{187F7DCE-CD9C-42DD-BD0F-2387130E6751}"/>
              </a:ext>
            </a:extLst>
          </p:cNvPr>
          <p:cNvSpPr txBox="1"/>
          <p:nvPr/>
        </p:nvSpPr>
        <p:spPr>
          <a:xfrm>
            <a:off x="412380" y="5144353"/>
            <a:ext cx="11610808" cy="1661993"/>
          </a:xfrm>
          <a:prstGeom prst="rect">
            <a:avLst/>
          </a:prstGeom>
          <a:solidFill>
            <a:srgbClr val="FF0000"/>
          </a:solidFill>
        </p:spPr>
        <p:txBody>
          <a:bodyPr wrap="square" rtlCol="0">
            <a:spAutoFit/>
          </a:bodyPr>
          <a:lstStyle/>
          <a:p>
            <a:r>
              <a:rPr lang="pt-BR" b="1" dirty="0">
                <a:solidFill>
                  <a:schemeClr val="bg1"/>
                </a:solidFill>
              </a:rPr>
              <a:t>OBSERVE QUE NUM ALGORITMO (PROGRAMA) </a:t>
            </a:r>
            <a:r>
              <a:rPr lang="pt-BR" b="1" u="sng" dirty="0">
                <a:solidFill>
                  <a:schemeClr val="bg1"/>
                </a:solidFill>
              </a:rPr>
              <a:t>NÃO USAMOS O SINAL DE IGUAL (=) </a:t>
            </a:r>
            <a:r>
              <a:rPr lang="pt-BR" b="1" dirty="0">
                <a:solidFill>
                  <a:schemeClr val="bg1"/>
                </a:solidFill>
              </a:rPr>
              <a:t>PARA INDICAR QUE A VARIÁVEL ARMAZENARÁ O RESULTADO DA EQUAÇÃO.</a:t>
            </a:r>
          </a:p>
          <a:p>
            <a:endParaRPr lang="pt-BR" b="1" dirty="0">
              <a:solidFill>
                <a:schemeClr val="bg1"/>
              </a:solidFill>
            </a:endParaRPr>
          </a:p>
          <a:p>
            <a:r>
              <a:rPr lang="pt-BR" b="1" dirty="0">
                <a:solidFill>
                  <a:schemeClr val="bg1"/>
                </a:solidFill>
              </a:rPr>
              <a:t>PARA ISSO USAREMOS:    </a:t>
            </a:r>
            <a:r>
              <a:rPr lang="pt-BR" sz="4800" b="1" dirty="0">
                <a:solidFill>
                  <a:schemeClr val="bg1"/>
                </a:solidFill>
              </a:rPr>
              <a:t>&lt;-  </a:t>
            </a:r>
            <a:r>
              <a:rPr lang="pt-BR" sz="2000" b="1" dirty="0">
                <a:solidFill>
                  <a:schemeClr val="bg1"/>
                </a:solidFill>
              </a:rPr>
              <a:t>(&lt; SEGUIDO DE -),  ESTE COMANDO É DE ATRIBUIÇÃO</a:t>
            </a:r>
          </a:p>
        </p:txBody>
      </p:sp>
    </p:spTree>
    <p:extLst>
      <p:ext uri="{BB962C8B-B14F-4D97-AF65-F5344CB8AC3E}">
        <p14:creationId xmlns:p14="http://schemas.microsoft.com/office/powerpoint/2010/main" val="202959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7809260-388F-4BE7-BAFC-8A1235A9FE5B}"/>
              </a:ext>
            </a:extLst>
          </p:cNvPr>
          <p:cNvSpPr>
            <a:spLocks noGrp="1"/>
          </p:cNvSpPr>
          <p:nvPr>
            <p:ph idx="1"/>
          </p:nvPr>
        </p:nvSpPr>
        <p:spPr>
          <a:xfrm>
            <a:off x="387822" y="1201177"/>
            <a:ext cx="11029615" cy="1263728"/>
          </a:xfrm>
        </p:spPr>
        <p:txBody>
          <a:bodyPr>
            <a:normAutofit/>
          </a:bodyPr>
          <a:lstStyle/>
          <a:p>
            <a:pPr algn="just"/>
            <a:r>
              <a:rPr lang="pt-BR" dirty="0"/>
              <a:t>Este software será usado em nossas aulas, para digitarmos nossos programas em português estruturado obedecendo padrões para escritas para os comandos, de acordo com nomenclaturas (SINTAXES) que serão ensinadas em aulas.</a:t>
            </a:r>
          </a:p>
        </p:txBody>
      </p:sp>
      <p:sp>
        <p:nvSpPr>
          <p:cNvPr id="4" name="Retângulo 3">
            <a:extLst>
              <a:ext uri="{FF2B5EF4-FFF2-40B4-BE49-F238E27FC236}">
                <a16:creationId xmlns:a16="http://schemas.microsoft.com/office/drawing/2014/main" id="{1B7B607E-AF39-4D4E-A5EC-93A1C5FAE6C0}"/>
              </a:ext>
            </a:extLst>
          </p:cNvPr>
          <p:cNvSpPr/>
          <p:nvPr/>
        </p:nvSpPr>
        <p:spPr>
          <a:xfrm>
            <a:off x="387822" y="697120"/>
            <a:ext cx="2259015"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O </a:t>
            </a:r>
            <a:r>
              <a:rPr lang="pt-BR" sz="4000" dirty="0" err="1">
                <a:ln w="0"/>
                <a:effectLst>
                  <a:outerShdw blurRad="38100" dist="19050" dir="2700000" algn="tl" rotWithShape="0">
                    <a:schemeClr val="dk1">
                      <a:alpha val="40000"/>
                    </a:schemeClr>
                  </a:outerShdw>
                </a:effectLst>
              </a:rPr>
              <a:t>VisualG</a:t>
            </a:r>
            <a:endParaRPr lang="pt-BR" sz="4000" dirty="0">
              <a:ln w="0"/>
              <a:effectLst>
                <a:outerShdw blurRad="38100" dist="19050" dir="2700000" algn="tl" rotWithShape="0">
                  <a:schemeClr val="dk1">
                    <a:alpha val="40000"/>
                  </a:schemeClr>
                </a:outerShdw>
              </a:effectLst>
            </a:endParaRPr>
          </a:p>
        </p:txBody>
      </p:sp>
      <p:pic>
        <p:nvPicPr>
          <p:cNvPr id="8" name="Imagem 7">
            <a:extLst>
              <a:ext uri="{FF2B5EF4-FFF2-40B4-BE49-F238E27FC236}">
                <a16:creationId xmlns:a16="http://schemas.microsoft.com/office/drawing/2014/main" id="{C0D51E58-5F8E-4A87-8347-D029EE466966}"/>
              </a:ext>
            </a:extLst>
          </p:cNvPr>
          <p:cNvPicPr>
            <a:picLocks noChangeAspect="1"/>
          </p:cNvPicPr>
          <p:nvPr/>
        </p:nvPicPr>
        <p:blipFill>
          <a:blip r:embed="rId2"/>
          <a:stretch>
            <a:fillRect/>
          </a:stretch>
        </p:blipFill>
        <p:spPr>
          <a:xfrm>
            <a:off x="2159390" y="2464905"/>
            <a:ext cx="7873219" cy="4217177"/>
          </a:xfrm>
          <a:prstGeom prst="rect">
            <a:avLst/>
          </a:prstGeom>
        </p:spPr>
      </p:pic>
    </p:spTree>
    <p:extLst>
      <p:ext uri="{BB962C8B-B14F-4D97-AF65-F5344CB8AC3E}">
        <p14:creationId xmlns:p14="http://schemas.microsoft.com/office/powerpoint/2010/main" val="162153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BFC8644-E4B0-44AD-A497-73660DF24EB2}"/>
              </a:ext>
            </a:extLst>
          </p:cNvPr>
          <p:cNvSpPr/>
          <p:nvPr/>
        </p:nvSpPr>
        <p:spPr>
          <a:xfrm>
            <a:off x="2348435" y="736876"/>
            <a:ext cx="7495129" cy="1323439"/>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ALGORITMOS ESTRUTURADOS </a:t>
            </a:r>
          </a:p>
          <a:p>
            <a:pPr algn="ctr"/>
            <a:r>
              <a:rPr lang="pt-BR" sz="4000" dirty="0">
                <a:ln w="0"/>
                <a:effectLst>
                  <a:outerShdw blurRad="38100" dist="19050" dir="2700000" algn="tl" rotWithShape="0">
                    <a:schemeClr val="dk1">
                      <a:alpha val="40000"/>
                    </a:schemeClr>
                  </a:outerShdw>
                </a:effectLst>
              </a:rPr>
              <a:t>– ESTRUTURA BÁSICA - </a:t>
            </a:r>
          </a:p>
        </p:txBody>
      </p:sp>
      <p:pic>
        <p:nvPicPr>
          <p:cNvPr id="6" name="Imagem 5">
            <a:extLst>
              <a:ext uri="{FF2B5EF4-FFF2-40B4-BE49-F238E27FC236}">
                <a16:creationId xmlns:a16="http://schemas.microsoft.com/office/drawing/2014/main" id="{D5F58D3C-B107-428E-9784-061AFBF7400E}"/>
              </a:ext>
            </a:extLst>
          </p:cNvPr>
          <p:cNvPicPr>
            <a:picLocks noChangeAspect="1"/>
          </p:cNvPicPr>
          <p:nvPr/>
        </p:nvPicPr>
        <p:blipFill>
          <a:blip r:embed="rId2"/>
          <a:stretch>
            <a:fillRect/>
          </a:stretch>
        </p:blipFill>
        <p:spPr>
          <a:xfrm>
            <a:off x="435762" y="2370689"/>
            <a:ext cx="4679577" cy="3903689"/>
          </a:xfrm>
          <a:prstGeom prst="rect">
            <a:avLst/>
          </a:prstGeom>
        </p:spPr>
      </p:pic>
      <p:sp>
        <p:nvSpPr>
          <p:cNvPr id="7" name="CaixaDeTexto 6">
            <a:extLst>
              <a:ext uri="{FF2B5EF4-FFF2-40B4-BE49-F238E27FC236}">
                <a16:creationId xmlns:a16="http://schemas.microsoft.com/office/drawing/2014/main" id="{038D4163-C64F-494A-AD33-71D2A81C1047}"/>
              </a:ext>
            </a:extLst>
          </p:cNvPr>
          <p:cNvSpPr txBox="1"/>
          <p:nvPr/>
        </p:nvSpPr>
        <p:spPr>
          <a:xfrm>
            <a:off x="5406887" y="2398643"/>
            <a:ext cx="6652591" cy="4247317"/>
          </a:xfrm>
          <a:prstGeom prst="rect">
            <a:avLst/>
          </a:prstGeom>
          <a:noFill/>
        </p:spPr>
        <p:txBody>
          <a:bodyPr wrap="square" rtlCol="0">
            <a:spAutoFit/>
          </a:bodyPr>
          <a:lstStyle/>
          <a:p>
            <a:pPr algn="just"/>
            <a:r>
              <a:rPr lang="pt-BR" dirty="0"/>
              <a:t>Um algoritmo não mais é que a SEQUÊNCIA LÓGICA de comandos de um programa, escritos em português estruturado, para solucionar um problema qualquer.</a:t>
            </a:r>
          </a:p>
          <a:p>
            <a:pPr algn="just"/>
            <a:endParaRPr lang="pt-BR" dirty="0"/>
          </a:p>
          <a:p>
            <a:pPr algn="just"/>
            <a:r>
              <a:rPr lang="pt-BR" b="1" u="sng" dirty="0"/>
              <a:t>Repare na estrutura básica de algoritmo, mostrada ao lado:</a:t>
            </a:r>
          </a:p>
          <a:p>
            <a:pPr algn="just"/>
            <a:endParaRPr lang="pt-BR" dirty="0"/>
          </a:p>
          <a:p>
            <a:pPr algn="just"/>
            <a:r>
              <a:rPr lang="pt-BR" b="1" i="1" u="sng" dirty="0">
                <a:solidFill>
                  <a:schemeClr val="accent6"/>
                </a:solidFill>
              </a:rPr>
              <a:t>Algoritmo</a:t>
            </a:r>
            <a:r>
              <a:rPr lang="pt-BR" b="1" i="1" dirty="0">
                <a:solidFill>
                  <a:schemeClr val="accent6"/>
                </a:solidFill>
              </a:rPr>
              <a:t> </a:t>
            </a:r>
            <a:r>
              <a:rPr lang="pt-BR" b="1" i="1" dirty="0">
                <a:solidFill>
                  <a:srgbClr val="FF0000"/>
                </a:solidFill>
              </a:rPr>
              <a:t>“</a:t>
            </a:r>
            <a:r>
              <a:rPr lang="pt-BR" b="1" i="1" dirty="0" err="1">
                <a:solidFill>
                  <a:srgbClr val="FF0000"/>
                </a:solidFill>
              </a:rPr>
              <a:t>semnome</a:t>
            </a:r>
            <a:r>
              <a:rPr lang="pt-BR" b="1" i="1" dirty="0">
                <a:solidFill>
                  <a:srgbClr val="FF0000"/>
                </a:solidFill>
              </a:rPr>
              <a:t>” </a:t>
            </a:r>
            <a:r>
              <a:rPr lang="pt-BR" b="1" i="1" dirty="0"/>
              <a:t>– </a:t>
            </a:r>
            <a:r>
              <a:rPr lang="pt-BR" dirty="0"/>
              <a:t>Indica que iremos escrever um programa</a:t>
            </a:r>
            <a:endParaRPr lang="pt-BR" b="1" dirty="0"/>
          </a:p>
          <a:p>
            <a:pPr algn="just"/>
            <a:endParaRPr lang="pt-BR" dirty="0"/>
          </a:p>
          <a:p>
            <a:pPr algn="just"/>
            <a:r>
              <a:rPr lang="pt-BR" b="1" i="1" u="sng" dirty="0">
                <a:solidFill>
                  <a:schemeClr val="accent6"/>
                </a:solidFill>
              </a:rPr>
              <a:t>Var</a:t>
            </a:r>
            <a:r>
              <a:rPr lang="pt-BR" b="1" i="1" dirty="0"/>
              <a:t> - </a:t>
            </a:r>
            <a:r>
              <a:rPr lang="pt-BR" dirty="0"/>
              <a:t>Suas variáveis serão criadas após esta palavra e antes do comando </a:t>
            </a:r>
            <a:r>
              <a:rPr lang="pt-BR" b="1" u="sng" dirty="0">
                <a:solidFill>
                  <a:schemeClr val="accent6"/>
                </a:solidFill>
              </a:rPr>
              <a:t>inicio</a:t>
            </a:r>
          </a:p>
          <a:p>
            <a:pPr algn="just"/>
            <a:endParaRPr lang="pt-BR" b="1" i="1" u="sng" dirty="0"/>
          </a:p>
          <a:p>
            <a:pPr algn="just"/>
            <a:r>
              <a:rPr lang="pt-BR" b="1" i="1" u="sng" dirty="0">
                <a:solidFill>
                  <a:schemeClr val="accent6"/>
                </a:solidFill>
              </a:rPr>
              <a:t>inicio</a:t>
            </a:r>
            <a:r>
              <a:rPr lang="pt-BR" dirty="0"/>
              <a:t> e </a:t>
            </a:r>
            <a:r>
              <a:rPr lang="pt-BR" b="1" i="1" u="sng" dirty="0" err="1">
                <a:solidFill>
                  <a:schemeClr val="accent6"/>
                </a:solidFill>
              </a:rPr>
              <a:t>fimalgoritmo</a:t>
            </a:r>
            <a:r>
              <a:rPr lang="pt-BR" b="1" i="1" u="sng" dirty="0"/>
              <a:t> – </a:t>
            </a:r>
            <a:r>
              <a:rPr lang="pt-BR" dirty="0"/>
              <a:t>Entre estas palavras vamos escrever os comandos em português estruturado, que solucionarão um problema proposto.</a:t>
            </a:r>
            <a:endParaRPr lang="pt-BR" b="1" i="1" u="sng" dirty="0"/>
          </a:p>
          <a:p>
            <a:pPr algn="just"/>
            <a:endParaRPr lang="pt-BR" dirty="0"/>
          </a:p>
        </p:txBody>
      </p:sp>
    </p:spTree>
    <p:extLst>
      <p:ext uri="{BB962C8B-B14F-4D97-AF65-F5344CB8AC3E}">
        <p14:creationId xmlns:p14="http://schemas.microsoft.com/office/powerpoint/2010/main" val="265891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60B1674-8815-4A05-8BBC-EB262CDBFDE2}"/>
              </a:ext>
            </a:extLst>
          </p:cNvPr>
          <p:cNvSpPr>
            <a:spLocks noGrp="1"/>
          </p:cNvSpPr>
          <p:nvPr>
            <p:ph idx="1"/>
          </p:nvPr>
        </p:nvSpPr>
        <p:spPr>
          <a:xfrm>
            <a:off x="408262" y="1505778"/>
            <a:ext cx="11029615" cy="707886"/>
          </a:xfrm>
        </p:spPr>
        <p:txBody>
          <a:bodyPr>
            <a:normAutofit fontScale="92500" lnSpcReduction="10000"/>
          </a:bodyPr>
          <a:lstStyle/>
          <a:p>
            <a:r>
              <a:rPr lang="pt-BR" dirty="0"/>
              <a:t>SINTAXE:</a:t>
            </a:r>
          </a:p>
          <a:p>
            <a:pPr marL="0" indent="0">
              <a:buNone/>
            </a:pPr>
            <a:r>
              <a:rPr lang="pt-BR" b="1" dirty="0"/>
              <a:t>	&lt;</a:t>
            </a:r>
            <a:r>
              <a:rPr lang="pt-BR" b="1" dirty="0" err="1"/>
              <a:t>nome_variável</a:t>
            </a:r>
            <a:r>
              <a:rPr lang="pt-BR" b="1" dirty="0"/>
              <a:t>&gt; : &lt;</a:t>
            </a:r>
            <a:r>
              <a:rPr lang="pt-BR" b="1" dirty="0" err="1"/>
              <a:t>tipo_dado</a:t>
            </a:r>
            <a:r>
              <a:rPr lang="pt-BR" b="1" dirty="0"/>
              <a:t>&gt;</a:t>
            </a:r>
          </a:p>
        </p:txBody>
      </p:sp>
      <p:sp>
        <p:nvSpPr>
          <p:cNvPr id="4" name="Retângulo 3">
            <a:extLst>
              <a:ext uri="{FF2B5EF4-FFF2-40B4-BE49-F238E27FC236}">
                <a16:creationId xmlns:a16="http://schemas.microsoft.com/office/drawing/2014/main" id="{58E179F9-CB1C-462F-B0E5-A43DA8CA051C}"/>
              </a:ext>
            </a:extLst>
          </p:cNvPr>
          <p:cNvSpPr/>
          <p:nvPr/>
        </p:nvSpPr>
        <p:spPr>
          <a:xfrm>
            <a:off x="408262" y="797891"/>
            <a:ext cx="4351832"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Criação de variáveis</a:t>
            </a:r>
          </a:p>
        </p:txBody>
      </p:sp>
      <p:pic>
        <p:nvPicPr>
          <p:cNvPr id="6" name="Imagem 5">
            <a:extLst>
              <a:ext uri="{FF2B5EF4-FFF2-40B4-BE49-F238E27FC236}">
                <a16:creationId xmlns:a16="http://schemas.microsoft.com/office/drawing/2014/main" id="{0752AC6E-BECA-47D7-9CA0-55AE801EC510}"/>
              </a:ext>
            </a:extLst>
          </p:cNvPr>
          <p:cNvPicPr>
            <a:picLocks noChangeAspect="1"/>
          </p:cNvPicPr>
          <p:nvPr/>
        </p:nvPicPr>
        <p:blipFill>
          <a:blip r:embed="rId2"/>
          <a:stretch>
            <a:fillRect/>
          </a:stretch>
        </p:blipFill>
        <p:spPr>
          <a:xfrm>
            <a:off x="1648806" y="2401437"/>
            <a:ext cx="8894388" cy="3862819"/>
          </a:xfrm>
          <a:prstGeom prst="rect">
            <a:avLst/>
          </a:prstGeom>
        </p:spPr>
      </p:pic>
    </p:spTree>
    <p:extLst>
      <p:ext uri="{BB962C8B-B14F-4D97-AF65-F5344CB8AC3E}">
        <p14:creationId xmlns:p14="http://schemas.microsoft.com/office/powerpoint/2010/main" val="100786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4A904ED-8913-4FEF-A85C-2AC5DE9164E3}"/>
              </a:ext>
            </a:extLst>
          </p:cNvPr>
          <p:cNvSpPr>
            <a:spLocks noGrp="1"/>
          </p:cNvSpPr>
          <p:nvPr>
            <p:ph idx="1"/>
          </p:nvPr>
        </p:nvSpPr>
        <p:spPr>
          <a:xfrm>
            <a:off x="838367" y="1236868"/>
            <a:ext cx="11029615" cy="353393"/>
          </a:xfrm>
        </p:spPr>
        <p:txBody>
          <a:bodyPr>
            <a:normAutofit lnSpcReduction="10000"/>
          </a:bodyPr>
          <a:lstStyle/>
          <a:p>
            <a:r>
              <a:rPr lang="pt-BR" dirty="0"/>
              <a:t>Este comando é usado para escrever uma mensagens e/ou valores de variáveis na tela para o usuário.</a:t>
            </a:r>
          </a:p>
        </p:txBody>
      </p:sp>
      <p:sp>
        <p:nvSpPr>
          <p:cNvPr id="4" name="Retângulo 3">
            <a:extLst>
              <a:ext uri="{FF2B5EF4-FFF2-40B4-BE49-F238E27FC236}">
                <a16:creationId xmlns:a16="http://schemas.microsoft.com/office/drawing/2014/main" id="{E6BA44D2-86D7-459E-94AD-BBD617C41FF1}"/>
              </a:ext>
            </a:extLst>
          </p:cNvPr>
          <p:cNvSpPr/>
          <p:nvPr/>
        </p:nvSpPr>
        <p:spPr>
          <a:xfrm>
            <a:off x="324018" y="608167"/>
            <a:ext cx="4275145"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Comando Escreva()</a:t>
            </a:r>
          </a:p>
        </p:txBody>
      </p:sp>
      <p:sp>
        <p:nvSpPr>
          <p:cNvPr id="6" name="CaixaDeTexto 5">
            <a:extLst>
              <a:ext uri="{FF2B5EF4-FFF2-40B4-BE49-F238E27FC236}">
                <a16:creationId xmlns:a16="http://schemas.microsoft.com/office/drawing/2014/main" id="{CC052844-024E-4191-B950-6FC1F4EF9D34}"/>
              </a:ext>
            </a:extLst>
          </p:cNvPr>
          <p:cNvSpPr txBox="1"/>
          <p:nvPr/>
        </p:nvSpPr>
        <p:spPr>
          <a:xfrm>
            <a:off x="349421" y="4882468"/>
            <a:ext cx="11493157" cy="2031325"/>
          </a:xfrm>
          <a:prstGeom prst="rect">
            <a:avLst/>
          </a:prstGeom>
          <a:solidFill>
            <a:schemeClr val="accent5">
              <a:lumMod val="60000"/>
              <a:lumOff val="40000"/>
            </a:schemeClr>
          </a:solidFill>
        </p:spPr>
        <p:txBody>
          <a:bodyPr wrap="square" rtlCol="0">
            <a:spAutoFit/>
          </a:bodyPr>
          <a:lstStyle/>
          <a:p>
            <a:r>
              <a:rPr lang="pt-BR" b="1" u="sng" dirty="0"/>
              <a:t>VOCÊ REPAROU?</a:t>
            </a:r>
            <a:r>
              <a:rPr lang="pt-BR" dirty="0"/>
              <a:t> </a:t>
            </a:r>
          </a:p>
          <a:p>
            <a:pPr marL="342900" indent="-342900" algn="just">
              <a:buAutoNum type="arabicParenR"/>
            </a:pPr>
            <a:r>
              <a:rPr lang="pt-BR" b="1" dirty="0">
                <a:solidFill>
                  <a:srgbClr val="C00000"/>
                </a:solidFill>
              </a:rPr>
              <a:t>Usando o comando Escreva() as mensagens serão exibidas para o usuário, uma seguida da outra, numa mesma linha.</a:t>
            </a:r>
          </a:p>
          <a:p>
            <a:pPr marL="342900" indent="-342900" algn="just">
              <a:buAutoNum type="arabicParenR"/>
            </a:pPr>
            <a:r>
              <a:rPr lang="pt-BR" b="1" dirty="0">
                <a:solidFill>
                  <a:srgbClr val="C00000"/>
                </a:solidFill>
              </a:rPr>
              <a:t>Nas linhas 8 e 9 além da mensagem pedimos para imprimir o conteúdo das variáveis </a:t>
            </a:r>
            <a:r>
              <a:rPr lang="pt-BR" i="1" dirty="0">
                <a:solidFill>
                  <a:srgbClr val="C00000"/>
                </a:solidFill>
              </a:rPr>
              <a:t>nome </a:t>
            </a:r>
            <a:r>
              <a:rPr lang="pt-BR" b="1" dirty="0">
                <a:solidFill>
                  <a:srgbClr val="C00000"/>
                </a:solidFill>
              </a:rPr>
              <a:t>e </a:t>
            </a:r>
            <a:r>
              <a:rPr lang="pt-BR" i="1" dirty="0">
                <a:solidFill>
                  <a:srgbClr val="C00000"/>
                </a:solidFill>
              </a:rPr>
              <a:t>salario, </a:t>
            </a:r>
            <a:r>
              <a:rPr lang="pt-BR" b="1" dirty="0">
                <a:solidFill>
                  <a:srgbClr val="C00000"/>
                </a:solidFill>
              </a:rPr>
              <a:t>porém nada foi impresso na frente da mensagem </a:t>
            </a:r>
            <a:r>
              <a:rPr lang="pt-BR" i="1" dirty="0">
                <a:solidFill>
                  <a:srgbClr val="C00000"/>
                </a:solidFill>
              </a:rPr>
              <a:t>Nome=</a:t>
            </a:r>
            <a:r>
              <a:rPr lang="pt-BR" b="1" dirty="0">
                <a:solidFill>
                  <a:srgbClr val="C00000"/>
                </a:solidFill>
              </a:rPr>
              <a:t> e na frente da mensagem </a:t>
            </a:r>
            <a:r>
              <a:rPr lang="pt-BR" i="1" dirty="0">
                <a:solidFill>
                  <a:srgbClr val="C00000"/>
                </a:solidFill>
              </a:rPr>
              <a:t>Salário =  </a:t>
            </a:r>
            <a:r>
              <a:rPr lang="pt-BR" b="1" dirty="0">
                <a:solidFill>
                  <a:srgbClr val="C00000"/>
                </a:solidFill>
              </a:rPr>
              <a:t>foi impresso o número 0. Isso aconteceu porque não guardamos nenhum valor nestas variáveis.</a:t>
            </a:r>
            <a:endParaRPr lang="pt-BR" i="1" dirty="0">
              <a:solidFill>
                <a:srgbClr val="C00000"/>
              </a:solidFill>
            </a:endParaRPr>
          </a:p>
          <a:p>
            <a:pPr marL="342900" indent="-342900" algn="just">
              <a:buAutoNum type="arabicParenR"/>
            </a:pPr>
            <a:endParaRPr lang="pt-BR" b="1" dirty="0">
              <a:solidFill>
                <a:srgbClr val="C00000"/>
              </a:solidFill>
            </a:endParaRPr>
          </a:p>
        </p:txBody>
      </p:sp>
      <p:pic>
        <p:nvPicPr>
          <p:cNvPr id="10" name="Imagem 9">
            <a:extLst>
              <a:ext uri="{FF2B5EF4-FFF2-40B4-BE49-F238E27FC236}">
                <a16:creationId xmlns:a16="http://schemas.microsoft.com/office/drawing/2014/main" id="{49C13A85-3BFD-453C-917B-E3AC55E85B93}"/>
              </a:ext>
            </a:extLst>
          </p:cNvPr>
          <p:cNvPicPr>
            <a:picLocks noChangeAspect="1"/>
          </p:cNvPicPr>
          <p:nvPr/>
        </p:nvPicPr>
        <p:blipFill>
          <a:blip r:embed="rId2"/>
          <a:stretch>
            <a:fillRect/>
          </a:stretch>
        </p:blipFill>
        <p:spPr>
          <a:xfrm>
            <a:off x="838367" y="1794614"/>
            <a:ext cx="10021200" cy="2790571"/>
          </a:xfrm>
          <a:prstGeom prst="rect">
            <a:avLst/>
          </a:prstGeom>
        </p:spPr>
      </p:pic>
    </p:spTree>
    <p:extLst>
      <p:ext uri="{BB962C8B-B14F-4D97-AF65-F5344CB8AC3E}">
        <p14:creationId xmlns:p14="http://schemas.microsoft.com/office/powerpoint/2010/main" val="1772843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11A0160-D4C9-4C36-A6F8-794348B0B64A}"/>
              </a:ext>
            </a:extLst>
          </p:cNvPr>
          <p:cNvSpPr/>
          <p:nvPr/>
        </p:nvSpPr>
        <p:spPr>
          <a:xfrm>
            <a:off x="437139" y="734776"/>
            <a:ext cx="8212954"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Outro exemplo do comando Escreva()</a:t>
            </a:r>
          </a:p>
        </p:txBody>
      </p:sp>
      <p:sp>
        <p:nvSpPr>
          <p:cNvPr id="7" name="CaixaDeTexto 6">
            <a:extLst>
              <a:ext uri="{FF2B5EF4-FFF2-40B4-BE49-F238E27FC236}">
                <a16:creationId xmlns:a16="http://schemas.microsoft.com/office/drawing/2014/main" id="{F0447B5E-04FB-4699-A820-70F163B3A2F9}"/>
              </a:ext>
            </a:extLst>
          </p:cNvPr>
          <p:cNvSpPr txBox="1"/>
          <p:nvPr/>
        </p:nvSpPr>
        <p:spPr>
          <a:xfrm>
            <a:off x="349421" y="4741791"/>
            <a:ext cx="11493157" cy="1600438"/>
          </a:xfrm>
          <a:prstGeom prst="rect">
            <a:avLst/>
          </a:prstGeom>
          <a:solidFill>
            <a:schemeClr val="accent5">
              <a:lumMod val="60000"/>
              <a:lumOff val="40000"/>
            </a:schemeClr>
          </a:solidFill>
        </p:spPr>
        <p:txBody>
          <a:bodyPr wrap="square" rtlCol="0">
            <a:spAutoFit/>
          </a:bodyPr>
          <a:lstStyle/>
          <a:p>
            <a:r>
              <a:rPr lang="pt-BR" b="1" u="sng" dirty="0"/>
              <a:t>VOCÊ REPAROU?</a:t>
            </a:r>
            <a:r>
              <a:rPr lang="pt-BR" dirty="0"/>
              <a:t> </a:t>
            </a:r>
          </a:p>
          <a:p>
            <a:pPr marL="342900" indent="-342900" algn="just">
              <a:buAutoNum type="arabicParenR"/>
            </a:pPr>
            <a:r>
              <a:rPr lang="pt-BR" sz="2000" b="1" dirty="0">
                <a:solidFill>
                  <a:srgbClr val="C00000"/>
                </a:solidFill>
              </a:rPr>
              <a:t>No exemplo acima, nas linhas 8 e 10, usamos o comando de atribuição para guardar nas variáveis </a:t>
            </a:r>
            <a:r>
              <a:rPr lang="pt-BR" sz="2000" b="1" i="1" dirty="0">
                <a:solidFill>
                  <a:srgbClr val="C00000"/>
                </a:solidFill>
              </a:rPr>
              <a:t>nome </a:t>
            </a:r>
            <a:r>
              <a:rPr lang="pt-BR" sz="2000" b="1" dirty="0">
                <a:solidFill>
                  <a:srgbClr val="C00000"/>
                </a:solidFill>
              </a:rPr>
              <a:t>e </a:t>
            </a:r>
            <a:r>
              <a:rPr lang="pt-BR" sz="2000" b="1" i="1" dirty="0">
                <a:solidFill>
                  <a:srgbClr val="C00000"/>
                </a:solidFill>
              </a:rPr>
              <a:t>salario</a:t>
            </a:r>
            <a:r>
              <a:rPr lang="pt-BR" sz="2000" b="1" dirty="0">
                <a:solidFill>
                  <a:srgbClr val="C00000"/>
                </a:solidFill>
              </a:rPr>
              <a:t>, os valores </a:t>
            </a:r>
            <a:r>
              <a:rPr lang="pt-BR" sz="2000" b="1" i="1" dirty="0">
                <a:solidFill>
                  <a:srgbClr val="C00000"/>
                </a:solidFill>
              </a:rPr>
              <a:t>“</a:t>
            </a:r>
            <a:r>
              <a:rPr lang="pt-BR" sz="2000" b="1" i="1" dirty="0" err="1">
                <a:solidFill>
                  <a:srgbClr val="C00000"/>
                </a:solidFill>
              </a:rPr>
              <a:t>alberson</a:t>
            </a:r>
            <a:r>
              <a:rPr lang="pt-BR" sz="2000" b="1" i="1" dirty="0">
                <a:solidFill>
                  <a:srgbClr val="C00000"/>
                </a:solidFill>
              </a:rPr>
              <a:t>” </a:t>
            </a:r>
            <a:r>
              <a:rPr lang="pt-BR" sz="2000" b="1" dirty="0">
                <a:solidFill>
                  <a:srgbClr val="C00000"/>
                </a:solidFill>
              </a:rPr>
              <a:t>e </a:t>
            </a:r>
            <a:r>
              <a:rPr lang="pt-BR" sz="2000" b="1" i="1" dirty="0">
                <a:solidFill>
                  <a:srgbClr val="C00000"/>
                </a:solidFill>
              </a:rPr>
              <a:t>2300,35</a:t>
            </a:r>
            <a:r>
              <a:rPr lang="pt-BR" sz="2000" b="1" dirty="0">
                <a:solidFill>
                  <a:srgbClr val="C00000"/>
                </a:solidFill>
              </a:rPr>
              <a:t>, respectivamente;</a:t>
            </a:r>
          </a:p>
          <a:p>
            <a:pPr marL="342900" indent="-342900" algn="just">
              <a:buAutoNum type="arabicParenR"/>
            </a:pPr>
            <a:r>
              <a:rPr lang="pt-BR" sz="2000" b="1" dirty="0">
                <a:solidFill>
                  <a:srgbClr val="C00000"/>
                </a:solidFill>
              </a:rPr>
              <a:t>Quando o programa foi rodado, os valores das variáveis apareceram nas mensagens que foram impressa para o usuário na tela</a:t>
            </a:r>
          </a:p>
        </p:txBody>
      </p:sp>
      <p:pic>
        <p:nvPicPr>
          <p:cNvPr id="3" name="Imagem 2">
            <a:extLst>
              <a:ext uri="{FF2B5EF4-FFF2-40B4-BE49-F238E27FC236}">
                <a16:creationId xmlns:a16="http://schemas.microsoft.com/office/drawing/2014/main" id="{ED898F04-4784-4B46-A103-BBEAEDEE1560}"/>
              </a:ext>
            </a:extLst>
          </p:cNvPr>
          <p:cNvPicPr>
            <a:picLocks noChangeAspect="1"/>
          </p:cNvPicPr>
          <p:nvPr/>
        </p:nvPicPr>
        <p:blipFill>
          <a:blip r:embed="rId2"/>
          <a:stretch>
            <a:fillRect/>
          </a:stretch>
        </p:blipFill>
        <p:spPr>
          <a:xfrm>
            <a:off x="2319336" y="1442662"/>
            <a:ext cx="7553325" cy="3162300"/>
          </a:xfrm>
          <a:prstGeom prst="rect">
            <a:avLst/>
          </a:prstGeom>
        </p:spPr>
      </p:pic>
    </p:spTree>
    <p:extLst>
      <p:ext uri="{BB962C8B-B14F-4D97-AF65-F5344CB8AC3E}">
        <p14:creationId xmlns:p14="http://schemas.microsoft.com/office/powerpoint/2010/main" val="383671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D36F544-FEEB-4B92-B47E-02DD250DD1AD}"/>
              </a:ext>
            </a:extLst>
          </p:cNvPr>
          <p:cNvSpPr>
            <a:spLocks noGrp="1"/>
          </p:cNvSpPr>
          <p:nvPr>
            <p:ph idx="1"/>
          </p:nvPr>
        </p:nvSpPr>
        <p:spPr>
          <a:xfrm>
            <a:off x="475175" y="1492725"/>
            <a:ext cx="11029615" cy="1088136"/>
          </a:xfrm>
        </p:spPr>
        <p:txBody>
          <a:bodyPr/>
          <a:lstStyle/>
          <a:p>
            <a:pPr algn="just"/>
            <a:r>
              <a:rPr lang="pt-BR" dirty="0"/>
              <a:t>Este comando imprime uma mensagem e salta linha, de tal forma que a próxima mensagem impressa na tela apareça abaixo da que foi impressa com o comando </a:t>
            </a:r>
            <a:r>
              <a:rPr lang="pt-BR" i="1" dirty="0" err="1"/>
              <a:t>escreval</a:t>
            </a:r>
            <a:r>
              <a:rPr lang="pt-BR" i="1" dirty="0"/>
              <a:t>().  </a:t>
            </a:r>
            <a:r>
              <a:rPr lang="pt-BR" dirty="0"/>
              <a:t>Vejamos exemplo, melhorando a apresentação das mensagens</a:t>
            </a:r>
            <a:endParaRPr lang="pt-BR" i="1" dirty="0"/>
          </a:p>
        </p:txBody>
      </p:sp>
      <p:sp>
        <p:nvSpPr>
          <p:cNvPr id="4" name="Retângulo 3">
            <a:extLst>
              <a:ext uri="{FF2B5EF4-FFF2-40B4-BE49-F238E27FC236}">
                <a16:creationId xmlns:a16="http://schemas.microsoft.com/office/drawing/2014/main" id="{D1E202C3-D9C8-4C7C-84E1-C6ACD7DF3BB2}"/>
              </a:ext>
            </a:extLst>
          </p:cNvPr>
          <p:cNvSpPr/>
          <p:nvPr/>
        </p:nvSpPr>
        <p:spPr>
          <a:xfrm>
            <a:off x="267913" y="608167"/>
            <a:ext cx="4387356"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Comando </a:t>
            </a:r>
            <a:r>
              <a:rPr lang="pt-BR" sz="4000" dirty="0" err="1">
                <a:ln w="0"/>
                <a:effectLst>
                  <a:outerShdw blurRad="38100" dist="19050" dir="2700000" algn="tl" rotWithShape="0">
                    <a:schemeClr val="dk1">
                      <a:alpha val="40000"/>
                    </a:schemeClr>
                  </a:outerShdw>
                </a:effectLst>
              </a:rPr>
              <a:t>Escreval</a:t>
            </a:r>
            <a:r>
              <a:rPr lang="pt-BR" sz="4000" dirty="0">
                <a:ln w="0"/>
                <a:effectLst>
                  <a:outerShdw blurRad="38100" dist="19050" dir="2700000" algn="tl" rotWithShape="0">
                    <a:schemeClr val="dk1">
                      <a:alpha val="40000"/>
                    </a:schemeClr>
                  </a:outerShdw>
                </a:effectLst>
              </a:rPr>
              <a:t>()</a:t>
            </a:r>
          </a:p>
        </p:txBody>
      </p:sp>
      <p:sp>
        <p:nvSpPr>
          <p:cNvPr id="7" name="CaixaDeTexto 6">
            <a:extLst>
              <a:ext uri="{FF2B5EF4-FFF2-40B4-BE49-F238E27FC236}">
                <a16:creationId xmlns:a16="http://schemas.microsoft.com/office/drawing/2014/main" id="{51B95846-39A7-4ADF-9C97-F1D9A50BC33B}"/>
              </a:ext>
            </a:extLst>
          </p:cNvPr>
          <p:cNvSpPr txBox="1"/>
          <p:nvPr/>
        </p:nvSpPr>
        <p:spPr>
          <a:xfrm>
            <a:off x="349421" y="5725030"/>
            <a:ext cx="11493157" cy="984885"/>
          </a:xfrm>
          <a:prstGeom prst="rect">
            <a:avLst/>
          </a:prstGeom>
          <a:solidFill>
            <a:schemeClr val="accent5">
              <a:lumMod val="60000"/>
              <a:lumOff val="40000"/>
            </a:schemeClr>
          </a:solidFill>
        </p:spPr>
        <p:txBody>
          <a:bodyPr wrap="square" rtlCol="0">
            <a:spAutoFit/>
          </a:bodyPr>
          <a:lstStyle/>
          <a:p>
            <a:r>
              <a:rPr lang="pt-BR" b="1" u="sng" dirty="0"/>
              <a:t>VOCÊ REPAROU?</a:t>
            </a:r>
            <a:r>
              <a:rPr lang="pt-BR" dirty="0"/>
              <a:t> </a:t>
            </a:r>
          </a:p>
          <a:p>
            <a:pPr marL="342900" indent="-342900" algn="just">
              <a:buAutoNum type="arabicParenR"/>
            </a:pPr>
            <a:r>
              <a:rPr lang="pt-BR" sz="2000" b="1" dirty="0">
                <a:solidFill>
                  <a:srgbClr val="C00000"/>
                </a:solidFill>
              </a:rPr>
              <a:t>Neste exemplo acima substituímos o comando </a:t>
            </a:r>
            <a:r>
              <a:rPr lang="pt-BR" sz="2000" b="1" i="1" dirty="0">
                <a:solidFill>
                  <a:srgbClr val="C00000"/>
                </a:solidFill>
              </a:rPr>
              <a:t>escreva()</a:t>
            </a:r>
            <a:r>
              <a:rPr lang="pt-BR" sz="2000" b="1" dirty="0">
                <a:solidFill>
                  <a:srgbClr val="C00000"/>
                </a:solidFill>
              </a:rPr>
              <a:t> pelo </a:t>
            </a:r>
            <a:r>
              <a:rPr lang="pt-BR" sz="2000" b="1" i="1" dirty="0" err="1">
                <a:solidFill>
                  <a:srgbClr val="C00000"/>
                </a:solidFill>
              </a:rPr>
              <a:t>escreval</a:t>
            </a:r>
            <a:r>
              <a:rPr lang="pt-BR" sz="2000" b="1" i="1" dirty="0">
                <a:solidFill>
                  <a:srgbClr val="C00000"/>
                </a:solidFill>
              </a:rPr>
              <a:t>().</a:t>
            </a:r>
          </a:p>
          <a:p>
            <a:pPr marL="342900" indent="-342900" algn="just">
              <a:buAutoNum type="arabicParenR"/>
            </a:pPr>
            <a:r>
              <a:rPr lang="pt-BR" sz="2000" b="1" dirty="0">
                <a:solidFill>
                  <a:srgbClr val="C00000"/>
                </a:solidFill>
              </a:rPr>
              <a:t>Desta forma perceba que as mensagens foram impressas cada uma numa linha</a:t>
            </a:r>
            <a:endParaRPr lang="pt-BR" sz="2000" b="1" i="1" dirty="0">
              <a:solidFill>
                <a:srgbClr val="C00000"/>
              </a:solidFill>
            </a:endParaRPr>
          </a:p>
        </p:txBody>
      </p:sp>
      <p:pic>
        <p:nvPicPr>
          <p:cNvPr id="5" name="Imagem 4">
            <a:extLst>
              <a:ext uri="{FF2B5EF4-FFF2-40B4-BE49-F238E27FC236}">
                <a16:creationId xmlns:a16="http://schemas.microsoft.com/office/drawing/2014/main" id="{0B32912F-C58C-4F49-A354-42471FEE6B68}"/>
              </a:ext>
            </a:extLst>
          </p:cNvPr>
          <p:cNvPicPr>
            <a:picLocks noChangeAspect="1"/>
          </p:cNvPicPr>
          <p:nvPr/>
        </p:nvPicPr>
        <p:blipFill>
          <a:blip r:embed="rId2"/>
          <a:stretch>
            <a:fillRect/>
          </a:stretch>
        </p:blipFill>
        <p:spPr>
          <a:xfrm>
            <a:off x="2281236" y="2415759"/>
            <a:ext cx="7629525" cy="3095625"/>
          </a:xfrm>
          <a:prstGeom prst="rect">
            <a:avLst/>
          </a:prstGeom>
        </p:spPr>
      </p:pic>
    </p:spTree>
    <p:extLst>
      <p:ext uri="{BB962C8B-B14F-4D97-AF65-F5344CB8AC3E}">
        <p14:creationId xmlns:p14="http://schemas.microsoft.com/office/powerpoint/2010/main" val="204954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595C89C-F341-4FD8-A93D-C6AA5CB0D786}"/>
              </a:ext>
            </a:extLst>
          </p:cNvPr>
          <p:cNvSpPr>
            <a:spLocks noGrp="1"/>
          </p:cNvSpPr>
          <p:nvPr>
            <p:ph idx="1"/>
          </p:nvPr>
        </p:nvSpPr>
        <p:spPr>
          <a:xfrm>
            <a:off x="581192" y="1330563"/>
            <a:ext cx="11029615" cy="4155837"/>
          </a:xfrm>
        </p:spPr>
        <p:txBody>
          <a:bodyPr>
            <a:normAutofit/>
          </a:bodyPr>
          <a:lstStyle/>
          <a:p>
            <a:r>
              <a:rPr lang="pt-BR" dirty="0"/>
              <a:t>Este comando é usado para solicitar ao usuário a digitação de um número via teclado. </a:t>
            </a:r>
          </a:p>
          <a:p>
            <a:pPr marL="0" indent="0">
              <a:buNone/>
            </a:pPr>
            <a:r>
              <a:rPr lang="pt-BR" dirty="0"/>
              <a:t>SINTAXE:</a:t>
            </a:r>
          </a:p>
          <a:p>
            <a:pPr marL="0" indent="0">
              <a:buNone/>
            </a:pPr>
            <a:r>
              <a:rPr lang="pt-BR" dirty="0"/>
              <a:t>LEIA (&lt;</a:t>
            </a:r>
            <a:r>
              <a:rPr lang="pt-BR" dirty="0" err="1"/>
              <a:t>nome_variável</a:t>
            </a:r>
            <a:r>
              <a:rPr lang="pt-BR" dirty="0"/>
              <a:t>&gt;)</a:t>
            </a:r>
          </a:p>
          <a:p>
            <a:pPr marL="0" indent="0">
              <a:buNone/>
            </a:pPr>
            <a:endParaRPr lang="pt-BR" dirty="0"/>
          </a:p>
          <a:p>
            <a:pPr marL="0" indent="0" algn="just">
              <a:buNone/>
            </a:pPr>
            <a:r>
              <a:rPr lang="pt-BR" dirty="0"/>
              <a:t>No comando acima, indicaremos o nome da variável que armazenará o dado digitado pelo usuário quando o programa for executado.  É conveniente que seja escrita uma mensagem para informar ao usuário sobre o dado que deverá ser digitado</a:t>
            </a:r>
          </a:p>
        </p:txBody>
      </p:sp>
      <p:sp>
        <p:nvSpPr>
          <p:cNvPr id="4" name="Retângulo 3">
            <a:extLst>
              <a:ext uri="{FF2B5EF4-FFF2-40B4-BE49-F238E27FC236}">
                <a16:creationId xmlns:a16="http://schemas.microsoft.com/office/drawing/2014/main" id="{02E1A3B8-1931-4A36-B412-F78D6FC15797}"/>
              </a:ext>
            </a:extLst>
          </p:cNvPr>
          <p:cNvSpPr/>
          <p:nvPr/>
        </p:nvSpPr>
        <p:spPr>
          <a:xfrm>
            <a:off x="581192" y="663714"/>
            <a:ext cx="3411511"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Comando leia()</a:t>
            </a:r>
          </a:p>
        </p:txBody>
      </p:sp>
    </p:spTree>
    <p:extLst>
      <p:ext uri="{BB962C8B-B14F-4D97-AF65-F5344CB8AC3E}">
        <p14:creationId xmlns:p14="http://schemas.microsoft.com/office/powerpoint/2010/main" val="225115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74AECF4-E4C4-43B0-9D1D-E21E0D301B1C}"/>
              </a:ext>
            </a:extLst>
          </p:cNvPr>
          <p:cNvSpPr>
            <a:spLocks noGrp="1"/>
          </p:cNvSpPr>
          <p:nvPr>
            <p:ph idx="1"/>
          </p:nvPr>
        </p:nvSpPr>
        <p:spPr/>
        <p:txBody>
          <a:bodyPr>
            <a:normAutofit/>
          </a:bodyPr>
          <a:lstStyle/>
          <a:p>
            <a:pPr marL="0" indent="0">
              <a:buNone/>
            </a:pPr>
            <a:r>
              <a:rPr lang="pt-BR" sz="3000" b="1" dirty="0">
                <a:latin typeface="Candara" panose="020E0502030303020204" pitchFamily="34" charset="0"/>
              </a:rPr>
              <a:t>São espaços criados na memória RAM usados para:</a:t>
            </a:r>
          </a:p>
          <a:p>
            <a:r>
              <a:rPr lang="pt-BR" sz="3000" b="1" dirty="0">
                <a:latin typeface="Candara" panose="020E0502030303020204" pitchFamily="34" charset="0"/>
              </a:rPr>
              <a:t>Armazenar dados DIGITADOS PELO USUÁRIO</a:t>
            </a:r>
          </a:p>
          <a:p>
            <a:r>
              <a:rPr lang="pt-BR" sz="3000" b="1" dirty="0">
                <a:latin typeface="Candara" panose="020E0502030303020204" pitchFamily="34" charset="0"/>
              </a:rPr>
              <a:t>Resultados de processamentos realizados pelo computador, tal como resultados de cálculos</a:t>
            </a:r>
          </a:p>
        </p:txBody>
      </p:sp>
      <p:sp>
        <p:nvSpPr>
          <p:cNvPr id="4" name="Retângulo 3">
            <a:extLst>
              <a:ext uri="{FF2B5EF4-FFF2-40B4-BE49-F238E27FC236}">
                <a16:creationId xmlns:a16="http://schemas.microsoft.com/office/drawing/2014/main" id="{C721A25E-E611-4338-BF89-395E592B7130}"/>
              </a:ext>
            </a:extLst>
          </p:cNvPr>
          <p:cNvSpPr/>
          <p:nvPr/>
        </p:nvSpPr>
        <p:spPr>
          <a:xfrm>
            <a:off x="581192" y="882650"/>
            <a:ext cx="3317576" cy="923330"/>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VARIÁVEIS</a:t>
            </a:r>
          </a:p>
        </p:txBody>
      </p:sp>
    </p:spTree>
    <p:extLst>
      <p:ext uri="{BB962C8B-B14F-4D97-AF65-F5344CB8AC3E}">
        <p14:creationId xmlns:p14="http://schemas.microsoft.com/office/powerpoint/2010/main" val="43003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0B3E45A-9FB5-448C-87A1-71EEA46074C6}"/>
              </a:ext>
            </a:extLst>
          </p:cNvPr>
          <p:cNvSpPr/>
          <p:nvPr/>
        </p:nvSpPr>
        <p:spPr>
          <a:xfrm>
            <a:off x="581192" y="740689"/>
            <a:ext cx="5206041"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Exemplo comando leia()</a:t>
            </a:r>
          </a:p>
        </p:txBody>
      </p:sp>
      <p:pic>
        <p:nvPicPr>
          <p:cNvPr id="6" name="Imagem 5">
            <a:extLst>
              <a:ext uri="{FF2B5EF4-FFF2-40B4-BE49-F238E27FC236}">
                <a16:creationId xmlns:a16="http://schemas.microsoft.com/office/drawing/2014/main" id="{CCAACDAF-403F-403D-BF8C-C482B1F95A5A}"/>
              </a:ext>
            </a:extLst>
          </p:cNvPr>
          <p:cNvPicPr>
            <a:picLocks noChangeAspect="1"/>
          </p:cNvPicPr>
          <p:nvPr/>
        </p:nvPicPr>
        <p:blipFill>
          <a:blip r:embed="rId2"/>
          <a:stretch>
            <a:fillRect/>
          </a:stretch>
        </p:blipFill>
        <p:spPr>
          <a:xfrm>
            <a:off x="2314575" y="1743075"/>
            <a:ext cx="7562850" cy="3371850"/>
          </a:xfrm>
          <a:prstGeom prst="rect">
            <a:avLst/>
          </a:prstGeom>
        </p:spPr>
      </p:pic>
      <p:sp>
        <p:nvSpPr>
          <p:cNvPr id="7" name="CaixaDeTexto 6">
            <a:extLst>
              <a:ext uri="{FF2B5EF4-FFF2-40B4-BE49-F238E27FC236}">
                <a16:creationId xmlns:a16="http://schemas.microsoft.com/office/drawing/2014/main" id="{0ECB1EE1-CC89-4DDB-99B6-A9EF32F51E99}"/>
              </a:ext>
            </a:extLst>
          </p:cNvPr>
          <p:cNvSpPr txBox="1"/>
          <p:nvPr/>
        </p:nvSpPr>
        <p:spPr>
          <a:xfrm>
            <a:off x="349421" y="5409425"/>
            <a:ext cx="11493157" cy="1292662"/>
          </a:xfrm>
          <a:prstGeom prst="rect">
            <a:avLst/>
          </a:prstGeom>
          <a:solidFill>
            <a:schemeClr val="accent5">
              <a:lumMod val="60000"/>
              <a:lumOff val="40000"/>
            </a:schemeClr>
          </a:solidFill>
        </p:spPr>
        <p:txBody>
          <a:bodyPr wrap="square" rtlCol="0">
            <a:spAutoFit/>
          </a:bodyPr>
          <a:lstStyle/>
          <a:p>
            <a:r>
              <a:rPr lang="pt-BR" b="1" u="sng" dirty="0"/>
              <a:t>VOCÊ REPAROU?</a:t>
            </a:r>
            <a:r>
              <a:rPr lang="pt-BR" dirty="0"/>
              <a:t> </a:t>
            </a:r>
          </a:p>
          <a:p>
            <a:pPr marL="342900" indent="-342900" algn="just">
              <a:buAutoNum type="arabicParenR"/>
            </a:pPr>
            <a:r>
              <a:rPr lang="pt-BR" sz="2000" b="1" dirty="0">
                <a:solidFill>
                  <a:srgbClr val="C00000"/>
                </a:solidFill>
              </a:rPr>
              <a:t>Com o comando LEIA o USUÁRIO informa o conteúdo para as variáveis </a:t>
            </a:r>
            <a:r>
              <a:rPr lang="pt-BR" sz="2000" b="1" i="1" dirty="0">
                <a:solidFill>
                  <a:srgbClr val="C00000"/>
                </a:solidFill>
              </a:rPr>
              <a:t>NOME </a:t>
            </a:r>
            <a:r>
              <a:rPr lang="pt-BR" sz="2000" b="1" dirty="0">
                <a:solidFill>
                  <a:srgbClr val="C00000"/>
                </a:solidFill>
              </a:rPr>
              <a:t>e </a:t>
            </a:r>
            <a:r>
              <a:rPr lang="pt-BR" sz="2000" b="1" i="1" dirty="0">
                <a:solidFill>
                  <a:srgbClr val="C00000"/>
                </a:solidFill>
              </a:rPr>
              <a:t>SALARIO</a:t>
            </a:r>
            <a:r>
              <a:rPr lang="pt-BR" sz="2000" b="1" dirty="0">
                <a:solidFill>
                  <a:srgbClr val="C00000"/>
                </a:solidFill>
              </a:rPr>
              <a:t> </a:t>
            </a:r>
          </a:p>
          <a:p>
            <a:pPr marL="342900" indent="-342900" algn="just">
              <a:buAutoNum type="arabicParenR"/>
            </a:pPr>
            <a:r>
              <a:rPr lang="pt-BR" sz="2000" b="1" dirty="0">
                <a:solidFill>
                  <a:srgbClr val="C00000"/>
                </a:solidFill>
              </a:rPr>
              <a:t>Antes dos dados digitados pelo usuário foram impressas mensagens para informar o que deveria ser digitado “Digite seu nome:” e “Digite seu salário:”</a:t>
            </a:r>
          </a:p>
        </p:txBody>
      </p:sp>
    </p:spTree>
    <p:extLst>
      <p:ext uri="{BB962C8B-B14F-4D97-AF65-F5344CB8AC3E}">
        <p14:creationId xmlns:p14="http://schemas.microsoft.com/office/powerpoint/2010/main" val="1174597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0D0BC8D1-FC42-46C3-B0CE-BD94451C84D3}"/>
              </a:ext>
            </a:extLst>
          </p:cNvPr>
          <p:cNvSpPr/>
          <p:nvPr/>
        </p:nvSpPr>
        <p:spPr>
          <a:xfrm>
            <a:off x="389410" y="718877"/>
            <a:ext cx="10859319"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EXEMPLO DE ALGORITMO DE SOMA DOIS NÚMEROS</a:t>
            </a:r>
          </a:p>
        </p:txBody>
      </p:sp>
      <p:pic>
        <p:nvPicPr>
          <p:cNvPr id="6" name="Imagem 5">
            <a:extLst>
              <a:ext uri="{FF2B5EF4-FFF2-40B4-BE49-F238E27FC236}">
                <a16:creationId xmlns:a16="http://schemas.microsoft.com/office/drawing/2014/main" id="{91707AC3-CAD1-41D2-8EA0-32363035DA08}"/>
              </a:ext>
            </a:extLst>
          </p:cNvPr>
          <p:cNvPicPr>
            <a:picLocks noChangeAspect="1"/>
          </p:cNvPicPr>
          <p:nvPr/>
        </p:nvPicPr>
        <p:blipFill>
          <a:blip r:embed="rId2"/>
          <a:stretch>
            <a:fillRect/>
          </a:stretch>
        </p:blipFill>
        <p:spPr>
          <a:xfrm>
            <a:off x="2043112" y="1518651"/>
            <a:ext cx="8105775" cy="3286125"/>
          </a:xfrm>
          <a:prstGeom prst="rect">
            <a:avLst/>
          </a:prstGeom>
        </p:spPr>
      </p:pic>
      <p:sp>
        <p:nvSpPr>
          <p:cNvPr id="7" name="CaixaDeTexto 6">
            <a:extLst>
              <a:ext uri="{FF2B5EF4-FFF2-40B4-BE49-F238E27FC236}">
                <a16:creationId xmlns:a16="http://schemas.microsoft.com/office/drawing/2014/main" id="{E49A2499-4C0D-4E7A-81EF-5E060708C99F}"/>
              </a:ext>
            </a:extLst>
          </p:cNvPr>
          <p:cNvSpPr txBox="1"/>
          <p:nvPr/>
        </p:nvSpPr>
        <p:spPr>
          <a:xfrm>
            <a:off x="349420" y="4973608"/>
            <a:ext cx="11493157" cy="1600438"/>
          </a:xfrm>
          <a:prstGeom prst="rect">
            <a:avLst/>
          </a:prstGeom>
          <a:solidFill>
            <a:schemeClr val="accent5">
              <a:lumMod val="60000"/>
              <a:lumOff val="40000"/>
            </a:schemeClr>
          </a:solidFill>
        </p:spPr>
        <p:txBody>
          <a:bodyPr wrap="square" rtlCol="0">
            <a:spAutoFit/>
          </a:bodyPr>
          <a:lstStyle/>
          <a:p>
            <a:r>
              <a:rPr lang="pt-BR" b="1" u="sng" dirty="0"/>
              <a:t>REPARE?</a:t>
            </a:r>
            <a:r>
              <a:rPr lang="pt-BR" dirty="0"/>
              <a:t> </a:t>
            </a:r>
          </a:p>
          <a:p>
            <a:pPr marL="342900" indent="-342900" algn="just">
              <a:buAutoNum type="arabicParenR"/>
            </a:pPr>
            <a:r>
              <a:rPr lang="pt-BR" sz="2000" b="1" dirty="0">
                <a:solidFill>
                  <a:srgbClr val="C00000"/>
                </a:solidFill>
              </a:rPr>
              <a:t>No algoritmo acima foram criadas 3 variáveis nas linhas 4,5 e 6</a:t>
            </a:r>
          </a:p>
          <a:p>
            <a:pPr marL="342900" indent="-342900" algn="just">
              <a:buAutoNum type="arabicParenR"/>
            </a:pPr>
            <a:r>
              <a:rPr lang="pt-BR" sz="2000" b="1" dirty="0">
                <a:solidFill>
                  <a:srgbClr val="C00000"/>
                </a:solidFill>
              </a:rPr>
              <a:t>Nas linhas 11 e 13 o comando </a:t>
            </a:r>
            <a:r>
              <a:rPr lang="pt-BR" sz="2000" b="1" i="1" dirty="0">
                <a:solidFill>
                  <a:srgbClr val="C00000"/>
                </a:solidFill>
              </a:rPr>
              <a:t>leia</a:t>
            </a:r>
            <a:r>
              <a:rPr lang="pt-BR" sz="2000" b="1" dirty="0">
                <a:solidFill>
                  <a:srgbClr val="C00000"/>
                </a:solidFill>
              </a:rPr>
              <a:t> permitirá ao usuário digitar valores solicitados</a:t>
            </a:r>
          </a:p>
          <a:p>
            <a:pPr marL="342900" indent="-342900" algn="just">
              <a:buAutoNum type="arabicParenR"/>
            </a:pPr>
            <a:r>
              <a:rPr lang="pt-BR" sz="2000" b="1" dirty="0">
                <a:solidFill>
                  <a:srgbClr val="C00000"/>
                </a:solidFill>
              </a:rPr>
              <a:t>Na linha 14 realiza-se a soma entre </a:t>
            </a:r>
            <a:r>
              <a:rPr lang="pt-BR" sz="2000" b="1" i="1" dirty="0">
                <a:solidFill>
                  <a:srgbClr val="C00000"/>
                </a:solidFill>
              </a:rPr>
              <a:t>valor1</a:t>
            </a:r>
            <a:r>
              <a:rPr lang="pt-BR" sz="2000" b="1" dirty="0">
                <a:solidFill>
                  <a:srgbClr val="C00000"/>
                </a:solidFill>
              </a:rPr>
              <a:t> e </a:t>
            </a:r>
            <a:r>
              <a:rPr lang="pt-BR" sz="2000" b="1" i="1" dirty="0">
                <a:solidFill>
                  <a:srgbClr val="C00000"/>
                </a:solidFill>
              </a:rPr>
              <a:t>valor2 </a:t>
            </a:r>
            <a:r>
              <a:rPr lang="pt-BR" sz="2000" b="1" dirty="0">
                <a:solidFill>
                  <a:srgbClr val="C00000"/>
                </a:solidFill>
              </a:rPr>
              <a:t>e o resultado é guardado em </a:t>
            </a:r>
            <a:r>
              <a:rPr lang="pt-BR" sz="2000" b="1" i="1" dirty="0">
                <a:solidFill>
                  <a:srgbClr val="C00000"/>
                </a:solidFill>
              </a:rPr>
              <a:t>soma</a:t>
            </a:r>
            <a:r>
              <a:rPr lang="pt-BR" sz="2000" b="1" dirty="0">
                <a:solidFill>
                  <a:srgbClr val="C00000"/>
                </a:solidFill>
              </a:rPr>
              <a:t> </a:t>
            </a:r>
          </a:p>
          <a:p>
            <a:pPr marL="342900" indent="-342900" algn="just">
              <a:buAutoNum type="arabicParenR"/>
            </a:pPr>
            <a:r>
              <a:rPr lang="pt-BR" sz="2000" b="1" dirty="0">
                <a:solidFill>
                  <a:srgbClr val="C00000"/>
                </a:solidFill>
              </a:rPr>
              <a:t>Na linha 15 uma mensagem exibe o resultado da soma armazenada na variável </a:t>
            </a:r>
            <a:r>
              <a:rPr lang="pt-BR" sz="2000" b="1" i="1" dirty="0">
                <a:solidFill>
                  <a:srgbClr val="C00000"/>
                </a:solidFill>
              </a:rPr>
              <a:t>soma</a:t>
            </a:r>
            <a:endParaRPr lang="pt-BR" sz="2000" b="1" dirty="0">
              <a:solidFill>
                <a:srgbClr val="C00000"/>
              </a:solidFill>
            </a:endParaRPr>
          </a:p>
        </p:txBody>
      </p:sp>
    </p:spTree>
    <p:extLst>
      <p:ext uri="{BB962C8B-B14F-4D97-AF65-F5344CB8AC3E}">
        <p14:creationId xmlns:p14="http://schemas.microsoft.com/office/powerpoint/2010/main" val="215566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ABA9EF8-B2AB-49BF-B381-371DD531F459}"/>
              </a:ext>
            </a:extLst>
          </p:cNvPr>
          <p:cNvSpPr/>
          <p:nvPr/>
        </p:nvSpPr>
        <p:spPr>
          <a:xfrm>
            <a:off x="328934" y="786324"/>
            <a:ext cx="9459257"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OPERADORES RELACIONAIS EM ALGORITMOS</a:t>
            </a:r>
          </a:p>
        </p:txBody>
      </p:sp>
      <p:graphicFrame>
        <p:nvGraphicFramePr>
          <p:cNvPr id="5" name="Tabela 5">
            <a:extLst>
              <a:ext uri="{FF2B5EF4-FFF2-40B4-BE49-F238E27FC236}">
                <a16:creationId xmlns:a16="http://schemas.microsoft.com/office/drawing/2014/main" id="{A5F21FDE-7651-41DF-9567-5BDAA79E520C}"/>
              </a:ext>
            </a:extLst>
          </p:cNvPr>
          <p:cNvGraphicFramePr>
            <a:graphicFrameLocks noGrp="1"/>
          </p:cNvGraphicFramePr>
          <p:nvPr>
            <p:extLst>
              <p:ext uri="{D42A27DB-BD31-4B8C-83A1-F6EECF244321}">
                <p14:modId xmlns:p14="http://schemas.microsoft.com/office/powerpoint/2010/main" val="1107905949"/>
              </p:ext>
            </p:extLst>
          </p:nvPr>
        </p:nvGraphicFramePr>
        <p:xfrm>
          <a:off x="799545" y="1952118"/>
          <a:ext cx="10796106" cy="3307080"/>
        </p:xfrm>
        <a:graphic>
          <a:graphicData uri="http://schemas.openxmlformats.org/drawingml/2006/table">
            <a:tbl>
              <a:tblPr firstRow="1" bandRow="1">
                <a:tableStyleId>{5C22544A-7EE6-4342-B048-85BDC9FD1C3A}</a:tableStyleId>
              </a:tblPr>
              <a:tblGrid>
                <a:gridCol w="2267536">
                  <a:extLst>
                    <a:ext uri="{9D8B030D-6E8A-4147-A177-3AD203B41FA5}">
                      <a16:colId xmlns:a16="http://schemas.microsoft.com/office/drawing/2014/main" val="1982921309"/>
                    </a:ext>
                  </a:extLst>
                </a:gridCol>
                <a:gridCol w="4366119">
                  <a:extLst>
                    <a:ext uri="{9D8B030D-6E8A-4147-A177-3AD203B41FA5}">
                      <a16:colId xmlns:a16="http://schemas.microsoft.com/office/drawing/2014/main" val="3018522100"/>
                    </a:ext>
                  </a:extLst>
                </a:gridCol>
                <a:gridCol w="1979391">
                  <a:extLst>
                    <a:ext uri="{9D8B030D-6E8A-4147-A177-3AD203B41FA5}">
                      <a16:colId xmlns:a16="http://schemas.microsoft.com/office/drawing/2014/main" val="467345203"/>
                    </a:ext>
                  </a:extLst>
                </a:gridCol>
                <a:gridCol w="2183060">
                  <a:extLst>
                    <a:ext uri="{9D8B030D-6E8A-4147-A177-3AD203B41FA5}">
                      <a16:colId xmlns:a16="http://schemas.microsoft.com/office/drawing/2014/main" val="68553289"/>
                    </a:ext>
                  </a:extLst>
                </a:gridCol>
              </a:tblGrid>
              <a:tr h="370840">
                <a:tc>
                  <a:txBody>
                    <a:bodyPr/>
                    <a:lstStyle/>
                    <a:p>
                      <a:pPr algn="ctr"/>
                      <a:r>
                        <a:rPr lang="pt-BR" sz="2500" dirty="0"/>
                        <a:t>OPERADOR</a:t>
                      </a:r>
                    </a:p>
                  </a:txBody>
                  <a:tcPr/>
                </a:tc>
                <a:tc>
                  <a:txBody>
                    <a:bodyPr/>
                    <a:lstStyle/>
                    <a:p>
                      <a:pPr algn="ctr"/>
                      <a:r>
                        <a:rPr lang="pt-BR" sz="2500" dirty="0"/>
                        <a:t>DESCRIÇÃO</a:t>
                      </a:r>
                    </a:p>
                  </a:txBody>
                  <a:tcPr/>
                </a:tc>
                <a:tc>
                  <a:txBody>
                    <a:bodyPr/>
                    <a:lstStyle/>
                    <a:p>
                      <a:pPr algn="ctr"/>
                      <a:r>
                        <a:rPr lang="pt-BR" sz="2500" dirty="0"/>
                        <a:t>EXEMPLO</a:t>
                      </a:r>
                    </a:p>
                  </a:txBody>
                  <a:tcPr/>
                </a:tc>
                <a:tc>
                  <a:txBody>
                    <a:bodyPr/>
                    <a:lstStyle/>
                    <a:p>
                      <a:pPr algn="ctr"/>
                      <a:r>
                        <a:rPr lang="pt-BR" sz="2500" dirty="0"/>
                        <a:t>RESULTADO</a:t>
                      </a:r>
                    </a:p>
                  </a:txBody>
                  <a:tcPr/>
                </a:tc>
                <a:extLst>
                  <a:ext uri="{0D108BD9-81ED-4DB2-BD59-A6C34878D82A}">
                    <a16:rowId xmlns:a16="http://schemas.microsoft.com/office/drawing/2014/main" val="3166109146"/>
                  </a:ext>
                </a:extLst>
              </a:tr>
              <a:tr h="370840">
                <a:tc>
                  <a:txBody>
                    <a:bodyPr/>
                    <a:lstStyle/>
                    <a:p>
                      <a:pPr algn="ctr"/>
                      <a:r>
                        <a:rPr lang="pt-BR" sz="2500" dirty="0"/>
                        <a:t>=</a:t>
                      </a:r>
                    </a:p>
                  </a:txBody>
                  <a:tcPr/>
                </a:tc>
                <a:tc>
                  <a:txBody>
                    <a:bodyPr/>
                    <a:lstStyle/>
                    <a:p>
                      <a:pPr algn="ctr"/>
                      <a:r>
                        <a:rPr lang="pt-BR" sz="2500" dirty="0"/>
                        <a:t>IGUAL A?</a:t>
                      </a:r>
                    </a:p>
                  </a:txBody>
                  <a:tcPr/>
                </a:tc>
                <a:tc>
                  <a:txBody>
                    <a:bodyPr/>
                    <a:lstStyle/>
                    <a:p>
                      <a:pPr algn="ctr"/>
                      <a:r>
                        <a:rPr lang="pt-BR" sz="2500" dirty="0"/>
                        <a:t>2=1</a:t>
                      </a:r>
                    </a:p>
                  </a:txBody>
                  <a:tcPr/>
                </a:tc>
                <a:tc>
                  <a:txBody>
                    <a:bodyPr/>
                    <a:lstStyle/>
                    <a:p>
                      <a:pPr algn="ctr"/>
                      <a:r>
                        <a:rPr lang="pt-BR" sz="2500" dirty="0"/>
                        <a:t>.FALSE.</a:t>
                      </a:r>
                    </a:p>
                  </a:txBody>
                  <a:tcPr/>
                </a:tc>
                <a:extLst>
                  <a:ext uri="{0D108BD9-81ED-4DB2-BD59-A6C34878D82A}">
                    <a16:rowId xmlns:a16="http://schemas.microsoft.com/office/drawing/2014/main" val="4005212709"/>
                  </a:ext>
                </a:extLst>
              </a:tr>
              <a:tr h="370840">
                <a:tc>
                  <a:txBody>
                    <a:bodyPr/>
                    <a:lstStyle/>
                    <a:p>
                      <a:pPr algn="ctr"/>
                      <a:r>
                        <a:rPr lang="pt-BR" sz="2500" dirty="0"/>
                        <a:t>&lt;&gt;</a:t>
                      </a:r>
                    </a:p>
                  </a:txBody>
                  <a:tcPr/>
                </a:tc>
                <a:tc>
                  <a:txBody>
                    <a:bodyPr/>
                    <a:lstStyle/>
                    <a:p>
                      <a:pPr algn="ctr"/>
                      <a:r>
                        <a:rPr lang="pt-BR" sz="2500" dirty="0"/>
                        <a:t>DIFERENTE DE?</a:t>
                      </a:r>
                    </a:p>
                  </a:txBody>
                  <a:tcPr/>
                </a:tc>
                <a:tc>
                  <a:txBody>
                    <a:bodyPr/>
                    <a:lstStyle/>
                    <a:p>
                      <a:pPr algn="ctr"/>
                      <a:r>
                        <a:rPr lang="pt-BR" sz="2500" dirty="0"/>
                        <a:t>2&lt;&gt;1</a:t>
                      </a:r>
                    </a:p>
                  </a:txBody>
                  <a:tcPr/>
                </a:tc>
                <a:tc>
                  <a:txBody>
                    <a:bodyPr/>
                    <a:lstStyle/>
                    <a:p>
                      <a:pPr algn="ctr"/>
                      <a:r>
                        <a:rPr lang="pt-BR" sz="2500" dirty="0"/>
                        <a:t>.TRUE.</a:t>
                      </a:r>
                    </a:p>
                  </a:txBody>
                  <a:tcPr/>
                </a:tc>
                <a:extLst>
                  <a:ext uri="{0D108BD9-81ED-4DB2-BD59-A6C34878D82A}">
                    <a16:rowId xmlns:a16="http://schemas.microsoft.com/office/drawing/2014/main" val="3293096657"/>
                  </a:ext>
                </a:extLst>
              </a:tr>
              <a:tr h="370840">
                <a:tc>
                  <a:txBody>
                    <a:bodyPr/>
                    <a:lstStyle/>
                    <a:p>
                      <a:pPr algn="ctr"/>
                      <a:r>
                        <a:rPr lang="pt-BR" sz="2500" dirty="0"/>
                        <a:t>&gt;</a:t>
                      </a:r>
                    </a:p>
                  </a:txBody>
                  <a:tcPr/>
                </a:tc>
                <a:tc>
                  <a:txBody>
                    <a:bodyPr/>
                    <a:lstStyle/>
                    <a:p>
                      <a:pPr algn="ctr"/>
                      <a:r>
                        <a:rPr lang="pt-BR" sz="2500" dirty="0"/>
                        <a:t>MAIOR QUE?</a:t>
                      </a:r>
                    </a:p>
                  </a:txBody>
                  <a:tcPr/>
                </a:tc>
                <a:tc>
                  <a:txBody>
                    <a:bodyPr/>
                    <a:lstStyle/>
                    <a:p>
                      <a:pPr algn="ctr"/>
                      <a:r>
                        <a:rPr lang="pt-BR" sz="2500" dirty="0"/>
                        <a:t>10&gt;5</a:t>
                      </a:r>
                    </a:p>
                  </a:txBody>
                  <a:tcPr/>
                </a:tc>
                <a:tc>
                  <a:txBody>
                    <a:bodyPr/>
                    <a:lstStyle/>
                    <a:p>
                      <a:pPr algn="ctr"/>
                      <a:r>
                        <a:rPr lang="pt-BR" sz="2500" dirty="0"/>
                        <a:t>.TRUE.</a:t>
                      </a:r>
                    </a:p>
                  </a:txBody>
                  <a:tcPr/>
                </a:tc>
                <a:extLst>
                  <a:ext uri="{0D108BD9-81ED-4DB2-BD59-A6C34878D82A}">
                    <a16:rowId xmlns:a16="http://schemas.microsoft.com/office/drawing/2014/main" val="1340046648"/>
                  </a:ext>
                </a:extLst>
              </a:tr>
              <a:tr h="370840">
                <a:tc>
                  <a:txBody>
                    <a:bodyPr/>
                    <a:lstStyle/>
                    <a:p>
                      <a:pPr algn="ctr"/>
                      <a:r>
                        <a:rPr lang="pt-BR" sz="2500" dirty="0"/>
                        <a:t>&lt;</a:t>
                      </a:r>
                    </a:p>
                  </a:txBody>
                  <a:tcPr/>
                </a:tc>
                <a:tc>
                  <a:txBody>
                    <a:bodyPr/>
                    <a:lstStyle/>
                    <a:p>
                      <a:pPr algn="ctr"/>
                      <a:r>
                        <a:rPr lang="pt-BR" sz="2500" dirty="0"/>
                        <a:t>MENOR QUE?</a:t>
                      </a:r>
                    </a:p>
                  </a:txBody>
                  <a:tcPr/>
                </a:tc>
                <a:tc>
                  <a:txBody>
                    <a:bodyPr/>
                    <a:lstStyle/>
                    <a:p>
                      <a:pPr algn="ctr"/>
                      <a:r>
                        <a:rPr lang="pt-BR" sz="2500" dirty="0"/>
                        <a:t>20&lt;10</a:t>
                      </a:r>
                    </a:p>
                  </a:txBody>
                  <a:tcPr/>
                </a:tc>
                <a:tc>
                  <a:txBody>
                    <a:bodyPr/>
                    <a:lstStyle/>
                    <a:p>
                      <a:pPr algn="ctr"/>
                      <a:r>
                        <a:rPr lang="pt-BR" sz="2500" dirty="0"/>
                        <a:t>.FALSE</a:t>
                      </a:r>
                    </a:p>
                  </a:txBody>
                  <a:tcPr/>
                </a:tc>
                <a:extLst>
                  <a:ext uri="{0D108BD9-81ED-4DB2-BD59-A6C34878D82A}">
                    <a16:rowId xmlns:a16="http://schemas.microsoft.com/office/drawing/2014/main" val="95755929"/>
                  </a:ext>
                </a:extLst>
              </a:tr>
              <a:tr h="370840">
                <a:tc>
                  <a:txBody>
                    <a:bodyPr/>
                    <a:lstStyle/>
                    <a:p>
                      <a:pPr algn="ctr"/>
                      <a:r>
                        <a:rPr lang="pt-BR" sz="2500" dirty="0"/>
                        <a:t>&gt;=</a:t>
                      </a:r>
                    </a:p>
                  </a:txBody>
                  <a:tcPr/>
                </a:tc>
                <a:tc>
                  <a:txBody>
                    <a:bodyPr/>
                    <a:lstStyle/>
                    <a:p>
                      <a:pPr algn="ctr"/>
                      <a:r>
                        <a:rPr lang="pt-BR" sz="2500" dirty="0"/>
                        <a:t>MAIOR OU IGUAL A?</a:t>
                      </a:r>
                    </a:p>
                  </a:txBody>
                  <a:tcPr/>
                </a:tc>
                <a:tc>
                  <a:txBody>
                    <a:bodyPr/>
                    <a:lstStyle/>
                    <a:p>
                      <a:pPr algn="ctr"/>
                      <a:r>
                        <a:rPr lang="pt-BR" sz="2500" dirty="0"/>
                        <a:t>60&gt;=60</a:t>
                      </a:r>
                    </a:p>
                  </a:txBody>
                  <a:tcPr/>
                </a:tc>
                <a:tc>
                  <a:txBody>
                    <a:bodyPr/>
                    <a:lstStyle/>
                    <a:p>
                      <a:pPr algn="ctr"/>
                      <a:r>
                        <a:rPr lang="pt-BR" sz="2500" dirty="0"/>
                        <a:t>.TRUE.</a:t>
                      </a:r>
                    </a:p>
                  </a:txBody>
                  <a:tcPr/>
                </a:tc>
                <a:extLst>
                  <a:ext uri="{0D108BD9-81ED-4DB2-BD59-A6C34878D82A}">
                    <a16:rowId xmlns:a16="http://schemas.microsoft.com/office/drawing/2014/main" val="603169317"/>
                  </a:ext>
                </a:extLst>
              </a:tr>
              <a:tr h="370840">
                <a:tc>
                  <a:txBody>
                    <a:bodyPr/>
                    <a:lstStyle/>
                    <a:p>
                      <a:pPr algn="ctr"/>
                      <a:r>
                        <a:rPr lang="pt-BR" sz="2500" dirty="0"/>
                        <a:t>&lt;=</a:t>
                      </a:r>
                    </a:p>
                  </a:txBody>
                  <a:tcPr/>
                </a:tc>
                <a:tc>
                  <a:txBody>
                    <a:bodyPr/>
                    <a:lstStyle/>
                    <a:p>
                      <a:pPr algn="ctr"/>
                      <a:r>
                        <a:rPr lang="pt-BR" sz="2500" dirty="0"/>
                        <a:t>MENOR OU IGUAL A?</a:t>
                      </a:r>
                    </a:p>
                  </a:txBody>
                  <a:tcPr/>
                </a:tc>
                <a:tc>
                  <a:txBody>
                    <a:bodyPr/>
                    <a:lstStyle/>
                    <a:p>
                      <a:pPr algn="ctr"/>
                      <a:r>
                        <a:rPr lang="pt-BR" sz="2500" dirty="0"/>
                        <a:t>100.5&lt;=10.5</a:t>
                      </a:r>
                    </a:p>
                  </a:txBody>
                  <a:tcPr/>
                </a:tc>
                <a:tc>
                  <a:txBody>
                    <a:bodyPr/>
                    <a:lstStyle/>
                    <a:p>
                      <a:pPr algn="ctr"/>
                      <a:r>
                        <a:rPr lang="pt-BR" sz="2500" dirty="0"/>
                        <a:t>.FALSE.</a:t>
                      </a:r>
                    </a:p>
                  </a:txBody>
                  <a:tcPr/>
                </a:tc>
                <a:extLst>
                  <a:ext uri="{0D108BD9-81ED-4DB2-BD59-A6C34878D82A}">
                    <a16:rowId xmlns:a16="http://schemas.microsoft.com/office/drawing/2014/main" val="1514989161"/>
                  </a:ext>
                </a:extLst>
              </a:tr>
            </a:tbl>
          </a:graphicData>
        </a:graphic>
      </p:graphicFrame>
    </p:spTree>
    <p:extLst>
      <p:ext uri="{BB962C8B-B14F-4D97-AF65-F5344CB8AC3E}">
        <p14:creationId xmlns:p14="http://schemas.microsoft.com/office/powerpoint/2010/main" val="3564288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1E5CA2C-5CAE-4CE5-9B41-AF582A0E499D}"/>
              </a:ext>
            </a:extLst>
          </p:cNvPr>
          <p:cNvSpPr>
            <a:spLocks noGrp="1"/>
          </p:cNvSpPr>
          <p:nvPr>
            <p:ph idx="1"/>
          </p:nvPr>
        </p:nvSpPr>
        <p:spPr>
          <a:xfrm>
            <a:off x="581192" y="1789977"/>
            <a:ext cx="11029615" cy="3616910"/>
          </a:xfrm>
        </p:spPr>
        <p:txBody>
          <a:bodyPr>
            <a:normAutofit/>
          </a:bodyPr>
          <a:lstStyle/>
          <a:p>
            <a:pPr algn="just"/>
            <a:r>
              <a:rPr lang="pt-BR" sz="3000" dirty="0"/>
              <a:t>Este comando é usado para desvio de fluxo de execução do programa.  </a:t>
            </a:r>
          </a:p>
        </p:txBody>
      </p:sp>
      <p:sp>
        <p:nvSpPr>
          <p:cNvPr id="4" name="Retângulo 3">
            <a:extLst>
              <a:ext uri="{FF2B5EF4-FFF2-40B4-BE49-F238E27FC236}">
                <a16:creationId xmlns:a16="http://schemas.microsoft.com/office/drawing/2014/main" id="{17712A7F-5E9C-46AB-8AE4-79BF0F232CAF}"/>
              </a:ext>
            </a:extLst>
          </p:cNvPr>
          <p:cNvSpPr/>
          <p:nvPr/>
        </p:nvSpPr>
        <p:spPr>
          <a:xfrm>
            <a:off x="402812" y="892342"/>
            <a:ext cx="3427541"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COMANDO SE()</a:t>
            </a:r>
          </a:p>
        </p:txBody>
      </p:sp>
    </p:spTree>
    <p:extLst>
      <p:ext uri="{BB962C8B-B14F-4D97-AF65-F5344CB8AC3E}">
        <p14:creationId xmlns:p14="http://schemas.microsoft.com/office/powerpoint/2010/main" val="136974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2285FCA-48CC-4501-B174-AF63BA0810C0}"/>
              </a:ext>
            </a:extLst>
          </p:cNvPr>
          <p:cNvSpPr>
            <a:spLocks noGrp="1"/>
          </p:cNvSpPr>
          <p:nvPr>
            <p:ph idx="1"/>
          </p:nvPr>
        </p:nvSpPr>
        <p:spPr/>
        <p:txBody>
          <a:bodyPr>
            <a:normAutofit fontScale="92500" lnSpcReduction="20000"/>
          </a:bodyPr>
          <a:lstStyle/>
          <a:p>
            <a:pPr algn="just"/>
            <a:r>
              <a:rPr lang="pt-BR" sz="3000" u="sng" dirty="0"/>
              <a:t>SINTAXE 1</a:t>
            </a:r>
            <a:r>
              <a:rPr lang="pt-BR" sz="3000" dirty="0"/>
              <a:t>:</a:t>
            </a:r>
          </a:p>
          <a:p>
            <a:pPr marL="0" indent="0" algn="just">
              <a:buNone/>
            </a:pPr>
            <a:r>
              <a:rPr lang="pt-BR" sz="3000" dirty="0"/>
              <a:t>	se (</a:t>
            </a:r>
            <a:r>
              <a:rPr lang="pt-BR" sz="3000" dirty="0" err="1"/>
              <a:t>condicao</a:t>
            </a:r>
            <a:r>
              <a:rPr lang="pt-BR" sz="3000" dirty="0"/>
              <a:t>) </a:t>
            </a:r>
            <a:r>
              <a:rPr lang="pt-BR" sz="3000" dirty="0" err="1"/>
              <a:t>entao</a:t>
            </a:r>
            <a:endParaRPr lang="pt-BR" sz="3000" dirty="0"/>
          </a:p>
          <a:p>
            <a:pPr marL="0" indent="0" algn="just">
              <a:buNone/>
            </a:pPr>
            <a:r>
              <a:rPr lang="pt-BR" sz="3000" dirty="0"/>
              <a:t>		&lt;bloco de comandos se a condição for verdadeira&gt;</a:t>
            </a:r>
          </a:p>
          <a:p>
            <a:pPr marL="0" indent="0" algn="just">
              <a:buNone/>
            </a:pPr>
            <a:r>
              <a:rPr lang="pt-BR" sz="3000" dirty="0"/>
              <a:t>	</a:t>
            </a:r>
            <a:r>
              <a:rPr lang="pt-BR" sz="3000" dirty="0" err="1"/>
              <a:t>fimse</a:t>
            </a:r>
            <a:endParaRPr lang="pt-BR" sz="3000" dirty="0"/>
          </a:p>
          <a:p>
            <a:pPr marL="0" indent="0">
              <a:buNone/>
            </a:pPr>
            <a:endParaRPr lang="pt-BR" sz="3000" dirty="0"/>
          </a:p>
          <a:p>
            <a:pPr marL="0" indent="0" algn="just">
              <a:buNone/>
            </a:pPr>
            <a:r>
              <a:rPr lang="pt-BR" sz="3000" dirty="0"/>
              <a:t>Pouco usaremos esta sintaxe, porém dizemos que o bloco de comandos que for escrito entre </a:t>
            </a:r>
            <a:r>
              <a:rPr lang="pt-BR" sz="3000" b="1" i="1" dirty="0"/>
              <a:t>se</a:t>
            </a:r>
            <a:r>
              <a:rPr lang="pt-BR" sz="3000" dirty="0"/>
              <a:t> e o </a:t>
            </a:r>
            <a:r>
              <a:rPr lang="pt-BR" sz="3000" b="1" i="1" u="sng" dirty="0" err="1"/>
              <a:t>fimse</a:t>
            </a:r>
            <a:r>
              <a:rPr lang="pt-BR" sz="3000" dirty="0"/>
              <a:t> só será executado se a condição testada for verdadeira. Se resultar em falso, estes comandos não serão </a:t>
            </a:r>
            <a:r>
              <a:rPr lang="pt-BR" sz="3000" dirty="0" err="1"/>
              <a:t>excutados</a:t>
            </a:r>
            <a:endParaRPr lang="pt-BR" sz="3000" b="1" dirty="0"/>
          </a:p>
        </p:txBody>
      </p:sp>
      <p:sp>
        <p:nvSpPr>
          <p:cNvPr id="5" name="Retângulo 4">
            <a:extLst>
              <a:ext uri="{FF2B5EF4-FFF2-40B4-BE49-F238E27FC236}">
                <a16:creationId xmlns:a16="http://schemas.microsoft.com/office/drawing/2014/main" id="{E92D1F1B-5FCD-404B-B235-A3F26C0DCE28}"/>
              </a:ext>
            </a:extLst>
          </p:cNvPr>
          <p:cNvSpPr/>
          <p:nvPr/>
        </p:nvSpPr>
        <p:spPr>
          <a:xfrm>
            <a:off x="299559" y="890657"/>
            <a:ext cx="6867586"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COMANDO SE() – </a:t>
            </a:r>
            <a:r>
              <a:rPr lang="pt-BR" sz="3500" dirty="0" err="1">
                <a:ln w="0"/>
                <a:effectLst>
                  <a:outerShdw blurRad="38100" dist="19050" dir="2700000" algn="tl" rotWithShape="0">
                    <a:schemeClr val="dk1">
                      <a:alpha val="40000"/>
                    </a:schemeClr>
                  </a:outerShdw>
                </a:effectLst>
              </a:rPr>
              <a:t>Estutura</a:t>
            </a:r>
            <a:r>
              <a:rPr lang="pt-BR" sz="3500" dirty="0">
                <a:ln w="0"/>
                <a:effectLst>
                  <a:outerShdw blurRad="38100" dist="19050" dir="2700000" algn="tl" rotWithShape="0">
                    <a:schemeClr val="dk1">
                      <a:alpha val="40000"/>
                    </a:schemeClr>
                  </a:outerShdw>
                </a:effectLst>
              </a:rPr>
              <a:t> simples</a:t>
            </a:r>
          </a:p>
        </p:txBody>
      </p:sp>
    </p:spTree>
    <p:extLst>
      <p:ext uri="{BB962C8B-B14F-4D97-AF65-F5344CB8AC3E}">
        <p14:creationId xmlns:p14="http://schemas.microsoft.com/office/powerpoint/2010/main" val="4120198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AF1CB47-7A93-4BC1-B596-4AA532FB24CE}"/>
              </a:ext>
            </a:extLst>
          </p:cNvPr>
          <p:cNvPicPr>
            <a:picLocks noChangeAspect="1"/>
          </p:cNvPicPr>
          <p:nvPr/>
        </p:nvPicPr>
        <p:blipFill>
          <a:blip r:embed="rId2"/>
          <a:stretch>
            <a:fillRect/>
          </a:stretch>
        </p:blipFill>
        <p:spPr>
          <a:xfrm>
            <a:off x="555211" y="1431525"/>
            <a:ext cx="10715625" cy="3000375"/>
          </a:xfrm>
          <a:prstGeom prst="rect">
            <a:avLst/>
          </a:prstGeom>
        </p:spPr>
      </p:pic>
      <p:sp>
        <p:nvSpPr>
          <p:cNvPr id="6" name="Retângulo 5">
            <a:extLst>
              <a:ext uri="{FF2B5EF4-FFF2-40B4-BE49-F238E27FC236}">
                <a16:creationId xmlns:a16="http://schemas.microsoft.com/office/drawing/2014/main" id="{0693AED8-FB0D-4DB0-BC9D-5FF0E438512C}"/>
              </a:ext>
            </a:extLst>
          </p:cNvPr>
          <p:cNvSpPr/>
          <p:nvPr/>
        </p:nvSpPr>
        <p:spPr>
          <a:xfrm>
            <a:off x="555211" y="638977"/>
            <a:ext cx="7077580"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COMANDO SE() – Estrutura Simples</a:t>
            </a:r>
          </a:p>
        </p:txBody>
      </p:sp>
      <p:pic>
        <p:nvPicPr>
          <p:cNvPr id="8" name="Imagem 7">
            <a:extLst>
              <a:ext uri="{FF2B5EF4-FFF2-40B4-BE49-F238E27FC236}">
                <a16:creationId xmlns:a16="http://schemas.microsoft.com/office/drawing/2014/main" id="{1B2AD10C-D647-4DB3-A0FE-81B62B45F89A}"/>
              </a:ext>
            </a:extLst>
          </p:cNvPr>
          <p:cNvPicPr>
            <a:picLocks noChangeAspect="1"/>
          </p:cNvPicPr>
          <p:nvPr/>
        </p:nvPicPr>
        <p:blipFill>
          <a:blip r:embed="rId3"/>
          <a:stretch>
            <a:fillRect/>
          </a:stretch>
        </p:blipFill>
        <p:spPr>
          <a:xfrm>
            <a:off x="5053776" y="3246120"/>
            <a:ext cx="6229350" cy="2876550"/>
          </a:xfrm>
          <a:prstGeom prst="rect">
            <a:avLst/>
          </a:prstGeom>
        </p:spPr>
      </p:pic>
      <p:sp>
        <p:nvSpPr>
          <p:cNvPr id="9" name="CaixaDeTexto 8">
            <a:extLst>
              <a:ext uri="{FF2B5EF4-FFF2-40B4-BE49-F238E27FC236}">
                <a16:creationId xmlns:a16="http://schemas.microsoft.com/office/drawing/2014/main" id="{90F1DDFE-BB63-4058-953D-8E68E7155658}"/>
              </a:ext>
            </a:extLst>
          </p:cNvPr>
          <p:cNvSpPr txBox="1"/>
          <p:nvPr/>
        </p:nvSpPr>
        <p:spPr>
          <a:xfrm>
            <a:off x="1153551" y="6006905"/>
            <a:ext cx="9777046" cy="646331"/>
          </a:xfrm>
          <a:prstGeom prst="rect">
            <a:avLst/>
          </a:prstGeom>
          <a:noFill/>
        </p:spPr>
        <p:txBody>
          <a:bodyPr wrap="square" rtlCol="0">
            <a:spAutoFit/>
          </a:bodyPr>
          <a:lstStyle/>
          <a:p>
            <a:r>
              <a:rPr lang="pt-BR" dirty="0"/>
              <a:t>REPARE !!! Nos testes acima, diante de um número digitado pelo usuário, a mensagem “número maior que 10, hora foi e hora não foi exibida, pois dependeu do valor digitado.</a:t>
            </a:r>
          </a:p>
        </p:txBody>
      </p:sp>
      <p:sp>
        <p:nvSpPr>
          <p:cNvPr id="11" name="Elipse 10">
            <a:extLst>
              <a:ext uri="{FF2B5EF4-FFF2-40B4-BE49-F238E27FC236}">
                <a16:creationId xmlns:a16="http://schemas.microsoft.com/office/drawing/2014/main" id="{3D7427C8-7A38-4494-B1C0-85F10E2FD057}"/>
              </a:ext>
            </a:extLst>
          </p:cNvPr>
          <p:cNvSpPr/>
          <p:nvPr/>
        </p:nvSpPr>
        <p:spPr>
          <a:xfrm>
            <a:off x="8316701" y="3604591"/>
            <a:ext cx="3292203" cy="4770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lipse 11">
            <a:extLst>
              <a:ext uri="{FF2B5EF4-FFF2-40B4-BE49-F238E27FC236}">
                <a16:creationId xmlns:a16="http://schemas.microsoft.com/office/drawing/2014/main" id="{C68447F1-DE4F-4F63-8643-7FBFECA3E60F}"/>
              </a:ext>
            </a:extLst>
          </p:cNvPr>
          <p:cNvSpPr/>
          <p:nvPr/>
        </p:nvSpPr>
        <p:spPr>
          <a:xfrm>
            <a:off x="7939014" y="1880505"/>
            <a:ext cx="3550621" cy="4770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de Seta Reta 13">
            <a:extLst>
              <a:ext uri="{FF2B5EF4-FFF2-40B4-BE49-F238E27FC236}">
                <a16:creationId xmlns:a16="http://schemas.microsoft.com/office/drawing/2014/main" id="{FB3A9077-7A52-41F8-96D4-A2B08053D94E}"/>
              </a:ext>
            </a:extLst>
          </p:cNvPr>
          <p:cNvCxnSpPr>
            <a:cxnSpLocks/>
          </p:cNvCxnSpPr>
          <p:nvPr/>
        </p:nvCxnSpPr>
        <p:spPr>
          <a:xfrm flipH="1">
            <a:off x="5913023" y="2357582"/>
            <a:ext cx="2403679" cy="2859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Conector de Seta Reta 14">
            <a:extLst>
              <a:ext uri="{FF2B5EF4-FFF2-40B4-BE49-F238E27FC236}">
                <a16:creationId xmlns:a16="http://schemas.microsoft.com/office/drawing/2014/main" id="{0463C69F-D6E9-4EEC-BADC-FC12948B6537}"/>
              </a:ext>
            </a:extLst>
          </p:cNvPr>
          <p:cNvCxnSpPr>
            <a:cxnSpLocks/>
          </p:cNvCxnSpPr>
          <p:nvPr/>
        </p:nvCxnSpPr>
        <p:spPr>
          <a:xfrm flipH="1">
            <a:off x="6692348" y="4081669"/>
            <a:ext cx="3270455" cy="8273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674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B988AA5E-1169-43BC-8A37-BF874F6E56D3}"/>
              </a:ext>
            </a:extLst>
          </p:cNvPr>
          <p:cNvSpPr txBox="1">
            <a:spLocks/>
          </p:cNvSpPr>
          <p:nvPr/>
        </p:nvSpPr>
        <p:spPr>
          <a:xfrm>
            <a:off x="402812" y="1956549"/>
            <a:ext cx="11029615" cy="4232215"/>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pt-BR" sz="3000" u="sng" dirty="0"/>
              <a:t>SINTAXE 2</a:t>
            </a:r>
            <a:r>
              <a:rPr lang="pt-BR" sz="3000" dirty="0"/>
              <a:t>:</a:t>
            </a:r>
          </a:p>
          <a:p>
            <a:pPr marL="0" indent="0" algn="just">
              <a:buFont typeface="Wingdings 2" panose="05020102010507070707" pitchFamily="18" charset="2"/>
              <a:buNone/>
            </a:pPr>
            <a:r>
              <a:rPr lang="pt-BR" sz="3000" dirty="0"/>
              <a:t>	se (</a:t>
            </a:r>
            <a:r>
              <a:rPr lang="pt-BR" sz="3000" dirty="0" err="1"/>
              <a:t>condicao</a:t>
            </a:r>
            <a:r>
              <a:rPr lang="pt-BR" sz="3000" dirty="0"/>
              <a:t>) </a:t>
            </a:r>
            <a:r>
              <a:rPr lang="pt-BR" sz="3000" dirty="0" err="1"/>
              <a:t>entao</a:t>
            </a:r>
            <a:endParaRPr lang="pt-BR" sz="3000" dirty="0"/>
          </a:p>
          <a:p>
            <a:pPr marL="0" indent="0" algn="just">
              <a:buFont typeface="Wingdings 2" panose="05020102010507070707" pitchFamily="18" charset="2"/>
              <a:buNone/>
            </a:pPr>
            <a:r>
              <a:rPr lang="pt-BR" sz="3000" dirty="0"/>
              <a:t>		&lt;bloco de comandos se a condição for verdadeira&gt;</a:t>
            </a:r>
          </a:p>
          <a:p>
            <a:pPr marL="0" indent="0" algn="just">
              <a:buFont typeface="Wingdings 2" panose="05020102010507070707" pitchFamily="18" charset="2"/>
              <a:buNone/>
            </a:pPr>
            <a:r>
              <a:rPr lang="pt-BR" sz="3000" dirty="0"/>
              <a:t>	</a:t>
            </a:r>
            <a:r>
              <a:rPr lang="pt-BR" sz="3000" dirty="0" err="1"/>
              <a:t>senao</a:t>
            </a:r>
            <a:endParaRPr lang="pt-BR" sz="3000" dirty="0"/>
          </a:p>
          <a:p>
            <a:pPr marL="0" indent="0" algn="just">
              <a:buNone/>
            </a:pPr>
            <a:r>
              <a:rPr lang="pt-BR" sz="3000" dirty="0"/>
              <a:t>		&lt;bloco de comandos se a condição for falsa &gt;</a:t>
            </a:r>
          </a:p>
          <a:p>
            <a:pPr marL="0" indent="0" algn="just">
              <a:buFont typeface="Wingdings 2" panose="05020102010507070707" pitchFamily="18" charset="2"/>
              <a:buNone/>
            </a:pPr>
            <a:r>
              <a:rPr lang="pt-BR" sz="3000" dirty="0"/>
              <a:t>	</a:t>
            </a:r>
            <a:r>
              <a:rPr lang="pt-BR" sz="3000" dirty="0" err="1"/>
              <a:t>fimse</a:t>
            </a:r>
            <a:endParaRPr lang="pt-BR" sz="3000" dirty="0"/>
          </a:p>
          <a:p>
            <a:pPr marL="0" indent="0" algn="just">
              <a:buFont typeface="Wingdings 2" panose="05020102010507070707" pitchFamily="18" charset="2"/>
              <a:buNone/>
            </a:pPr>
            <a:endParaRPr lang="pt-BR" sz="3000" dirty="0"/>
          </a:p>
          <a:p>
            <a:pPr marL="0" indent="0" algn="just">
              <a:buFont typeface="Wingdings 2" panose="05020102010507070707" pitchFamily="18" charset="2"/>
              <a:buNone/>
            </a:pPr>
            <a:r>
              <a:rPr lang="pt-BR" sz="3000" dirty="0"/>
              <a:t>O bloco de comandos que for escrito entre </a:t>
            </a:r>
            <a:r>
              <a:rPr lang="pt-BR" sz="3000" b="1" i="1" dirty="0"/>
              <a:t>se</a:t>
            </a:r>
            <a:r>
              <a:rPr lang="pt-BR" sz="3000" dirty="0"/>
              <a:t> e o </a:t>
            </a:r>
            <a:r>
              <a:rPr lang="pt-BR" sz="3000" b="1" i="1" u="sng" dirty="0" err="1"/>
              <a:t>senao</a:t>
            </a:r>
            <a:r>
              <a:rPr lang="pt-BR" sz="3000" dirty="0"/>
              <a:t> só será executado caso a condição testada for </a:t>
            </a:r>
            <a:r>
              <a:rPr lang="pt-BR" sz="3000" b="1" u="sng" dirty="0"/>
              <a:t>verdadeira</a:t>
            </a:r>
            <a:r>
              <a:rPr lang="pt-BR" sz="3000" dirty="0"/>
              <a:t>. Se o teste resultar em </a:t>
            </a:r>
            <a:r>
              <a:rPr lang="pt-BR" sz="3000" b="1" u="sng" dirty="0"/>
              <a:t>falso</a:t>
            </a:r>
            <a:r>
              <a:rPr lang="pt-BR" sz="3000" dirty="0"/>
              <a:t>, os comandos escritos entre </a:t>
            </a:r>
            <a:r>
              <a:rPr lang="pt-BR" sz="3000" b="1" i="1" u="sng" dirty="0" err="1"/>
              <a:t>senao</a:t>
            </a:r>
            <a:r>
              <a:rPr lang="pt-BR" sz="3000" i="1" u="sng" dirty="0"/>
              <a:t> </a:t>
            </a:r>
            <a:r>
              <a:rPr lang="pt-BR" sz="3000" dirty="0"/>
              <a:t>e </a:t>
            </a:r>
            <a:r>
              <a:rPr lang="pt-BR" sz="3000" b="1" i="1" u="sng" dirty="0" err="1"/>
              <a:t>fimse</a:t>
            </a:r>
            <a:r>
              <a:rPr lang="pt-BR" sz="3000" dirty="0"/>
              <a:t> serão executados</a:t>
            </a:r>
            <a:endParaRPr lang="pt-BR" sz="3000" b="1" dirty="0"/>
          </a:p>
        </p:txBody>
      </p:sp>
      <p:sp>
        <p:nvSpPr>
          <p:cNvPr id="5" name="Retângulo 4">
            <a:extLst>
              <a:ext uri="{FF2B5EF4-FFF2-40B4-BE49-F238E27FC236}">
                <a16:creationId xmlns:a16="http://schemas.microsoft.com/office/drawing/2014/main" id="{FEE984C8-0DED-4B7B-8188-66472DE5D675}"/>
              </a:ext>
            </a:extLst>
          </p:cNvPr>
          <p:cNvSpPr/>
          <p:nvPr/>
        </p:nvSpPr>
        <p:spPr>
          <a:xfrm>
            <a:off x="402812" y="951493"/>
            <a:ext cx="7492757"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COMANDO SE() – Estrutura composta</a:t>
            </a:r>
          </a:p>
        </p:txBody>
      </p:sp>
    </p:spTree>
    <p:extLst>
      <p:ext uri="{BB962C8B-B14F-4D97-AF65-F5344CB8AC3E}">
        <p14:creationId xmlns:p14="http://schemas.microsoft.com/office/powerpoint/2010/main" val="1416958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75B6A34D-AE91-4A1D-A4A7-0A3B49867D6C}"/>
              </a:ext>
            </a:extLst>
          </p:cNvPr>
          <p:cNvPicPr>
            <a:picLocks noChangeAspect="1"/>
          </p:cNvPicPr>
          <p:nvPr/>
        </p:nvPicPr>
        <p:blipFill>
          <a:blip r:embed="rId2"/>
          <a:stretch>
            <a:fillRect/>
          </a:stretch>
        </p:blipFill>
        <p:spPr>
          <a:xfrm>
            <a:off x="538163" y="1755237"/>
            <a:ext cx="9639508" cy="3009900"/>
          </a:xfrm>
          <a:prstGeom prst="rect">
            <a:avLst/>
          </a:prstGeom>
        </p:spPr>
      </p:pic>
      <p:sp>
        <p:nvSpPr>
          <p:cNvPr id="6" name="Retângulo 5">
            <a:extLst>
              <a:ext uri="{FF2B5EF4-FFF2-40B4-BE49-F238E27FC236}">
                <a16:creationId xmlns:a16="http://schemas.microsoft.com/office/drawing/2014/main" id="{4E475442-BF61-4471-A168-29FD209A9F41}"/>
              </a:ext>
            </a:extLst>
          </p:cNvPr>
          <p:cNvSpPr/>
          <p:nvPr/>
        </p:nvSpPr>
        <p:spPr>
          <a:xfrm>
            <a:off x="402812" y="951493"/>
            <a:ext cx="7492757"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COMANDO SE() – Estrutura composta</a:t>
            </a:r>
          </a:p>
        </p:txBody>
      </p:sp>
      <p:sp>
        <p:nvSpPr>
          <p:cNvPr id="7" name="CaixaDeTexto 6">
            <a:extLst>
              <a:ext uri="{FF2B5EF4-FFF2-40B4-BE49-F238E27FC236}">
                <a16:creationId xmlns:a16="http://schemas.microsoft.com/office/drawing/2014/main" id="{3F0051B4-72B6-4802-AA42-9210F34B5AB7}"/>
              </a:ext>
            </a:extLst>
          </p:cNvPr>
          <p:cNvSpPr txBox="1"/>
          <p:nvPr/>
        </p:nvSpPr>
        <p:spPr>
          <a:xfrm>
            <a:off x="538163" y="5618882"/>
            <a:ext cx="11251025" cy="861774"/>
          </a:xfrm>
          <a:prstGeom prst="rect">
            <a:avLst/>
          </a:prstGeom>
          <a:noFill/>
        </p:spPr>
        <p:txBody>
          <a:bodyPr wrap="square" rtlCol="0">
            <a:spAutoFit/>
          </a:bodyPr>
          <a:lstStyle/>
          <a:p>
            <a:r>
              <a:rPr lang="pt-BR" sz="2500" dirty="0">
                <a:solidFill>
                  <a:srgbClr val="FF0000"/>
                </a:solidFill>
              </a:rPr>
              <a:t>Reparem que uma mensagem ou outra foi impressa na tela para o usuário.  Nestes exemplos, nunca as duas mensagens serão impressas juntas.</a:t>
            </a:r>
          </a:p>
        </p:txBody>
      </p:sp>
      <p:pic>
        <p:nvPicPr>
          <p:cNvPr id="9" name="Imagem 8">
            <a:extLst>
              <a:ext uri="{FF2B5EF4-FFF2-40B4-BE49-F238E27FC236}">
                <a16:creationId xmlns:a16="http://schemas.microsoft.com/office/drawing/2014/main" id="{583194D5-A9B6-43BE-82AF-7FCF5D3E6034}"/>
              </a:ext>
            </a:extLst>
          </p:cNvPr>
          <p:cNvPicPr>
            <a:picLocks noChangeAspect="1"/>
          </p:cNvPicPr>
          <p:nvPr/>
        </p:nvPicPr>
        <p:blipFill>
          <a:blip r:embed="rId3"/>
          <a:stretch>
            <a:fillRect/>
          </a:stretch>
        </p:blipFill>
        <p:spPr>
          <a:xfrm>
            <a:off x="7895569" y="2979046"/>
            <a:ext cx="4143375" cy="2543175"/>
          </a:xfrm>
          <a:prstGeom prst="rect">
            <a:avLst/>
          </a:prstGeom>
        </p:spPr>
      </p:pic>
      <p:sp>
        <p:nvSpPr>
          <p:cNvPr id="10" name="Seta: para a Direita 9">
            <a:extLst>
              <a:ext uri="{FF2B5EF4-FFF2-40B4-BE49-F238E27FC236}">
                <a16:creationId xmlns:a16="http://schemas.microsoft.com/office/drawing/2014/main" id="{382D218E-1796-4F24-A2F9-6BC5A5F6D239}"/>
              </a:ext>
            </a:extLst>
          </p:cNvPr>
          <p:cNvSpPr/>
          <p:nvPr/>
        </p:nvSpPr>
        <p:spPr>
          <a:xfrm rot="617542">
            <a:off x="4649053" y="4069354"/>
            <a:ext cx="3522908" cy="459220"/>
          </a:xfrm>
          <a:prstGeom prst="rightArrow">
            <a:avLst>
              <a:gd name="adj1" fmla="val 50000"/>
              <a:gd name="adj2" fmla="val 131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3841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1118D30-6980-42A7-8755-8A57145ACC0B}"/>
              </a:ext>
            </a:extLst>
          </p:cNvPr>
          <p:cNvSpPr>
            <a:spLocks noGrp="1"/>
          </p:cNvSpPr>
          <p:nvPr>
            <p:ph idx="1"/>
          </p:nvPr>
        </p:nvSpPr>
        <p:spPr>
          <a:xfrm>
            <a:off x="581193" y="1334122"/>
            <a:ext cx="6349694" cy="4641228"/>
          </a:xfrm>
        </p:spPr>
        <p:txBody>
          <a:bodyPr>
            <a:normAutofit fontScale="85000" lnSpcReduction="20000"/>
          </a:bodyPr>
          <a:lstStyle/>
          <a:p>
            <a:pPr marL="0" indent="0">
              <a:lnSpc>
                <a:spcPct val="120000"/>
              </a:lnSpc>
              <a:spcBef>
                <a:spcPts val="0"/>
              </a:spcBef>
              <a:spcAft>
                <a:spcPts val="0"/>
              </a:spcAft>
              <a:buNone/>
            </a:pPr>
            <a:r>
              <a:rPr lang="pt-BR" dirty="0">
                <a:solidFill>
                  <a:srgbClr val="FF0000"/>
                </a:solidFill>
              </a:rPr>
              <a:t>SE </a:t>
            </a:r>
            <a:r>
              <a:rPr lang="pt-BR" dirty="0"/>
              <a:t>(condicao1) ENTAO</a:t>
            </a:r>
          </a:p>
          <a:p>
            <a:pPr marL="0" indent="0">
              <a:lnSpc>
                <a:spcPct val="120000"/>
              </a:lnSpc>
              <a:spcBef>
                <a:spcPts val="0"/>
              </a:spcBef>
              <a:spcAft>
                <a:spcPts val="0"/>
              </a:spcAft>
              <a:buNone/>
            </a:pPr>
            <a:r>
              <a:rPr lang="pt-BR" dirty="0"/>
              <a:t>	</a:t>
            </a:r>
            <a:r>
              <a:rPr lang="pt-BR" dirty="0">
                <a:solidFill>
                  <a:srgbClr val="00B050"/>
                </a:solidFill>
              </a:rPr>
              <a:t>SE</a:t>
            </a:r>
            <a:r>
              <a:rPr lang="pt-BR" dirty="0"/>
              <a:t> (condicao2) ENTAO</a:t>
            </a:r>
          </a:p>
          <a:p>
            <a:pPr marL="0" indent="0">
              <a:lnSpc>
                <a:spcPct val="120000"/>
              </a:lnSpc>
              <a:spcBef>
                <a:spcPts val="0"/>
              </a:spcBef>
              <a:spcAft>
                <a:spcPts val="0"/>
              </a:spcAft>
              <a:buNone/>
            </a:pPr>
            <a:r>
              <a:rPr lang="pt-BR" dirty="0"/>
              <a:t>		&lt;BLOCO COMANDOS CONDICAO2 VERDADEIRA&gt;</a:t>
            </a:r>
          </a:p>
          <a:p>
            <a:pPr marL="0" indent="0">
              <a:lnSpc>
                <a:spcPct val="120000"/>
              </a:lnSpc>
              <a:spcBef>
                <a:spcPts val="0"/>
              </a:spcBef>
              <a:spcAft>
                <a:spcPts val="0"/>
              </a:spcAft>
              <a:buNone/>
            </a:pPr>
            <a:r>
              <a:rPr lang="pt-BR" dirty="0"/>
              <a:t>	</a:t>
            </a:r>
            <a:r>
              <a:rPr lang="pt-BR" dirty="0">
                <a:solidFill>
                  <a:srgbClr val="00B050"/>
                </a:solidFill>
              </a:rPr>
              <a:t>SENAO</a:t>
            </a:r>
          </a:p>
          <a:p>
            <a:pPr marL="0" indent="0">
              <a:lnSpc>
                <a:spcPct val="120000"/>
              </a:lnSpc>
              <a:spcBef>
                <a:spcPts val="0"/>
              </a:spcBef>
              <a:spcAft>
                <a:spcPts val="0"/>
              </a:spcAft>
              <a:buNone/>
            </a:pPr>
            <a:r>
              <a:rPr lang="pt-BR" dirty="0"/>
              <a:t>		&lt;BLOCO COMANDOS CONDICAO2 VERDADEIRA&gt;</a:t>
            </a:r>
          </a:p>
          <a:p>
            <a:pPr marL="0" indent="0">
              <a:lnSpc>
                <a:spcPct val="120000"/>
              </a:lnSpc>
              <a:spcBef>
                <a:spcPts val="0"/>
              </a:spcBef>
              <a:spcAft>
                <a:spcPts val="0"/>
              </a:spcAft>
              <a:buNone/>
            </a:pPr>
            <a:r>
              <a:rPr lang="pt-BR" dirty="0"/>
              <a:t>	</a:t>
            </a:r>
            <a:r>
              <a:rPr lang="pt-BR" dirty="0">
                <a:solidFill>
                  <a:srgbClr val="00B050"/>
                </a:solidFill>
              </a:rPr>
              <a:t>FIMSE</a:t>
            </a:r>
          </a:p>
          <a:p>
            <a:pPr marL="0" indent="0">
              <a:lnSpc>
                <a:spcPct val="120000"/>
              </a:lnSpc>
              <a:spcBef>
                <a:spcPts val="0"/>
              </a:spcBef>
              <a:spcAft>
                <a:spcPts val="0"/>
              </a:spcAft>
              <a:buNone/>
            </a:pPr>
            <a:r>
              <a:rPr lang="pt-BR" dirty="0">
                <a:solidFill>
                  <a:srgbClr val="FF0000"/>
                </a:solidFill>
              </a:rPr>
              <a:t>SENAO</a:t>
            </a:r>
          </a:p>
          <a:p>
            <a:pPr marL="0" indent="0">
              <a:lnSpc>
                <a:spcPct val="120000"/>
              </a:lnSpc>
              <a:spcBef>
                <a:spcPts val="0"/>
              </a:spcBef>
              <a:spcAft>
                <a:spcPts val="0"/>
              </a:spcAft>
              <a:buNone/>
            </a:pPr>
            <a:r>
              <a:rPr lang="pt-BR" dirty="0"/>
              <a:t>	</a:t>
            </a:r>
            <a:r>
              <a:rPr lang="pt-BR" dirty="0">
                <a:solidFill>
                  <a:schemeClr val="accent6">
                    <a:lumMod val="75000"/>
                  </a:schemeClr>
                </a:solidFill>
              </a:rPr>
              <a:t>SE</a:t>
            </a:r>
            <a:r>
              <a:rPr lang="pt-BR" dirty="0"/>
              <a:t> (condicao3) ENTAO</a:t>
            </a:r>
          </a:p>
          <a:p>
            <a:pPr marL="0" indent="0">
              <a:lnSpc>
                <a:spcPct val="120000"/>
              </a:lnSpc>
              <a:spcBef>
                <a:spcPts val="0"/>
              </a:spcBef>
              <a:spcAft>
                <a:spcPts val="0"/>
              </a:spcAft>
              <a:buNone/>
            </a:pPr>
            <a:r>
              <a:rPr lang="pt-BR" dirty="0"/>
              <a:t>		&lt;BLOCO COMANDOS CONDICAO3 VERDADEIRA&gt;</a:t>
            </a:r>
          </a:p>
          <a:p>
            <a:pPr marL="0" indent="0">
              <a:lnSpc>
                <a:spcPct val="120000"/>
              </a:lnSpc>
              <a:spcBef>
                <a:spcPts val="0"/>
              </a:spcBef>
              <a:spcAft>
                <a:spcPts val="0"/>
              </a:spcAft>
              <a:buNone/>
            </a:pPr>
            <a:r>
              <a:rPr lang="pt-BR" dirty="0"/>
              <a:t>	</a:t>
            </a:r>
            <a:r>
              <a:rPr lang="pt-BR" dirty="0">
                <a:solidFill>
                  <a:schemeClr val="accent6">
                    <a:lumMod val="75000"/>
                  </a:schemeClr>
                </a:solidFill>
              </a:rPr>
              <a:t>SENAO</a:t>
            </a:r>
          </a:p>
          <a:p>
            <a:pPr marL="0" indent="0">
              <a:lnSpc>
                <a:spcPct val="120000"/>
              </a:lnSpc>
              <a:spcBef>
                <a:spcPts val="0"/>
              </a:spcBef>
              <a:spcAft>
                <a:spcPts val="0"/>
              </a:spcAft>
              <a:buNone/>
            </a:pPr>
            <a:r>
              <a:rPr lang="pt-BR" dirty="0"/>
              <a:t>		</a:t>
            </a:r>
            <a:r>
              <a:rPr lang="pt-BR" dirty="0">
                <a:solidFill>
                  <a:srgbClr val="92D050"/>
                </a:solidFill>
              </a:rPr>
              <a:t>SE</a:t>
            </a:r>
            <a:r>
              <a:rPr lang="pt-BR" dirty="0"/>
              <a:t> (</a:t>
            </a:r>
            <a:r>
              <a:rPr lang="pt-BR" dirty="0" err="1"/>
              <a:t>condicaoN</a:t>
            </a:r>
            <a:r>
              <a:rPr lang="pt-BR" dirty="0"/>
              <a:t>) ENTAO</a:t>
            </a:r>
          </a:p>
          <a:p>
            <a:pPr marL="0" indent="0">
              <a:lnSpc>
                <a:spcPct val="120000"/>
              </a:lnSpc>
              <a:spcBef>
                <a:spcPts val="0"/>
              </a:spcBef>
              <a:spcAft>
                <a:spcPts val="0"/>
              </a:spcAft>
              <a:buNone/>
            </a:pPr>
            <a:r>
              <a:rPr lang="pt-BR" dirty="0"/>
              <a:t>			&lt;BLOCO COMANDOS CONDICAO4 VERDADEIRA&gt;</a:t>
            </a:r>
          </a:p>
          <a:p>
            <a:pPr marL="0" indent="0">
              <a:lnSpc>
                <a:spcPct val="120000"/>
              </a:lnSpc>
              <a:spcBef>
                <a:spcPts val="0"/>
              </a:spcBef>
              <a:spcAft>
                <a:spcPts val="0"/>
              </a:spcAft>
              <a:buNone/>
            </a:pPr>
            <a:r>
              <a:rPr lang="pt-BR" dirty="0"/>
              <a:t>		</a:t>
            </a:r>
            <a:r>
              <a:rPr lang="pt-BR" dirty="0">
                <a:solidFill>
                  <a:srgbClr val="92D050"/>
                </a:solidFill>
              </a:rPr>
              <a:t>SENAO</a:t>
            </a:r>
          </a:p>
          <a:p>
            <a:pPr marL="0" indent="0">
              <a:lnSpc>
                <a:spcPct val="120000"/>
              </a:lnSpc>
              <a:spcBef>
                <a:spcPts val="0"/>
              </a:spcBef>
              <a:spcAft>
                <a:spcPts val="0"/>
              </a:spcAft>
              <a:buNone/>
            </a:pPr>
            <a:r>
              <a:rPr lang="pt-BR" dirty="0"/>
              <a:t>			&lt;BLOCO COMANDOS CONDICAO4 VERDADEIRA&gt;</a:t>
            </a:r>
          </a:p>
          <a:p>
            <a:pPr marL="0" indent="0">
              <a:lnSpc>
                <a:spcPct val="120000"/>
              </a:lnSpc>
              <a:spcBef>
                <a:spcPts val="0"/>
              </a:spcBef>
              <a:spcAft>
                <a:spcPts val="0"/>
              </a:spcAft>
              <a:buNone/>
            </a:pPr>
            <a:r>
              <a:rPr lang="pt-BR" dirty="0"/>
              <a:t>		</a:t>
            </a:r>
            <a:r>
              <a:rPr lang="pt-BR" dirty="0">
                <a:solidFill>
                  <a:srgbClr val="92D050"/>
                </a:solidFill>
              </a:rPr>
              <a:t>FIMSE</a:t>
            </a:r>
          </a:p>
          <a:p>
            <a:pPr marL="0" indent="0">
              <a:lnSpc>
                <a:spcPct val="120000"/>
              </a:lnSpc>
              <a:spcBef>
                <a:spcPts val="0"/>
              </a:spcBef>
              <a:spcAft>
                <a:spcPts val="0"/>
              </a:spcAft>
              <a:buNone/>
            </a:pPr>
            <a:r>
              <a:rPr lang="pt-BR" dirty="0"/>
              <a:t>	</a:t>
            </a:r>
            <a:r>
              <a:rPr lang="pt-BR" dirty="0">
                <a:solidFill>
                  <a:schemeClr val="accent6">
                    <a:lumMod val="75000"/>
                  </a:schemeClr>
                </a:solidFill>
              </a:rPr>
              <a:t>FIMSE</a:t>
            </a:r>
          </a:p>
          <a:p>
            <a:pPr marL="0" indent="0">
              <a:lnSpc>
                <a:spcPct val="120000"/>
              </a:lnSpc>
              <a:spcBef>
                <a:spcPts val="0"/>
              </a:spcBef>
              <a:spcAft>
                <a:spcPts val="0"/>
              </a:spcAft>
              <a:buNone/>
            </a:pPr>
            <a:r>
              <a:rPr lang="pt-BR" dirty="0">
                <a:solidFill>
                  <a:srgbClr val="FF0000"/>
                </a:solidFill>
              </a:rPr>
              <a:t>FIMSE</a:t>
            </a:r>
          </a:p>
          <a:p>
            <a:pPr marL="0" indent="0">
              <a:lnSpc>
                <a:spcPct val="120000"/>
              </a:lnSpc>
              <a:spcBef>
                <a:spcPts val="0"/>
              </a:spcBef>
              <a:spcAft>
                <a:spcPts val="0"/>
              </a:spcAft>
              <a:buNone/>
            </a:pPr>
            <a:endParaRPr lang="pt-BR" dirty="0"/>
          </a:p>
          <a:p>
            <a:pPr marL="0" indent="0">
              <a:lnSpc>
                <a:spcPct val="120000"/>
              </a:lnSpc>
              <a:spcBef>
                <a:spcPts val="0"/>
              </a:spcBef>
              <a:spcAft>
                <a:spcPts val="0"/>
              </a:spcAft>
              <a:buNone/>
            </a:pPr>
            <a:r>
              <a:rPr lang="pt-BR" dirty="0"/>
              <a:t>			</a:t>
            </a:r>
          </a:p>
        </p:txBody>
      </p:sp>
      <p:sp>
        <p:nvSpPr>
          <p:cNvPr id="4" name="Título 3">
            <a:extLst>
              <a:ext uri="{FF2B5EF4-FFF2-40B4-BE49-F238E27FC236}">
                <a16:creationId xmlns:a16="http://schemas.microsoft.com/office/drawing/2014/main" id="{C5EB8B02-BADE-4864-8F26-9CAECDF1699A}"/>
              </a:ext>
            </a:extLst>
          </p:cNvPr>
          <p:cNvSpPr>
            <a:spLocks noGrp="1"/>
          </p:cNvSpPr>
          <p:nvPr>
            <p:ph type="title"/>
          </p:nvPr>
        </p:nvSpPr>
        <p:spPr>
          <a:xfrm>
            <a:off x="479482" y="703180"/>
            <a:ext cx="8874161"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COMANDO SE() – ANINHAMENTOS DE SE()</a:t>
            </a:r>
          </a:p>
        </p:txBody>
      </p:sp>
      <p:sp>
        <p:nvSpPr>
          <p:cNvPr id="5" name="CaixaDeTexto 4">
            <a:extLst>
              <a:ext uri="{FF2B5EF4-FFF2-40B4-BE49-F238E27FC236}">
                <a16:creationId xmlns:a16="http://schemas.microsoft.com/office/drawing/2014/main" id="{E2C32C7F-17FF-49D2-8F4B-629BDC51E867}"/>
              </a:ext>
            </a:extLst>
          </p:cNvPr>
          <p:cNvSpPr txBox="1"/>
          <p:nvPr/>
        </p:nvSpPr>
        <p:spPr>
          <a:xfrm>
            <a:off x="7396616" y="1767006"/>
            <a:ext cx="4214191" cy="3323987"/>
          </a:xfrm>
          <a:prstGeom prst="rect">
            <a:avLst/>
          </a:prstGeom>
          <a:solidFill>
            <a:srgbClr val="C00000"/>
          </a:solidFill>
        </p:spPr>
        <p:txBody>
          <a:bodyPr wrap="square" rtlCol="0">
            <a:spAutoFit/>
          </a:bodyPr>
          <a:lstStyle/>
          <a:p>
            <a:pPr algn="ctr"/>
            <a:r>
              <a:rPr lang="pt-BR" sz="3000" dirty="0">
                <a:solidFill>
                  <a:schemeClr val="bg1"/>
                </a:solidFill>
              </a:rPr>
              <a:t>ESTA SINTAXE É A MAIS UTLIZADA ENTRE OS PROGRAMADORES E TAMBÉM É A QUE TORNA SEU PROGRAMA MAIS RÁPIDO</a:t>
            </a:r>
          </a:p>
        </p:txBody>
      </p:sp>
    </p:spTree>
    <p:extLst>
      <p:ext uri="{BB962C8B-B14F-4D97-AF65-F5344CB8AC3E}">
        <p14:creationId xmlns:p14="http://schemas.microsoft.com/office/powerpoint/2010/main" val="1798386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1B5E89-0FDD-4823-A85F-FEC4E7BBE1FF}"/>
              </a:ext>
            </a:extLst>
          </p:cNvPr>
          <p:cNvSpPr>
            <a:spLocks noGrp="1"/>
          </p:cNvSpPr>
          <p:nvPr>
            <p:ph type="title"/>
          </p:nvPr>
        </p:nvSpPr>
        <p:spPr>
          <a:xfrm>
            <a:off x="356876" y="759451"/>
            <a:ext cx="11060720"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COMANDO SE() – EXEMPLO ANINHAMENTOS DE SE()</a:t>
            </a:r>
          </a:p>
        </p:txBody>
      </p:sp>
      <p:pic>
        <p:nvPicPr>
          <p:cNvPr id="6" name="Imagem 5">
            <a:extLst>
              <a:ext uri="{FF2B5EF4-FFF2-40B4-BE49-F238E27FC236}">
                <a16:creationId xmlns:a16="http://schemas.microsoft.com/office/drawing/2014/main" id="{48E322C2-8146-4F8B-A042-9635827FE98F}"/>
              </a:ext>
            </a:extLst>
          </p:cNvPr>
          <p:cNvPicPr>
            <a:picLocks noChangeAspect="1"/>
          </p:cNvPicPr>
          <p:nvPr/>
        </p:nvPicPr>
        <p:blipFill>
          <a:blip r:embed="rId2"/>
          <a:stretch>
            <a:fillRect/>
          </a:stretch>
        </p:blipFill>
        <p:spPr>
          <a:xfrm>
            <a:off x="0" y="1390393"/>
            <a:ext cx="12192000" cy="3384645"/>
          </a:xfrm>
          <a:prstGeom prst="rect">
            <a:avLst/>
          </a:prstGeom>
        </p:spPr>
      </p:pic>
      <p:pic>
        <p:nvPicPr>
          <p:cNvPr id="8" name="Imagem 7">
            <a:extLst>
              <a:ext uri="{FF2B5EF4-FFF2-40B4-BE49-F238E27FC236}">
                <a16:creationId xmlns:a16="http://schemas.microsoft.com/office/drawing/2014/main" id="{CFDE0A02-BC67-4712-A34D-A55CEDCF1969}"/>
              </a:ext>
            </a:extLst>
          </p:cNvPr>
          <p:cNvPicPr>
            <a:picLocks noChangeAspect="1"/>
          </p:cNvPicPr>
          <p:nvPr/>
        </p:nvPicPr>
        <p:blipFill>
          <a:blip r:embed="rId3"/>
          <a:stretch>
            <a:fillRect/>
          </a:stretch>
        </p:blipFill>
        <p:spPr>
          <a:xfrm>
            <a:off x="8201025" y="2725762"/>
            <a:ext cx="3990975" cy="2419350"/>
          </a:xfrm>
          <a:prstGeom prst="rect">
            <a:avLst/>
          </a:prstGeom>
        </p:spPr>
      </p:pic>
      <p:pic>
        <p:nvPicPr>
          <p:cNvPr id="10" name="Imagem 9">
            <a:extLst>
              <a:ext uri="{FF2B5EF4-FFF2-40B4-BE49-F238E27FC236}">
                <a16:creationId xmlns:a16="http://schemas.microsoft.com/office/drawing/2014/main" id="{101FE346-8E9F-4D49-A87B-7F3280483534}"/>
              </a:ext>
            </a:extLst>
          </p:cNvPr>
          <p:cNvPicPr>
            <a:picLocks noChangeAspect="1"/>
          </p:cNvPicPr>
          <p:nvPr/>
        </p:nvPicPr>
        <p:blipFill>
          <a:blip r:embed="rId4"/>
          <a:stretch>
            <a:fillRect/>
          </a:stretch>
        </p:blipFill>
        <p:spPr>
          <a:xfrm>
            <a:off x="3819525" y="3935437"/>
            <a:ext cx="4381500" cy="2562225"/>
          </a:xfrm>
          <a:prstGeom prst="rect">
            <a:avLst/>
          </a:prstGeom>
        </p:spPr>
      </p:pic>
    </p:spTree>
    <p:extLst>
      <p:ext uri="{BB962C8B-B14F-4D97-AF65-F5344CB8AC3E}">
        <p14:creationId xmlns:p14="http://schemas.microsoft.com/office/powerpoint/2010/main" val="334132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Imagem 36">
            <a:extLst>
              <a:ext uri="{FF2B5EF4-FFF2-40B4-BE49-F238E27FC236}">
                <a16:creationId xmlns:a16="http://schemas.microsoft.com/office/drawing/2014/main" id="{6BB03A9F-B3F8-4D20-9314-39AA835B0140}"/>
              </a:ext>
            </a:extLst>
          </p:cNvPr>
          <p:cNvPicPr>
            <a:picLocks noChangeAspect="1"/>
          </p:cNvPicPr>
          <p:nvPr/>
        </p:nvPicPr>
        <p:blipFill>
          <a:blip r:embed="rId2"/>
          <a:stretch>
            <a:fillRect/>
          </a:stretch>
        </p:blipFill>
        <p:spPr>
          <a:xfrm>
            <a:off x="396344" y="1535022"/>
            <a:ext cx="6827195" cy="4547443"/>
          </a:xfrm>
          <a:prstGeom prst="rect">
            <a:avLst/>
          </a:prstGeom>
        </p:spPr>
      </p:pic>
      <p:sp>
        <p:nvSpPr>
          <p:cNvPr id="4" name="Retângulo 3">
            <a:extLst>
              <a:ext uri="{FF2B5EF4-FFF2-40B4-BE49-F238E27FC236}">
                <a16:creationId xmlns:a16="http://schemas.microsoft.com/office/drawing/2014/main" id="{BE853FD8-81E5-4314-B216-C83C21B096CF}"/>
              </a:ext>
            </a:extLst>
          </p:cNvPr>
          <p:cNvSpPr/>
          <p:nvPr/>
        </p:nvSpPr>
        <p:spPr>
          <a:xfrm>
            <a:off x="83987" y="714380"/>
            <a:ext cx="11987385" cy="923330"/>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VARIÁVEIS – Lembre do exemplo da aula:</a:t>
            </a:r>
          </a:p>
        </p:txBody>
      </p:sp>
      <p:pic>
        <p:nvPicPr>
          <p:cNvPr id="6" name="Imagem 5">
            <a:extLst>
              <a:ext uri="{FF2B5EF4-FFF2-40B4-BE49-F238E27FC236}">
                <a16:creationId xmlns:a16="http://schemas.microsoft.com/office/drawing/2014/main" id="{A55C47C5-D52F-4FF3-974D-85D9849FD979}"/>
              </a:ext>
            </a:extLst>
          </p:cNvPr>
          <p:cNvPicPr>
            <a:picLocks noChangeAspect="1"/>
          </p:cNvPicPr>
          <p:nvPr/>
        </p:nvPicPr>
        <p:blipFill>
          <a:blip r:embed="rId3"/>
          <a:stretch>
            <a:fillRect/>
          </a:stretch>
        </p:blipFill>
        <p:spPr>
          <a:xfrm>
            <a:off x="9080404" y="2146715"/>
            <a:ext cx="2990968" cy="2973925"/>
          </a:xfrm>
          <a:prstGeom prst="rect">
            <a:avLst/>
          </a:prstGeom>
        </p:spPr>
      </p:pic>
      <p:sp>
        <p:nvSpPr>
          <p:cNvPr id="9" name="CaixaDeTexto 8">
            <a:extLst>
              <a:ext uri="{FF2B5EF4-FFF2-40B4-BE49-F238E27FC236}">
                <a16:creationId xmlns:a16="http://schemas.microsoft.com/office/drawing/2014/main" id="{F6F7F615-87C9-427C-8E88-7CF26D171763}"/>
              </a:ext>
            </a:extLst>
          </p:cNvPr>
          <p:cNvSpPr txBox="1"/>
          <p:nvPr/>
        </p:nvSpPr>
        <p:spPr>
          <a:xfrm>
            <a:off x="4346509" y="2014273"/>
            <a:ext cx="2213317" cy="646331"/>
          </a:xfrm>
          <a:prstGeom prst="rect">
            <a:avLst/>
          </a:prstGeom>
          <a:noFill/>
        </p:spPr>
        <p:txBody>
          <a:bodyPr wrap="square" rtlCol="0">
            <a:spAutoFit/>
          </a:bodyPr>
          <a:lstStyle/>
          <a:p>
            <a:r>
              <a:rPr lang="pt-BR" dirty="0">
                <a:solidFill>
                  <a:srgbClr val="FFFF00"/>
                </a:solidFill>
              </a:rPr>
              <a:t>Digite um número:</a:t>
            </a:r>
          </a:p>
          <a:p>
            <a:r>
              <a:rPr lang="pt-BR" dirty="0">
                <a:solidFill>
                  <a:srgbClr val="FFFF00"/>
                </a:solidFill>
              </a:rPr>
              <a:t>2 &lt;</a:t>
            </a:r>
            <a:r>
              <a:rPr lang="pt-BR" dirty="0" err="1">
                <a:solidFill>
                  <a:srgbClr val="FFFF00"/>
                </a:solidFill>
              </a:rPr>
              <a:t>enter</a:t>
            </a:r>
            <a:r>
              <a:rPr lang="pt-BR" dirty="0">
                <a:solidFill>
                  <a:srgbClr val="FFFF00"/>
                </a:solidFill>
              </a:rPr>
              <a:t>&gt;</a:t>
            </a:r>
          </a:p>
        </p:txBody>
      </p:sp>
      <p:graphicFrame>
        <p:nvGraphicFramePr>
          <p:cNvPr id="10" name="Tabela 10">
            <a:extLst>
              <a:ext uri="{FF2B5EF4-FFF2-40B4-BE49-F238E27FC236}">
                <a16:creationId xmlns:a16="http://schemas.microsoft.com/office/drawing/2014/main" id="{9D1506E4-4550-484B-A7DB-8441FD0CDEBE}"/>
              </a:ext>
            </a:extLst>
          </p:cNvPr>
          <p:cNvGraphicFramePr>
            <a:graphicFrameLocks noGrp="1"/>
          </p:cNvGraphicFramePr>
          <p:nvPr>
            <p:extLst>
              <p:ext uri="{D42A27DB-BD31-4B8C-83A1-F6EECF244321}">
                <p14:modId xmlns:p14="http://schemas.microsoft.com/office/powerpoint/2010/main" val="2078148873"/>
              </p:ext>
            </p:extLst>
          </p:nvPr>
        </p:nvGraphicFramePr>
        <p:xfrm>
          <a:off x="2380196" y="2636520"/>
          <a:ext cx="1046922" cy="1584960"/>
        </p:xfrm>
        <a:graphic>
          <a:graphicData uri="http://schemas.openxmlformats.org/drawingml/2006/table">
            <a:tbl>
              <a:tblPr firstRow="1" bandRow="1">
                <a:tableStyleId>{5940675A-B579-460E-94D1-54222C63F5DA}</a:tableStyleId>
              </a:tblPr>
              <a:tblGrid>
                <a:gridCol w="523461">
                  <a:extLst>
                    <a:ext uri="{9D8B030D-6E8A-4147-A177-3AD203B41FA5}">
                      <a16:colId xmlns:a16="http://schemas.microsoft.com/office/drawing/2014/main" val="3617594255"/>
                    </a:ext>
                  </a:extLst>
                </a:gridCol>
                <a:gridCol w="523461">
                  <a:extLst>
                    <a:ext uri="{9D8B030D-6E8A-4147-A177-3AD203B41FA5}">
                      <a16:colId xmlns:a16="http://schemas.microsoft.com/office/drawing/2014/main" val="441817858"/>
                    </a:ext>
                  </a:extLst>
                </a:gridCol>
              </a:tblGrid>
              <a:tr h="174994">
                <a:tc>
                  <a:txBody>
                    <a:bodyPr/>
                    <a:lstStyle/>
                    <a:p>
                      <a:endParaRPr lang="pt-BR" sz="2000"/>
                    </a:p>
                  </a:txBody>
                  <a:tcPr/>
                </a:tc>
                <a:tc>
                  <a:txBody>
                    <a:bodyPr/>
                    <a:lstStyle/>
                    <a:p>
                      <a:r>
                        <a:rPr lang="pt-BR" sz="2000" dirty="0"/>
                        <a:t>3</a:t>
                      </a:r>
                    </a:p>
                  </a:txBody>
                  <a:tcPr/>
                </a:tc>
                <a:extLst>
                  <a:ext uri="{0D108BD9-81ED-4DB2-BD59-A6C34878D82A}">
                    <a16:rowId xmlns:a16="http://schemas.microsoft.com/office/drawing/2014/main" val="3751368002"/>
                  </a:ext>
                </a:extLst>
              </a:tr>
              <a:tr h="174994">
                <a:tc>
                  <a:txBody>
                    <a:bodyPr/>
                    <a:lstStyle/>
                    <a:p>
                      <a:r>
                        <a:rPr lang="pt-BR" sz="2000" dirty="0"/>
                        <a:t>2</a:t>
                      </a:r>
                    </a:p>
                  </a:txBody>
                  <a:tcPr/>
                </a:tc>
                <a:tc>
                  <a:txBody>
                    <a:bodyPr/>
                    <a:lstStyle/>
                    <a:p>
                      <a:endParaRPr lang="pt-BR" sz="2000" dirty="0"/>
                    </a:p>
                  </a:txBody>
                  <a:tcPr/>
                </a:tc>
                <a:extLst>
                  <a:ext uri="{0D108BD9-81ED-4DB2-BD59-A6C34878D82A}">
                    <a16:rowId xmlns:a16="http://schemas.microsoft.com/office/drawing/2014/main" val="2348540287"/>
                  </a:ext>
                </a:extLst>
              </a:tr>
              <a:tr h="174994">
                <a:tc>
                  <a:txBody>
                    <a:bodyPr/>
                    <a:lstStyle/>
                    <a:p>
                      <a:endParaRPr lang="pt-BR" sz="2000" dirty="0"/>
                    </a:p>
                  </a:txBody>
                  <a:tcPr/>
                </a:tc>
                <a:tc>
                  <a:txBody>
                    <a:bodyPr/>
                    <a:lstStyle/>
                    <a:p>
                      <a:r>
                        <a:rPr lang="pt-BR" sz="2000" dirty="0"/>
                        <a:t>5</a:t>
                      </a:r>
                    </a:p>
                  </a:txBody>
                  <a:tcPr/>
                </a:tc>
                <a:extLst>
                  <a:ext uri="{0D108BD9-81ED-4DB2-BD59-A6C34878D82A}">
                    <a16:rowId xmlns:a16="http://schemas.microsoft.com/office/drawing/2014/main" val="1002850165"/>
                  </a:ext>
                </a:extLst>
              </a:tr>
              <a:tr h="174994">
                <a:tc>
                  <a:txBody>
                    <a:bodyPr/>
                    <a:lstStyle/>
                    <a:p>
                      <a:endParaRPr lang="pt-BR" sz="2000"/>
                    </a:p>
                  </a:txBody>
                  <a:tcPr/>
                </a:tc>
                <a:tc>
                  <a:txBody>
                    <a:bodyPr/>
                    <a:lstStyle/>
                    <a:p>
                      <a:endParaRPr lang="pt-BR" sz="2000" dirty="0"/>
                    </a:p>
                  </a:txBody>
                  <a:tcPr/>
                </a:tc>
                <a:extLst>
                  <a:ext uri="{0D108BD9-81ED-4DB2-BD59-A6C34878D82A}">
                    <a16:rowId xmlns:a16="http://schemas.microsoft.com/office/drawing/2014/main" val="3580876893"/>
                  </a:ext>
                </a:extLst>
              </a:tr>
            </a:tbl>
          </a:graphicData>
        </a:graphic>
      </p:graphicFrame>
      <p:graphicFrame>
        <p:nvGraphicFramePr>
          <p:cNvPr id="11" name="Tabela 10">
            <a:extLst>
              <a:ext uri="{FF2B5EF4-FFF2-40B4-BE49-F238E27FC236}">
                <a16:creationId xmlns:a16="http://schemas.microsoft.com/office/drawing/2014/main" id="{46E19DA9-C622-4278-B9E9-B889BDCB4582}"/>
              </a:ext>
            </a:extLst>
          </p:cNvPr>
          <p:cNvGraphicFramePr>
            <a:graphicFrameLocks noGrp="1"/>
          </p:cNvGraphicFramePr>
          <p:nvPr>
            <p:extLst>
              <p:ext uri="{D42A27DB-BD31-4B8C-83A1-F6EECF244321}">
                <p14:modId xmlns:p14="http://schemas.microsoft.com/office/powerpoint/2010/main" val="1043530174"/>
              </p:ext>
            </p:extLst>
          </p:nvPr>
        </p:nvGraphicFramePr>
        <p:xfrm>
          <a:off x="7874106" y="1983430"/>
          <a:ext cx="1045730" cy="1584960"/>
        </p:xfrm>
        <a:graphic>
          <a:graphicData uri="http://schemas.openxmlformats.org/drawingml/2006/table">
            <a:tbl>
              <a:tblPr firstRow="1" bandRow="1">
                <a:tableStyleId>{5940675A-B579-460E-94D1-54222C63F5DA}</a:tableStyleId>
              </a:tblPr>
              <a:tblGrid>
                <a:gridCol w="522865">
                  <a:extLst>
                    <a:ext uri="{9D8B030D-6E8A-4147-A177-3AD203B41FA5}">
                      <a16:colId xmlns:a16="http://schemas.microsoft.com/office/drawing/2014/main" val="3617594255"/>
                    </a:ext>
                  </a:extLst>
                </a:gridCol>
                <a:gridCol w="522865">
                  <a:extLst>
                    <a:ext uri="{9D8B030D-6E8A-4147-A177-3AD203B41FA5}">
                      <a16:colId xmlns:a16="http://schemas.microsoft.com/office/drawing/2014/main" val="441817858"/>
                    </a:ext>
                  </a:extLst>
                </a:gridCol>
              </a:tblGrid>
              <a:tr h="224477">
                <a:tc>
                  <a:txBody>
                    <a:bodyPr/>
                    <a:lstStyle/>
                    <a:p>
                      <a:pPr algn="ctr"/>
                      <a:endParaRPr lang="pt-BR" sz="2000">
                        <a:solidFill>
                          <a:schemeClr val="tx1"/>
                        </a:solidFill>
                      </a:endParaRPr>
                    </a:p>
                  </a:txBody>
                  <a:tcPr/>
                </a:tc>
                <a:tc>
                  <a:txBody>
                    <a:bodyPr/>
                    <a:lstStyle/>
                    <a:p>
                      <a:pPr algn="ctr"/>
                      <a:r>
                        <a:rPr lang="pt-BR" sz="2000" dirty="0">
                          <a:solidFill>
                            <a:schemeClr val="tx1"/>
                          </a:solidFill>
                        </a:rPr>
                        <a:t>3</a:t>
                      </a:r>
                    </a:p>
                  </a:txBody>
                  <a:tcPr/>
                </a:tc>
                <a:extLst>
                  <a:ext uri="{0D108BD9-81ED-4DB2-BD59-A6C34878D82A}">
                    <a16:rowId xmlns:a16="http://schemas.microsoft.com/office/drawing/2014/main" val="3751368002"/>
                  </a:ext>
                </a:extLst>
              </a:tr>
              <a:tr h="224477">
                <a:tc>
                  <a:txBody>
                    <a:bodyPr/>
                    <a:lstStyle/>
                    <a:p>
                      <a:pPr algn="ctr"/>
                      <a:r>
                        <a:rPr lang="pt-BR" sz="2000" dirty="0">
                          <a:solidFill>
                            <a:schemeClr val="tx1"/>
                          </a:solidFill>
                        </a:rPr>
                        <a:t>2</a:t>
                      </a:r>
                    </a:p>
                  </a:txBody>
                  <a:tcPr/>
                </a:tc>
                <a:tc>
                  <a:txBody>
                    <a:bodyPr/>
                    <a:lstStyle/>
                    <a:p>
                      <a:pPr algn="ctr"/>
                      <a:endParaRPr lang="pt-BR" sz="2000" dirty="0">
                        <a:solidFill>
                          <a:schemeClr val="tx1"/>
                        </a:solidFill>
                      </a:endParaRPr>
                    </a:p>
                  </a:txBody>
                  <a:tcPr/>
                </a:tc>
                <a:extLst>
                  <a:ext uri="{0D108BD9-81ED-4DB2-BD59-A6C34878D82A}">
                    <a16:rowId xmlns:a16="http://schemas.microsoft.com/office/drawing/2014/main" val="2348540287"/>
                  </a:ext>
                </a:extLst>
              </a:tr>
              <a:tr h="224477">
                <a:tc>
                  <a:txBody>
                    <a:bodyPr/>
                    <a:lstStyle/>
                    <a:p>
                      <a:pPr algn="ctr"/>
                      <a:endParaRPr lang="pt-BR" sz="2000" dirty="0">
                        <a:solidFill>
                          <a:schemeClr val="tx1"/>
                        </a:solidFill>
                      </a:endParaRPr>
                    </a:p>
                  </a:txBody>
                  <a:tcPr/>
                </a:tc>
                <a:tc>
                  <a:txBody>
                    <a:bodyPr/>
                    <a:lstStyle/>
                    <a:p>
                      <a:pPr algn="ctr"/>
                      <a:r>
                        <a:rPr lang="pt-BR" sz="2000" dirty="0">
                          <a:solidFill>
                            <a:schemeClr val="tx1"/>
                          </a:solidFill>
                        </a:rPr>
                        <a:t>5</a:t>
                      </a:r>
                    </a:p>
                  </a:txBody>
                  <a:tcPr/>
                </a:tc>
                <a:extLst>
                  <a:ext uri="{0D108BD9-81ED-4DB2-BD59-A6C34878D82A}">
                    <a16:rowId xmlns:a16="http://schemas.microsoft.com/office/drawing/2014/main" val="1002850165"/>
                  </a:ext>
                </a:extLst>
              </a:tr>
              <a:tr h="224477">
                <a:tc>
                  <a:txBody>
                    <a:bodyPr/>
                    <a:lstStyle/>
                    <a:p>
                      <a:pPr algn="ctr"/>
                      <a:endParaRPr lang="pt-BR" sz="2000">
                        <a:solidFill>
                          <a:schemeClr val="tx1"/>
                        </a:solidFill>
                      </a:endParaRPr>
                    </a:p>
                  </a:txBody>
                  <a:tcPr/>
                </a:tc>
                <a:tc>
                  <a:txBody>
                    <a:bodyPr/>
                    <a:lstStyle/>
                    <a:p>
                      <a:pPr algn="ctr"/>
                      <a:endParaRPr lang="pt-BR" sz="2000" dirty="0">
                        <a:solidFill>
                          <a:schemeClr val="tx1"/>
                        </a:solidFill>
                      </a:endParaRPr>
                    </a:p>
                  </a:txBody>
                  <a:tcPr/>
                </a:tc>
                <a:extLst>
                  <a:ext uri="{0D108BD9-81ED-4DB2-BD59-A6C34878D82A}">
                    <a16:rowId xmlns:a16="http://schemas.microsoft.com/office/drawing/2014/main" val="3580876893"/>
                  </a:ext>
                </a:extLst>
              </a:tr>
            </a:tbl>
          </a:graphicData>
        </a:graphic>
      </p:graphicFrame>
      <p:sp>
        <p:nvSpPr>
          <p:cNvPr id="12" name="CaixaDeTexto 11">
            <a:extLst>
              <a:ext uri="{FF2B5EF4-FFF2-40B4-BE49-F238E27FC236}">
                <a16:creationId xmlns:a16="http://schemas.microsoft.com/office/drawing/2014/main" id="{E3AD4F5C-9F64-4AD1-AA3F-F80DEE662BA7}"/>
              </a:ext>
            </a:extLst>
          </p:cNvPr>
          <p:cNvSpPr txBox="1"/>
          <p:nvPr/>
        </p:nvSpPr>
        <p:spPr>
          <a:xfrm>
            <a:off x="4346509" y="2660604"/>
            <a:ext cx="2372343" cy="646331"/>
          </a:xfrm>
          <a:prstGeom prst="rect">
            <a:avLst/>
          </a:prstGeom>
          <a:noFill/>
        </p:spPr>
        <p:txBody>
          <a:bodyPr wrap="square" rtlCol="0">
            <a:spAutoFit/>
          </a:bodyPr>
          <a:lstStyle/>
          <a:p>
            <a:r>
              <a:rPr lang="pt-BR" dirty="0">
                <a:solidFill>
                  <a:srgbClr val="FFFF00"/>
                </a:solidFill>
              </a:rPr>
              <a:t>Digite outro número:</a:t>
            </a:r>
          </a:p>
          <a:p>
            <a:r>
              <a:rPr lang="pt-BR" dirty="0">
                <a:solidFill>
                  <a:srgbClr val="FFFF00"/>
                </a:solidFill>
              </a:rPr>
              <a:t>3 &lt;</a:t>
            </a:r>
            <a:r>
              <a:rPr lang="pt-BR" dirty="0" err="1">
                <a:solidFill>
                  <a:srgbClr val="FFFF00"/>
                </a:solidFill>
              </a:rPr>
              <a:t>enter</a:t>
            </a:r>
            <a:r>
              <a:rPr lang="pt-BR" dirty="0">
                <a:solidFill>
                  <a:srgbClr val="FFFF00"/>
                </a:solidFill>
              </a:rPr>
              <a:t>&gt;</a:t>
            </a:r>
            <a:endParaRPr lang="pt-BR" dirty="0"/>
          </a:p>
        </p:txBody>
      </p:sp>
      <p:sp>
        <p:nvSpPr>
          <p:cNvPr id="13" name="CaixaDeTexto 12">
            <a:extLst>
              <a:ext uri="{FF2B5EF4-FFF2-40B4-BE49-F238E27FC236}">
                <a16:creationId xmlns:a16="http://schemas.microsoft.com/office/drawing/2014/main" id="{4DB39F48-598C-4966-AAEE-B76D06ACA57F}"/>
              </a:ext>
            </a:extLst>
          </p:cNvPr>
          <p:cNvSpPr txBox="1"/>
          <p:nvPr/>
        </p:nvSpPr>
        <p:spPr>
          <a:xfrm>
            <a:off x="5116812" y="3331634"/>
            <a:ext cx="2372343" cy="646331"/>
          </a:xfrm>
          <a:prstGeom prst="rect">
            <a:avLst/>
          </a:prstGeom>
          <a:noFill/>
        </p:spPr>
        <p:txBody>
          <a:bodyPr wrap="square" rtlCol="0">
            <a:spAutoFit/>
          </a:bodyPr>
          <a:lstStyle/>
          <a:p>
            <a:r>
              <a:rPr lang="pt-BR" dirty="0">
                <a:solidFill>
                  <a:srgbClr val="FFFF00"/>
                </a:solidFill>
              </a:rPr>
              <a:t>Soma = 5</a:t>
            </a:r>
          </a:p>
          <a:p>
            <a:endParaRPr lang="pt-BR" dirty="0"/>
          </a:p>
        </p:txBody>
      </p:sp>
      <p:cxnSp>
        <p:nvCxnSpPr>
          <p:cNvPr id="17" name="Conector de Seta Reta 16">
            <a:extLst>
              <a:ext uri="{FF2B5EF4-FFF2-40B4-BE49-F238E27FC236}">
                <a16:creationId xmlns:a16="http://schemas.microsoft.com/office/drawing/2014/main" id="{6915A471-0730-4B47-BB65-2FB50A360579}"/>
              </a:ext>
            </a:extLst>
          </p:cNvPr>
          <p:cNvCxnSpPr>
            <a:cxnSpLocks/>
          </p:cNvCxnSpPr>
          <p:nvPr/>
        </p:nvCxnSpPr>
        <p:spPr>
          <a:xfrm flipH="1">
            <a:off x="1772529" y="5234609"/>
            <a:ext cx="2282636"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Conector de Seta Reta 19">
            <a:extLst>
              <a:ext uri="{FF2B5EF4-FFF2-40B4-BE49-F238E27FC236}">
                <a16:creationId xmlns:a16="http://schemas.microsoft.com/office/drawing/2014/main" id="{23076727-59D0-45F4-BE0B-CE65E22EA22C}"/>
              </a:ext>
            </a:extLst>
          </p:cNvPr>
          <p:cNvCxnSpPr>
            <a:cxnSpLocks/>
          </p:cNvCxnSpPr>
          <p:nvPr/>
        </p:nvCxnSpPr>
        <p:spPr>
          <a:xfrm flipV="1">
            <a:off x="1645920" y="3977965"/>
            <a:ext cx="1069285" cy="60810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Conector reto 22">
            <a:extLst>
              <a:ext uri="{FF2B5EF4-FFF2-40B4-BE49-F238E27FC236}">
                <a16:creationId xmlns:a16="http://schemas.microsoft.com/office/drawing/2014/main" id="{374505CB-6005-4996-84A1-26E5D01C26A0}"/>
              </a:ext>
            </a:extLst>
          </p:cNvPr>
          <p:cNvCxnSpPr>
            <a:cxnSpLocks/>
          </p:cNvCxnSpPr>
          <p:nvPr/>
        </p:nvCxnSpPr>
        <p:spPr>
          <a:xfrm flipH="1" flipV="1">
            <a:off x="6559826" y="2874926"/>
            <a:ext cx="280438" cy="1584533"/>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BC8A1264-8456-4CA0-AB45-CE2ACBD10F63}"/>
              </a:ext>
            </a:extLst>
          </p:cNvPr>
          <p:cNvCxnSpPr>
            <a:cxnSpLocks/>
          </p:cNvCxnSpPr>
          <p:nvPr/>
        </p:nvCxnSpPr>
        <p:spPr>
          <a:xfrm flipV="1">
            <a:off x="6428935" y="3521257"/>
            <a:ext cx="3601330" cy="1631578"/>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2" name="Conector de Seta Reta 31">
            <a:extLst>
              <a:ext uri="{FF2B5EF4-FFF2-40B4-BE49-F238E27FC236}">
                <a16:creationId xmlns:a16="http://schemas.microsoft.com/office/drawing/2014/main" id="{32E68ECD-2810-4184-8811-9F773BBC9EEA}"/>
              </a:ext>
            </a:extLst>
          </p:cNvPr>
          <p:cNvCxnSpPr>
            <a:cxnSpLocks/>
          </p:cNvCxnSpPr>
          <p:nvPr/>
        </p:nvCxnSpPr>
        <p:spPr>
          <a:xfrm flipH="1" flipV="1">
            <a:off x="8834508" y="2626406"/>
            <a:ext cx="886161" cy="35736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118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1F7F722-762E-4FF1-92E1-54E0391DCBAD}"/>
              </a:ext>
            </a:extLst>
          </p:cNvPr>
          <p:cNvSpPr>
            <a:spLocks noGrp="1"/>
          </p:cNvSpPr>
          <p:nvPr>
            <p:ph type="title"/>
          </p:nvPr>
        </p:nvSpPr>
        <p:spPr>
          <a:xfrm>
            <a:off x="581192" y="759451"/>
            <a:ext cx="5038560" cy="630942"/>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Operadores lógicos</a:t>
            </a:r>
          </a:p>
        </p:txBody>
      </p:sp>
      <p:graphicFrame>
        <p:nvGraphicFramePr>
          <p:cNvPr id="5" name="Tabela 5">
            <a:extLst>
              <a:ext uri="{FF2B5EF4-FFF2-40B4-BE49-F238E27FC236}">
                <a16:creationId xmlns:a16="http://schemas.microsoft.com/office/drawing/2014/main" id="{251A37BD-3565-4D0B-904A-E367DA813842}"/>
              </a:ext>
            </a:extLst>
          </p:cNvPr>
          <p:cNvGraphicFramePr>
            <a:graphicFrameLocks noGrp="1"/>
          </p:cNvGraphicFramePr>
          <p:nvPr>
            <p:extLst>
              <p:ext uri="{D42A27DB-BD31-4B8C-83A1-F6EECF244321}">
                <p14:modId xmlns:p14="http://schemas.microsoft.com/office/powerpoint/2010/main" val="2173451072"/>
              </p:ext>
            </p:extLst>
          </p:nvPr>
        </p:nvGraphicFramePr>
        <p:xfrm>
          <a:off x="182880" y="1674055"/>
          <a:ext cx="11626046" cy="4023360"/>
        </p:xfrm>
        <a:graphic>
          <a:graphicData uri="http://schemas.openxmlformats.org/drawingml/2006/table">
            <a:tbl>
              <a:tblPr firstRow="1" bandRow="1">
                <a:tableStyleId>{5C22544A-7EE6-4342-B048-85BDC9FD1C3A}</a:tableStyleId>
              </a:tblPr>
              <a:tblGrid>
                <a:gridCol w="2562543">
                  <a:extLst>
                    <a:ext uri="{9D8B030D-6E8A-4147-A177-3AD203B41FA5}">
                      <a16:colId xmlns:a16="http://schemas.microsoft.com/office/drawing/2014/main" val="2622110169"/>
                    </a:ext>
                  </a:extLst>
                </a:gridCol>
                <a:gridCol w="5154168">
                  <a:extLst>
                    <a:ext uri="{9D8B030D-6E8A-4147-A177-3AD203B41FA5}">
                      <a16:colId xmlns:a16="http://schemas.microsoft.com/office/drawing/2014/main" val="69904350"/>
                    </a:ext>
                  </a:extLst>
                </a:gridCol>
                <a:gridCol w="3909335">
                  <a:extLst>
                    <a:ext uri="{9D8B030D-6E8A-4147-A177-3AD203B41FA5}">
                      <a16:colId xmlns:a16="http://schemas.microsoft.com/office/drawing/2014/main" val="3059174354"/>
                    </a:ext>
                  </a:extLst>
                </a:gridCol>
              </a:tblGrid>
              <a:tr h="1005840">
                <a:tc>
                  <a:txBody>
                    <a:bodyPr/>
                    <a:lstStyle/>
                    <a:p>
                      <a:pPr algn="ctr"/>
                      <a:r>
                        <a:rPr lang="pt-BR" sz="3000" dirty="0"/>
                        <a:t>OPERADOR</a:t>
                      </a:r>
                    </a:p>
                  </a:txBody>
                  <a:tcPr marT="50292" marB="50292"/>
                </a:tc>
                <a:tc>
                  <a:txBody>
                    <a:bodyPr/>
                    <a:lstStyle/>
                    <a:p>
                      <a:pPr algn="ctr"/>
                      <a:r>
                        <a:rPr lang="pt-BR" sz="3000" dirty="0"/>
                        <a:t>EXEMPLO</a:t>
                      </a:r>
                    </a:p>
                  </a:txBody>
                  <a:tcPr marT="50292" marB="50292"/>
                </a:tc>
                <a:tc>
                  <a:txBody>
                    <a:bodyPr/>
                    <a:lstStyle/>
                    <a:p>
                      <a:pPr algn="ctr"/>
                      <a:r>
                        <a:rPr lang="pt-BR" sz="3000" dirty="0"/>
                        <a:t>RESULTADO</a:t>
                      </a:r>
                    </a:p>
                  </a:txBody>
                  <a:tcPr marT="50292" marB="50292"/>
                </a:tc>
                <a:extLst>
                  <a:ext uri="{0D108BD9-81ED-4DB2-BD59-A6C34878D82A}">
                    <a16:rowId xmlns:a16="http://schemas.microsoft.com/office/drawing/2014/main" val="1158957592"/>
                  </a:ext>
                </a:extLst>
              </a:tr>
              <a:tr h="1005840">
                <a:tc>
                  <a:txBody>
                    <a:bodyPr/>
                    <a:lstStyle/>
                    <a:p>
                      <a:pPr algn="ctr"/>
                      <a:r>
                        <a:rPr lang="pt-BR" sz="3000" dirty="0"/>
                        <a:t>e</a:t>
                      </a:r>
                    </a:p>
                  </a:txBody>
                  <a:tcPr marT="50292" marB="50292"/>
                </a:tc>
                <a:tc>
                  <a:txBody>
                    <a:bodyPr/>
                    <a:lstStyle/>
                    <a:p>
                      <a:pPr algn="ctr"/>
                      <a:r>
                        <a:rPr lang="pt-BR" sz="3000" dirty="0"/>
                        <a:t>2&gt;=0 e 2&lt;=10</a:t>
                      </a:r>
                    </a:p>
                  </a:txBody>
                  <a:tcPr marT="50292" marB="50292"/>
                </a:tc>
                <a:tc>
                  <a:txBody>
                    <a:bodyPr/>
                    <a:lstStyle/>
                    <a:p>
                      <a:pPr algn="ctr"/>
                      <a:r>
                        <a:rPr lang="pt-BR" sz="3000" dirty="0"/>
                        <a:t>.VERDADEIRO.</a:t>
                      </a:r>
                    </a:p>
                  </a:txBody>
                  <a:tcPr marT="50292" marB="50292"/>
                </a:tc>
                <a:extLst>
                  <a:ext uri="{0D108BD9-81ED-4DB2-BD59-A6C34878D82A}">
                    <a16:rowId xmlns:a16="http://schemas.microsoft.com/office/drawing/2014/main" val="2438942070"/>
                  </a:ext>
                </a:extLst>
              </a:tr>
              <a:tr h="1005840">
                <a:tc>
                  <a:txBody>
                    <a:bodyPr/>
                    <a:lstStyle/>
                    <a:p>
                      <a:pPr algn="ctr"/>
                      <a:r>
                        <a:rPr lang="pt-BR" sz="3000" dirty="0"/>
                        <a:t>ou</a:t>
                      </a:r>
                    </a:p>
                  </a:txBody>
                  <a:tcPr marT="50292" marB="50292"/>
                </a:tc>
                <a:tc>
                  <a:txBody>
                    <a:bodyPr/>
                    <a:lstStyle/>
                    <a:p>
                      <a:pPr algn="ctr"/>
                      <a:r>
                        <a:rPr lang="pt-BR" sz="3000" dirty="0"/>
                        <a:t>“M”= “</a:t>
                      </a:r>
                      <a:r>
                        <a:rPr lang="pt-BR" sz="3000" dirty="0" err="1"/>
                        <a:t>ma</a:t>
                      </a:r>
                      <a:r>
                        <a:rPr lang="pt-BR" sz="3000" dirty="0"/>
                        <a:t>”  ou “</a:t>
                      </a:r>
                      <a:r>
                        <a:rPr lang="pt-BR" sz="3000" dirty="0" err="1"/>
                        <a:t>univap</a:t>
                      </a:r>
                      <a:r>
                        <a:rPr lang="pt-BR" sz="3000" dirty="0"/>
                        <a:t>” = “uni”</a:t>
                      </a:r>
                    </a:p>
                  </a:txBody>
                  <a:tcPr marT="50292" marB="50292"/>
                </a:tc>
                <a:tc>
                  <a:txBody>
                    <a:bodyPr/>
                    <a:lstStyle/>
                    <a:p>
                      <a:pPr algn="ctr"/>
                      <a:r>
                        <a:rPr lang="pt-BR" sz="3000" dirty="0"/>
                        <a:t>.FALSO.</a:t>
                      </a:r>
                    </a:p>
                  </a:txBody>
                  <a:tcPr marT="50292" marB="50292"/>
                </a:tc>
                <a:extLst>
                  <a:ext uri="{0D108BD9-81ED-4DB2-BD59-A6C34878D82A}">
                    <a16:rowId xmlns:a16="http://schemas.microsoft.com/office/drawing/2014/main" val="591189975"/>
                  </a:ext>
                </a:extLst>
              </a:tr>
              <a:tr h="1005840">
                <a:tc>
                  <a:txBody>
                    <a:bodyPr/>
                    <a:lstStyle/>
                    <a:p>
                      <a:pPr algn="ctr"/>
                      <a:r>
                        <a:rPr lang="pt-BR" sz="3000" dirty="0" err="1"/>
                        <a:t>nao</a:t>
                      </a:r>
                      <a:endParaRPr lang="pt-BR" sz="3000" dirty="0"/>
                    </a:p>
                  </a:txBody>
                  <a:tcPr marT="50292" marB="50292"/>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3000" dirty="0" err="1"/>
                        <a:t>nao</a:t>
                      </a:r>
                      <a:r>
                        <a:rPr lang="pt-BR" sz="3000" dirty="0"/>
                        <a:t>(2&gt;=0 e 2&lt;=10)</a:t>
                      </a:r>
                    </a:p>
                  </a:txBody>
                  <a:tcPr marT="50292" marB="50292"/>
                </a:tc>
                <a:tc>
                  <a:txBody>
                    <a:bodyPr/>
                    <a:lstStyle/>
                    <a:p>
                      <a:pPr algn="ctr"/>
                      <a:r>
                        <a:rPr lang="pt-BR" sz="3000" dirty="0"/>
                        <a:t>.FALSO.</a:t>
                      </a:r>
                    </a:p>
                  </a:txBody>
                  <a:tcPr marT="50292" marB="50292"/>
                </a:tc>
                <a:extLst>
                  <a:ext uri="{0D108BD9-81ED-4DB2-BD59-A6C34878D82A}">
                    <a16:rowId xmlns:a16="http://schemas.microsoft.com/office/drawing/2014/main" val="3626702273"/>
                  </a:ext>
                </a:extLst>
              </a:tr>
            </a:tbl>
          </a:graphicData>
        </a:graphic>
      </p:graphicFrame>
    </p:spTree>
    <p:extLst>
      <p:ext uri="{BB962C8B-B14F-4D97-AF65-F5344CB8AC3E}">
        <p14:creationId xmlns:p14="http://schemas.microsoft.com/office/powerpoint/2010/main" val="1895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7B2CA-D48C-4A5B-92D9-4B01F7BD7406}"/>
              </a:ext>
            </a:extLst>
          </p:cNvPr>
          <p:cNvSpPr>
            <a:spLocks noGrp="1"/>
          </p:cNvSpPr>
          <p:nvPr>
            <p:ph type="title"/>
          </p:nvPr>
        </p:nvSpPr>
        <p:spPr/>
        <p:txBody>
          <a:bodyPr/>
          <a:lstStyle/>
          <a:p>
            <a:endParaRPr lang="pt-BR"/>
          </a:p>
        </p:txBody>
      </p:sp>
      <p:pic>
        <p:nvPicPr>
          <p:cNvPr id="5" name="Imagem 4">
            <a:extLst>
              <a:ext uri="{FF2B5EF4-FFF2-40B4-BE49-F238E27FC236}">
                <a16:creationId xmlns:a16="http://schemas.microsoft.com/office/drawing/2014/main" id="{066F0358-CD93-4AA2-9511-295D1ABDB4F1}"/>
              </a:ext>
            </a:extLst>
          </p:cNvPr>
          <p:cNvPicPr>
            <a:picLocks noChangeAspect="1"/>
          </p:cNvPicPr>
          <p:nvPr/>
        </p:nvPicPr>
        <p:blipFill>
          <a:blip r:embed="rId2"/>
          <a:stretch>
            <a:fillRect/>
          </a:stretch>
        </p:blipFill>
        <p:spPr>
          <a:xfrm>
            <a:off x="0" y="1435990"/>
            <a:ext cx="12192000" cy="3986019"/>
          </a:xfrm>
          <a:prstGeom prst="rect">
            <a:avLst/>
          </a:prstGeom>
        </p:spPr>
      </p:pic>
      <p:pic>
        <p:nvPicPr>
          <p:cNvPr id="7" name="Imagem 6">
            <a:extLst>
              <a:ext uri="{FF2B5EF4-FFF2-40B4-BE49-F238E27FC236}">
                <a16:creationId xmlns:a16="http://schemas.microsoft.com/office/drawing/2014/main" id="{367E0AFB-F2D8-49E8-97E5-E67A50C444FF}"/>
              </a:ext>
            </a:extLst>
          </p:cNvPr>
          <p:cNvPicPr>
            <a:picLocks noChangeAspect="1"/>
          </p:cNvPicPr>
          <p:nvPr/>
        </p:nvPicPr>
        <p:blipFill>
          <a:blip r:embed="rId3"/>
          <a:stretch>
            <a:fillRect/>
          </a:stretch>
        </p:blipFill>
        <p:spPr>
          <a:xfrm>
            <a:off x="0" y="1561060"/>
            <a:ext cx="12192000" cy="3860949"/>
          </a:xfrm>
          <a:prstGeom prst="rect">
            <a:avLst/>
          </a:prstGeom>
        </p:spPr>
      </p:pic>
      <p:pic>
        <p:nvPicPr>
          <p:cNvPr id="9" name="Imagem 8">
            <a:extLst>
              <a:ext uri="{FF2B5EF4-FFF2-40B4-BE49-F238E27FC236}">
                <a16:creationId xmlns:a16="http://schemas.microsoft.com/office/drawing/2014/main" id="{8638D015-0FDC-42D5-9C05-527A712DCA14}"/>
              </a:ext>
            </a:extLst>
          </p:cNvPr>
          <p:cNvPicPr>
            <a:picLocks noChangeAspect="1"/>
          </p:cNvPicPr>
          <p:nvPr/>
        </p:nvPicPr>
        <p:blipFill>
          <a:blip r:embed="rId4"/>
          <a:stretch>
            <a:fillRect/>
          </a:stretch>
        </p:blipFill>
        <p:spPr>
          <a:xfrm>
            <a:off x="0" y="1444359"/>
            <a:ext cx="12192000" cy="3969282"/>
          </a:xfrm>
          <a:prstGeom prst="rect">
            <a:avLst/>
          </a:prstGeom>
        </p:spPr>
      </p:pic>
      <p:pic>
        <p:nvPicPr>
          <p:cNvPr id="11" name="Imagem 10">
            <a:extLst>
              <a:ext uri="{FF2B5EF4-FFF2-40B4-BE49-F238E27FC236}">
                <a16:creationId xmlns:a16="http://schemas.microsoft.com/office/drawing/2014/main" id="{9B542D5A-2302-4725-8AB7-FEA0ECD049BE}"/>
              </a:ext>
            </a:extLst>
          </p:cNvPr>
          <p:cNvPicPr>
            <a:picLocks noChangeAspect="1"/>
          </p:cNvPicPr>
          <p:nvPr/>
        </p:nvPicPr>
        <p:blipFill>
          <a:blip r:embed="rId5"/>
          <a:stretch>
            <a:fillRect/>
          </a:stretch>
        </p:blipFill>
        <p:spPr>
          <a:xfrm>
            <a:off x="0" y="1146907"/>
            <a:ext cx="12192000" cy="4564185"/>
          </a:xfrm>
          <a:prstGeom prst="rect">
            <a:avLst/>
          </a:prstGeom>
        </p:spPr>
      </p:pic>
      <p:sp>
        <p:nvSpPr>
          <p:cNvPr id="12" name="Título 3">
            <a:extLst>
              <a:ext uri="{FF2B5EF4-FFF2-40B4-BE49-F238E27FC236}">
                <a16:creationId xmlns:a16="http://schemas.microsoft.com/office/drawing/2014/main" id="{164314FF-BF3D-401D-B118-EFAEE2FCC518}"/>
              </a:ext>
            </a:extLst>
          </p:cNvPr>
          <p:cNvSpPr txBox="1">
            <a:spLocks/>
          </p:cNvSpPr>
          <p:nvPr/>
        </p:nvSpPr>
        <p:spPr>
          <a:xfrm>
            <a:off x="581192" y="336363"/>
            <a:ext cx="5222905" cy="1107996"/>
          </a:xfrm>
          <a:prstGeom prst="rect">
            <a:avLst/>
          </a:prstGeom>
          <a:noFill/>
          <a:ln>
            <a:noFill/>
          </a:ln>
          <a:effectLst>
            <a:outerShdw blurRad="50800" dist="38100" dir="16200000" rotWithShape="0">
              <a:prstClr val="black">
                <a:alpha val="40000"/>
              </a:prstClr>
            </a:outerShdw>
          </a:effectLst>
        </p:spPr>
        <p:txBody>
          <a:bodyPr vert="horz" wrap="none" lIns="91440" tIns="45720" rIns="91440" bIns="45720" rtlCol="0" anchor="b">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3500" dirty="0">
                <a:ln w="0"/>
                <a:effectLst>
                  <a:outerShdw blurRad="38100" dist="19050" dir="2700000" algn="tl" rotWithShape="0">
                    <a:schemeClr val="dk1">
                      <a:alpha val="40000"/>
                    </a:schemeClr>
                  </a:outerShdw>
                </a:effectLst>
              </a:rPr>
              <a:t>Operador lógico - </a:t>
            </a:r>
            <a:r>
              <a:rPr lang="pt-BR" sz="6600" dirty="0">
                <a:ln w="0"/>
                <a:effectLst>
                  <a:outerShdw blurRad="38100" dist="19050" dir="2700000" algn="tl" rotWithShape="0">
                    <a:schemeClr val="dk1">
                      <a:alpha val="40000"/>
                    </a:schemeClr>
                  </a:outerShdw>
                </a:effectLst>
              </a:rPr>
              <a:t>e</a:t>
            </a:r>
          </a:p>
        </p:txBody>
      </p:sp>
      <p:sp>
        <p:nvSpPr>
          <p:cNvPr id="13" name="CaixaDeTexto 12">
            <a:extLst>
              <a:ext uri="{FF2B5EF4-FFF2-40B4-BE49-F238E27FC236}">
                <a16:creationId xmlns:a16="http://schemas.microsoft.com/office/drawing/2014/main" id="{03AB39A9-2FD4-4850-A148-2A2A5FC865D7}"/>
              </a:ext>
            </a:extLst>
          </p:cNvPr>
          <p:cNvSpPr txBox="1"/>
          <p:nvPr/>
        </p:nvSpPr>
        <p:spPr>
          <a:xfrm>
            <a:off x="581192" y="5169178"/>
            <a:ext cx="4047079" cy="1661993"/>
          </a:xfrm>
          <a:prstGeom prst="rect">
            <a:avLst/>
          </a:prstGeom>
          <a:solidFill>
            <a:srgbClr val="FFFF00"/>
          </a:solidFill>
        </p:spPr>
        <p:txBody>
          <a:bodyPr wrap="square" rtlCol="0">
            <a:spAutoFit/>
          </a:bodyPr>
          <a:lstStyle/>
          <a:p>
            <a:r>
              <a:rPr lang="pt-BR" b="1" dirty="0"/>
              <a:t>Se</a:t>
            </a:r>
            <a:r>
              <a:rPr lang="pt-BR" dirty="0"/>
              <a:t> (</a:t>
            </a:r>
            <a:r>
              <a:rPr lang="pt-BR" dirty="0">
                <a:highlight>
                  <a:srgbClr val="FF0000"/>
                </a:highlight>
              </a:rPr>
              <a:t>condicao1</a:t>
            </a:r>
            <a:r>
              <a:rPr lang="pt-BR" dirty="0"/>
              <a:t>) </a:t>
            </a:r>
            <a:r>
              <a:rPr lang="pt-BR" sz="3000" b="1" dirty="0"/>
              <a:t>e</a:t>
            </a:r>
            <a:r>
              <a:rPr lang="pt-BR" dirty="0"/>
              <a:t> (</a:t>
            </a:r>
            <a:r>
              <a:rPr lang="pt-BR" dirty="0">
                <a:highlight>
                  <a:srgbClr val="0000FF"/>
                </a:highlight>
              </a:rPr>
              <a:t>condicao2</a:t>
            </a:r>
            <a:r>
              <a:rPr lang="pt-BR" dirty="0"/>
              <a:t>) </a:t>
            </a:r>
            <a:r>
              <a:rPr lang="pt-BR" b="1" dirty="0" err="1"/>
              <a:t>entao</a:t>
            </a:r>
            <a:r>
              <a:rPr lang="pt-BR" b="1" dirty="0"/>
              <a:t> </a:t>
            </a:r>
          </a:p>
          <a:p>
            <a:r>
              <a:rPr lang="pt-BR" dirty="0">
                <a:solidFill>
                  <a:srgbClr val="FFFF00"/>
                </a:solidFill>
              </a:rPr>
              <a:t>	</a:t>
            </a:r>
            <a:r>
              <a:rPr lang="pt-BR" dirty="0">
                <a:solidFill>
                  <a:srgbClr val="FFFF00"/>
                </a:solidFill>
                <a:highlight>
                  <a:srgbClr val="000000"/>
                </a:highlight>
              </a:rPr>
              <a:t>resultado  = lâmpada acesa</a:t>
            </a:r>
            <a:endParaRPr lang="pt-BR" dirty="0">
              <a:highlight>
                <a:srgbClr val="000000"/>
              </a:highlight>
            </a:endParaRPr>
          </a:p>
          <a:p>
            <a:r>
              <a:rPr lang="pt-BR" b="1" dirty="0" err="1"/>
              <a:t>Senao</a:t>
            </a:r>
            <a:endParaRPr lang="pt-BR" b="1" dirty="0"/>
          </a:p>
          <a:p>
            <a:r>
              <a:rPr lang="pt-BR" dirty="0">
                <a:solidFill>
                  <a:srgbClr val="FFFF00"/>
                </a:solidFill>
              </a:rPr>
              <a:t>	</a:t>
            </a:r>
            <a:r>
              <a:rPr lang="pt-BR" dirty="0">
                <a:solidFill>
                  <a:srgbClr val="FFFF00"/>
                </a:solidFill>
                <a:highlight>
                  <a:srgbClr val="000000"/>
                </a:highlight>
              </a:rPr>
              <a:t>resultado = lâmpada apagada</a:t>
            </a:r>
            <a:endParaRPr lang="pt-BR" dirty="0">
              <a:highlight>
                <a:srgbClr val="000000"/>
              </a:highlight>
            </a:endParaRPr>
          </a:p>
          <a:p>
            <a:r>
              <a:rPr lang="pt-BR" b="1" dirty="0" err="1"/>
              <a:t>fimse</a:t>
            </a:r>
            <a:endParaRPr lang="pt-BR" b="1" dirty="0"/>
          </a:p>
        </p:txBody>
      </p:sp>
      <p:sp>
        <p:nvSpPr>
          <p:cNvPr id="14" name="CaixaDeTexto 13">
            <a:extLst>
              <a:ext uri="{FF2B5EF4-FFF2-40B4-BE49-F238E27FC236}">
                <a16:creationId xmlns:a16="http://schemas.microsoft.com/office/drawing/2014/main" id="{72934427-FC9A-434F-8CE1-56869F61AA72}"/>
              </a:ext>
            </a:extLst>
          </p:cNvPr>
          <p:cNvSpPr txBox="1"/>
          <p:nvPr/>
        </p:nvSpPr>
        <p:spPr>
          <a:xfrm>
            <a:off x="8279655" y="5711092"/>
            <a:ext cx="4493537" cy="553998"/>
          </a:xfrm>
          <a:prstGeom prst="rect">
            <a:avLst/>
          </a:prstGeom>
          <a:noFill/>
        </p:spPr>
        <p:txBody>
          <a:bodyPr wrap="square" rtlCol="0">
            <a:spAutoFit/>
          </a:bodyPr>
          <a:lstStyle/>
          <a:p>
            <a:r>
              <a:rPr lang="pt-BR" sz="3000" dirty="0">
                <a:solidFill>
                  <a:srgbClr val="FFFF00"/>
                </a:solidFill>
                <a:highlight>
                  <a:srgbClr val="000000"/>
                </a:highlight>
              </a:rPr>
              <a:t>TABELA VERDADE </a:t>
            </a:r>
          </a:p>
        </p:txBody>
      </p:sp>
    </p:spTree>
    <p:extLst>
      <p:ext uri="{BB962C8B-B14F-4D97-AF65-F5344CB8AC3E}">
        <p14:creationId xmlns:p14="http://schemas.microsoft.com/office/powerpoint/2010/main" val="200928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B4AF6-4991-4C2E-A3C3-969D965EAE40}"/>
              </a:ext>
            </a:extLst>
          </p:cNvPr>
          <p:cNvSpPr>
            <a:spLocks noGrp="1"/>
          </p:cNvSpPr>
          <p:nvPr>
            <p:ph idx="1"/>
          </p:nvPr>
        </p:nvSpPr>
        <p:spPr>
          <a:xfrm>
            <a:off x="581192" y="1856935"/>
            <a:ext cx="11029615" cy="4118415"/>
          </a:xfrm>
        </p:spPr>
        <p:txBody>
          <a:bodyPr>
            <a:normAutofit/>
          </a:bodyPr>
          <a:lstStyle/>
          <a:p>
            <a:pPr marL="0" indent="0" algn="ctr">
              <a:buNone/>
            </a:pPr>
            <a:r>
              <a:rPr lang="pt-BR" sz="4000" dirty="0">
                <a:highlight>
                  <a:srgbClr val="FF0000"/>
                </a:highlight>
              </a:rPr>
              <a:t>PARA EXECUTAR OS </a:t>
            </a:r>
          </a:p>
          <a:p>
            <a:pPr marL="0" indent="0" algn="ctr">
              <a:buNone/>
            </a:pPr>
            <a:r>
              <a:rPr lang="pt-BR" sz="4000" dirty="0">
                <a:solidFill>
                  <a:schemeClr val="bg1"/>
                </a:solidFill>
                <a:highlight>
                  <a:srgbClr val="FF0000"/>
                </a:highlight>
              </a:rPr>
              <a:t>COMANDOS DO BLOCO VERDADEIRO</a:t>
            </a:r>
            <a:r>
              <a:rPr lang="pt-BR" sz="4000" dirty="0">
                <a:solidFill>
                  <a:schemeClr val="bg1"/>
                </a:solidFill>
              </a:rPr>
              <a:t> </a:t>
            </a:r>
          </a:p>
          <a:p>
            <a:pPr marL="0" indent="0" algn="ctr">
              <a:buNone/>
            </a:pPr>
            <a:r>
              <a:rPr lang="pt-BR" sz="4000" dirty="0">
                <a:highlight>
                  <a:srgbClr val="FF0000"/>
                </a:highlight>
              </a:rPr>
              <a:t>SEMPRE</a:t>
            </a:r>
            <a:r>
              <a:rPr lang="pt-BR" sz="4000" dirty="0"/>
              <a:t> </a:t>
            </a:r>
          </a:p>
          <a:p>
            <a:pPr marL="0" indent="0" algn="ctr">
              <a:buNone/>
            </a:pPr>
            <a:r>
              <a:rPr lang="pt-BR" sz="4000" b="1" dirty="0">
                <a:solidFill>
                  <a:srgbClr val="FFFF00"/>
                </a:solidFill>
                <a:highlight>
                  <a:srgbClr val="FF0000"/>
                </a:highlight>
              </a:rPr>
              <a:t>TODAS</a:t>
            </a:r>
            <a:r>
              <a:rPr lang="pt-BR" sz="4000" b="1" dirty="0">
                <a:solidFill>
                  <a:schemeClr val="bg1"/>
                </a:solidFill>
                <a:highlight>
                  <a:srgbClr val="FF0000"/>
                </a:highlight>
              </a:rPr>
              <a:t> </a:t>
            </a:r>
            <a:r>
              <a:rPr lang="pt-BR" sz="4000" dirty="0">
                <a:solidFill>
                  <a:schemeClr val="bg1"/>
                </a:solidFill>
                <a:highlight>
                  <a:srgbClr val="FF0000"/>
                </a:highlight>
              </a:rPr>
              <a:t>AS CONDIÇÕES TESTADAS</a:t>
            </a:r>
            <a:r>
              <a:rPr lang="pt-BR" sz="4000" dirty="0"/>
              <a:t> </a:t>
            </a:r>
          </a:p>
          <a:p>
            <a:pPr marL="0" indent="0" algn="ctr">
              <a:buNone/>
            </a:pPr>
            <a:r>
              <a:rPr lang="pt-BR" sz="4000" dirty="0">
                <a:solidFill>
                  <a:schemeClr val="bg1"/>
                </a:solidFill>
                <a:highlight>
                  <a:srgbClr val="FF0000"/>
                </a:highlight>
              </a:rPr>
              <a:t>DEVERÃO RESULTAR EM VERDADEIRAS</a:t>
            </a:r>
          </a:p>
        </p:txBody>
      </p:sp>
      <p:sp>
        <p:nvSpPr>
          <p:cNvPr id="4" name="Título 3">
            <a:extLst>
              <a:ext uri="{FF2B5EF4-FFF2-40B4-BE49-F238E27FC236}">
                <a16:creationId xmlns:a16="http://schemas.microsoft.com/office/drawing/2014/main" id="{E90B5D85-D1CC-4786-97C0-20C7E691A278}"/>
              </a:ext>
            </a:extLst>
          </p:cNvPr>
          <p:cNvSpPr txBox="1">
            <a:spLocks/>
          </p:cNvSpPr>
          <p:nvPr/>
        </p:nvSpPr>
        <p:spPr>
          <a:xfrm>
            <a:off x="581192" y="645852"/>
            <a:ext cx="8214108" cy="1107996"/>
          </a:xfrm>
          <a:prstGeom prst="rect">
            <a:avLst/>
          </a:prstGeom>
          <a:noFill/>
          <a:ln>
            <a:noFill/>
          </a:ln>
          <a:effectLst>
            <a:outerShdw blurRad="50800" dist="38100" dir="16200000" rotWithShape="0">
              <a:prstClr val="black">
                <a:alpha val="40000"/>
              </a:prstClr>
            </a:outerShdw>
          </a:effectLst>
        </p:spPr>
        <p:txBody>
          <a:bodyPr vert="horz" wrap="none" lIns="91440" tIns="45720" rIns="91440" bIns="45720" rtlCol="0" anchor="b">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3500" dirty="0">
                <a:ln w="0"/>
                <a:effectLst>
                  <a:outerShdw blurRad="38100" dist="19050" dir="2700000" algn="tl" rotWithShape="0">
                    <a:schemeClr val="dk1">
                      <a:alpha val="40000"/>
                    </a:schemeClr>
                  </a:outerShdw>
                </a:effectLst>
              </a:rPr>
              <a:t>Conclusão : Operador lógico - </a:t>
            </a:r>
            <a:r>
              <a:rPr lang="pt-BR" sz="6600" dirty="0">
                <a:ln w="0"/>
                <a:effectLst>
                  <a:outerShdw blurRad="38100" dist="19050" dir="2700000" algn="tl" rotWithShape="0">
                    <a:schemeClr val="dk1">
                      <a:alpha val="40000"/>
                    </a:schemeClr>
                  </a:outerShdw>
                </a:effectLst>
              </a:rPr>
              <a:t>e</a:t>
            </a:r>
          </a:p>
        </p:txBody>
      </p:sp>
    </p:spTree>
    <p:extLst>
      <p:ext uri="{BB962C8B-B14F-4D97-AF65-F5344CB8AC3E}">
        <p14:creationId xmlns:p14="http://schemas.microsoft.com/office/powerpoint/2010/main" val="3500888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AB23C3E-EBB6-4DF0-B00A-863A4B982511}"/>
              </a:ext>
            </a:extLst>
          </p:cNvPr>
          <p:cNvSpPr>
            <a:spLocks noGrp="1"/>
          </p:cNvSpPr>
          <p:nvPr>
            <p:ph type="title"/>
          </p:nvPr>
        </p:nvSpPr>
        <p:spPr>
          <a:xfrm>
            <a:off x="94605" y="589727"/>
            <a:ext cx="6096541" cy="110799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Operador lógico - </a:t>
            </a:r>
            <a:r>
              <a:rPr lang="pt-BR" sz="6600" dirty="0">
                <a:ln w="0"/>
                <a:solidFill>
                  <a:srgbClr val="7030A0"/>
                </a:solidFill>
                <a:effectLst>
                  <a:outerShdw blurRad="38100" dist="19050" dir="2700000" algn="tl" rotWithShape="0">
                    <a:schemeClr val="dk1">
                      <a:alpha val="40000"/>
                    </a:schemeClr>
                  </a:outerShdw>
                </a:effectLst>
              </a:rPr>
              <a:t>OU</a:t>
            </a:r>
          </a:p>
        </p:txBody>
      </p:sp>
      <p:pic>
        <p:nvPicPr>
          <p:cNvPr id="6" name="Imagem 5">
            <a:extLst>
              <a:ext uri="{FF2B5EF4-FFF2-40B4-BE49-F238E27FC236}">
                <a16:creationId xmlns:a16="http://schemas.microsoft.com/office/drawing/2014/main" id="{19E622D2-AC0D-424F-BC49-8CE681E0C117}"/>
              </a:ext>
            </a:extLst>
          </p:cNvPr>
          <p:cNvPicPr>
            <a:picLocks noChangeAspect="1"/>
          </p:cNvPicPr>
          <p:nvPr/>
        </p:nvPicPr>
        <p:blipFill>
          <a:blip r:embed="rId2"/>
          <a:stretch>
            <a:fillRect/>
          </a:stretch>
        </p:blipFill>
        <p:spPr>
          <a:xfrm>
            <a:off x="94604" y="1599249"/>
            <a:ext cx="12097395" cy="5192128"/>
          </a:xfrm>
          <a:prstGeom prst="rect">
            <a:avLst/>
          </a:prstGeom>
        </p:spPr>
      </p:pic>
      <p:pic>
        <p:nvPicPr>
          <p:cNvPr id="8" name="Imagem 7">
            <a:extLst>
              <a:ext uri="{FF2B5EF4-FFF2-40B4-BE49-F238E27FC236}">
                <a16:creationId xmlns:a16="http://schemas.microsoft.com/office/drawing/2014/main" id="{A3AF9888-B1B2-4730-81C4-82F832250293}"/>
              </a:ext>
            </a:extLst>
          </p:cNvPr>
          <p:cNvPicPr>
            <a:picLocks noChangeAspect="1"/>
          </p:cNvPicPr>
          <p:nvPr/>
        </p:nvPicPr>
        <p:blipFill>
          <a:blip r:embed="rId3"/>
          <a:stretch>
            <a:fillRect/>
          </a:stretch>
        </p:blipFill>
        <p:spPr>
          <a:xfrm>
            <a:off x="47301" y="1601970"/>
            <a:ext cx="12192000" cy="5217576"/>
          </a:xfrm>
          <a:prstGeom prst="rect">
            <a:avLst/>
          </a:prstGeom>
        </p:spPr>
      </p:pic>
      <p:pic>
        <p:nvPicPr>
          <p:cNvPr id="10" name="Imagem 9">
            <a:extLst>
              <a:ext uri="{FF2B5EF4-FFF2-40B4-BE49-F238E27FC236}">
                <a16:creationId xmlns:a16="http://schemas.microsoft.com/office/drawing/2014/main" id="{4B86AE92-443F-4C52-B0D7-64B87C3EA22B}"/>
              </a:ext>
            </a:extLst>
          </p:cNvPr>
          <p:cNvPicPr>
            <a:picLocks noChangeAspect="1"/>
          </p:cNvPicPr>
          <p:nvPr/>
        </p:nvPicPr>
        <p:blipFill>
          <a:blip r:embed="rId4"/>
          <a:stretch>
            <a:fillRect/>
          </a:stretch>
        </p:blipFill>
        <p:spPr>
          <a:xfrm>
            <a:off x="47301" y="1599249"/>
            <a:ext cx="12192000" cy="5199919"/>
          </a:xfrm>
          <a:prstGeom prst="rect">
            <a:avLst/>
          </a:prstGeom>
        </p:spPr>
      </p:pic>
      <p:pic>
        <p:nvPicPr>
          <p:cNvPr id="12" name="Imagem 11">
            <a:extLst>
              <a:ext uri="{FF2B5EF4-FFF2-40B4-BE49-F238E27FC236}">
                <a16:creationId xmlns:a16="http://schemas.microsoft.com/office/drawing/2014/main" id="{2EF850E6-D7A7-49D1-946C-66F36D859FEA}"/>
              </a:ext>
            </a:extLst>
          </p:cNvPr>
          <p:cNvPicPr>
            <a:picLocks noChangeAspect="1"/>
          </p:cNvPicPr>
          <p:nvPr/>
        </p:nvPicPr>
        <p:blipFill>
          <a:blip r:embed="rId5"/>
          <a:stretch>
            <a:fillRect/>
          </a:stretch>
        </p:blipFill>
        <p:spPr>
          <a:xfrm>
            <a:off x="47301" y="1566234"/>
            <a:ext cx="12192000" cy="5225143"/>
          </a:xfrm>
          <a:prstGeom prst="rect">
            <a:avLst/>
          </a:prstGeom>
        </p:spPr>
      </p:pic>
      <p:sp>
        <p:nvSpPr>
          <p:cNvPr id="13" name="CaixaDeTexto 12">
            <a:extLst>
              <a:ext uri="{FF2B5EF4-FFF2-40B4-BE49-F238E27FC236}">
                <a16:creationId xmlns:a16="http://schemas.microsoft.com/office/drawing/2014/main" id="{46FC5EDA-349B-46EA-9CD3-6F914B62637D}"/>
              </a:ext>
            </a:extLst>
          </p:cNvPr>
          <p:cNvSpPr txBox="1"/>
          <p:nvPr/>
        </p:nvSpPr>
        <p:spPr>
          <a:xfrm>
            <a:off x="7807570" y="589727"/>
            <a:ext cx="4289825" cy="1661993"/>
          </a:xfrm>
          <a:prstGeom prst="rect">
            <a:avLst/>
          </a:prstGeom>
          <a:solidFill>
            <a:srgbClr val="FFFF00"/>
          </a:solidFill>
        </p:spPr>
        <p:txBody>
          <a:bodyPr wrap="square" rtlCol="0">
            <a:spAutoFit/>
          </a:bodyPr>
          <a:lstStyle/>
          <a:p>
            <a:r>
              <a:rPr lang="pt-BR" b="1" dirty="0"/>
              <a:t>Se</a:t>
            </a:r>
            <a:r>
              <a:rPr lang="pt-BR" dirty="0"/>
              <a:t> (</a:t>
            </a:r>
            <a:r>
              <a:rPr lang="pt-BR" dirty="0">
                <a:highlight>
                  <a:srgbClr val="FF0000"/>
                </a:highlight>
              </a:rPr>
              <a:t>condicao1</a:t>
            </a:r>
            <a:r>
              <a:rPr lang="pt-BR" dirty="0"/>
              <a:t>) </a:t>
            </a:r>
            <a:r>
              <a:rPr lang="pt-BR" sz="3000" b="1" dirty="0"/>
              <a:t>OU</a:t>
            </a:r>
            <a:r>
              <a:rPr lang="pt-BR" dirty="0"/>
              <a:t> (</a:t>
            </a:r>
            <a:r>
              <a:rPr lang="pt-BR" dirty="0">
                <a:highlight>
                  <a:srgbClr val="0000FF"/>
                </a:highlight>
              </a:rPr>
              <a:t>condicao2</a:t>
            </a:r>
            <a:r>
              <a:rPr lang="pt-BR" dirty="0"/>
              <a:t>) </a:t>
            </a:r>
            <a:r>
              <a:rPr lang="pt-BR" b="1" dirty="0" err="1"/>
              <a:t>entao</a:t>
            </a:r>
            <a:r>
              <a:rPr lang="pt-BR" b="1" dirty="0"/>
              <a:t> </a:t>
            </a:r>
          </a:p>
          <a:p>
            <a:r>
              <a:rPr lang="pt-BR" dirty="0">
                <a:solidFill>
                  <a:srgbClr val="FFFF00"/>
                </a:solidFill>
              </a:rPr>
              <a:t>	</a:t>
            </a:r>
            <a:r>
              <a:rPr lang="pt-BR" dirty="0">
                <a:solidFill>
                  <a:srgbClr val="FFFF00"/>
                </a:solidFill>
                <a:highlight>
                  <a:srgbClr val="000000"/>
                </a:highlight>
              </a:rPr>
              <a:t>resultado  = lâmpada acesa</a:t>
            </a:r>
            <a:endParaRPr lang="pt-BR" dirty="0">
              <a:highlight>
                <a:srgbClr val="000000"/>
              </a:highlight>
            </a:endParaRPr>
          </a:p>
          <a:p>
            <a:r>
              <a:rPr lang="pt-BR" b="1" dirty="0" err="1"/>
              <a:t>Senao</a:t>
            </a:r>
            <a:endParaRPr lang="pt-BR" b="1" dirty="0"/>
          </a:p>
          <a:p>
            <a:r>
              <a:rPr lang="pt-BR" dirty="0">
                <a:solidFill>
                  <a:srgbClr val="FFFF00"/>
                </a:solidFill>
              </a:rPr>
              <a:t>	</a:t>
            </a:r>
            <a:r>
              <a:rPr lang="pt-BR" dirty="0">
                <a:solidFill>
                  <a:srgbClr val="FFFF00"/>
                </a:solidFill>
                <a:highlight>
                  <a:srgbClr val="000000"/>
                </a:highlight>
              </a:rPr>
              <a:t>resultado = lâmpada apagada</a:t>
            </a:r>
            <a:endParaRPr lang="pt-BR" dirty="0">
              <a:highlight>
                <a:srgbClr val="000000"/>
              </a:highlight>
            </a:endParaRPr>
          </a:p>
          <a:p>
            <a:r>
              <a:rPr lang="pt-BR" b="1" dirty="0" err="1"/>
              <a:t>fimse</a:t>
            </a:r>
            <a:endParaRPr lang="pt-BR" b="1" dirty="0"/>
          </a:p>
        </p:txBody>
      </p:sp>
      <p:sp>
        <p:nvSpPr>
          <p:cNvPr id="14" name="CaixaDeTexto 13">
            <a:extLst>
              <a:ext uri="{FF2B5EF4-FFF2-40B4-BE49-F238E27FC236}">
                <a16:creationId xmlns:a16="http://schemas.microsoft.com/office/drawing/2014/main" id="{6E7D6D36-93CD-47D0-8352-9651238F37CC}"/>
              </a:ext>
            </a:extLst>
          </p:cNvPr>
          <p:cNvSpPr txBox="1"/>
          <p:nvPr/>
        </p:nvSpPr>
        <p:spPr>
          <a:xfrm>
            <a:off x="8314006" y="4244549"/>
            <a:ext cx="4493537" cy="553998"/>
          </a:xfrm>
          <a:prstGeom prst="rect">
            <a:avLst/>
          </a:prstGeom>
          <a:noFill/>
        </p:spPr>
        <p:txBody>
          <a:bodyPr wrap="square" rtlCol="0">
            <a:spAutoFit/>
          </a:bodyPr>
          <a:lstStyle/>
          <a:p>
            <a:r>
              <a:rPr lang="pt-BR" sz="3000" dirty="0">
                <a:solidFill>
                  <a:srgbClr val="FFFF00"/>
                </a:solidFill>
                <a:highlight>
                  <a:srgbClr val="000000"/>
                </a:highlight>
              </a:rPr>
              <a:t>TABELA VERDADE </a:t>
            </a:r>
          </a:p>
        </p:txBody>
      </p:sp>
    </p:spTree>
    <p:extLst>
      <p:ext uri="{BB962C8B-B14F-4D97-AF65-F5344CB8AC3E}">
        <p14:creationId xmlns:p14="http://schemas.microsoft.com/office/powerpoint/2010/main" val="366643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3E868562-2924-4ADC-990D-5222C748ED0F}"/>
              </a:ext>
            </a:extLst>
          </p:cNvPr>
          <p:cNvSpPr txBox="1">
            <a:spLocks/>
          </p:cNvSpPr>
          <p:nvPr/>
        </p:nvSpPr>
        <p:spPr>
          <a:xfrm>
            <a:off x="581192" y="1856935"/>
            <a:ext cx="11029615" cy="4118415"/>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pt-BR" sz="4000" dirty="0">
                <a:highlight>
                  <a:srgbClr val="FF0000"/>
                </a:highlight>
              </a:rPr>
              <a:t>PARA EXECUTAR OS </a:t>
            </a:r>
          </a:p>
          <a:p>
            <a:pPr marL="0" indent="0" algn="ctr">
              <a:buFont typeface="Wingdings 2" panose="05020102010507070707" pitchFamily="18" charset="2"/>
              <a:buNone/>
            </a:pPr>
            <a:r>
              <a:rPr lang="pt-BR" sz="4000" dirty="0">
                <a:solidFill>
                  <a:schemeClr val="bg1"/>
                </a:solidFill>
                <a:highlight>
                  <a:srgbClr val="FF0000"/>
                </a:highlight>
              </a:rPr>
              <a:t>COMANDOS DO BLOCO VERDADEIRO</a:t>
            </a:r>
            <a:r>
              <a:rPr lang="pt-BR" sz="4000" dirty="0">
                <a:solidFill>
                  <a:schemeClr val="bg1"/>
                </a:solidFill>
              </a:rPr>
              <a:t> </a:t>
            </a:r>
          </a:p>
          <a:p>
            <a:pPr marL="0" indent="0" algn="ctr">
              <a:buFont typeface="Wingdings 2" panose="05020102010507070707" pitchFamily="18" charset="2"/>
              <a:buNone/>
            </a:pPr>
            <a:r>
              <a:rPr lang="pt-BR" sz="4000" dirty="0">
                <a:highlight>
                  <a:srgbClr val="FF0000"/>
                </a:highlight>
              </a:rPr>
              <a:t>BASTA QUE</a:t>
            </a:r>
            <a:endParaRPr lang="pt-BR" sz="4000" dirty="0"/>
          </a:p>
          <a:p>
            <a:pPr marL="0" indent="0" algn="ctr">
              <a:buFont typeface="Wingdings 2" panose="05020102010507070707" pitchFamily="18" charset="2"/>
              <a:buNone/>
            </a:pPr>
            <a:r>
              <a:rPr lang="pt-BR" sz="4000" b="1" dirty="0">
                <a:solidFill>
                  <a:srgbClr val="FFFF00"/>
                </a:solidFill>
                <a:highlight>
                  <a:srgbClr val="FF0000"/>
                </a:highlight>
              </a:rPr>
              <a:t>UMA DAS</a:t>
            </a:r>
            <a:r>
              <a:rPr lang="pt-BR" sz="4000" dirty="0">
                <a:solidFill>
                  <a:schemeClr val="bg1"/>
                </a:solidFill>
                <a:highlight>
                  <a:srgbClr val="FF0000"/>
                </a:highlight>
              </a:rPr>
              <a:t> CONDIÇÕES TESTADAS</a:t>
            </a:r>
            <a:r>
              <a:rPr lang="pt-BR" sz="4000" dirty="0"/>
              <a:t> </a:t>
            </a:r>
          </a:p>
          <a:p>
            <a:pPr marL="0" indent="0" algn="ctr">
              <a:buFont typeface="Wingdings 2" panose="05020102010507070707" pitchFamily="18" charset="2"/>
              <a:buNone/>
            </a:pPr>
            <a:r>
              <a:rPr lang="pt-BR" sz="4000" dirty="0">
                <a:solidFill>
                  <a:schemeClr val="bg1"/>
                </a:solidFill>
                <a:highlight>
                  <a:srgbClr val="FF0000"/>
                </a:highlight>
              </a:rPr>
              <a:t>RESULTE EM VERDADEIRA</a:t>
            </a:r>
          </a:p>
        </p:txBody>
      </p:sp>
      <p:sp>
        <p:nvSpPr>
          <p:cNvPr id="5" name="Título 3">
            <a:extLst>
              <a:ext uri="{FF2B5EF4-FFF2-40B4-BE49-F238E27FC236}">
                <a16:creationId xmlns:a16="http://schemas.microsoft.com/office/drawing/2014/main" id="{83D57263-D710-4E4C-9CFD-BB65287A908B}"/>
              </a:ext>
            </a:extLst>
          </p:cNvPr>
          <p:cNvSpPr txBox="1">
            <a:spLocks/>
          </p:cNvSpPr>
          <p:nvPr/>
        </p:nvSpPr>
        <p:spPr>
          <a:xfrm>
            <a:off x="357549" y="645852"/>
            <a:ext cx="9167831" cy="1107996"/>
          </a:xfrm>
          <a:prstGeom prst="rect">
            <a:avLst/>
          </a:prstGeom>
          <a:noFill/>
          <a:ln>
            <a:noFill/>
          </a:ln>
          <a:effectLst>
            <a:outerShdw blurRad="50800" dist="38100" dir="16200000" rotWithShape="0">
              <a:prstClr val="black">
                <a:alpha val="40000"/>
              </a:prstClr>
            </a:outerShdw>
          </a:effectLst>
        </p:spPr>
        <p:txBody>
          <a:bodyPr vert="horz" wrap="none" lIns="91440" tIns="45720" rIns="91440" bIns="45720" rtlCol="0" anchor="b">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3500" dirty="0">
                <a:ln w="0"/>
                <a:effectLst>
                  <a:outerShdw blurRad="38100" dist="19050" dir="2700000" algn="tl" rotWithShape="0">
                    <a:schemeClr val="dk1">
                      <a:alpha val="40000"/>
                    </a:schemeClr>
                  </a:outerShdw>
                </a:effectLst>
              </a:rPr>
              <a:t>Conclusão : Operador lógico - </a:t>
            </a:r>
            <a:r>
              <a:rPr lang="pt-BR" sz="6600" dirty="0">
                <a:ln w="0"/>
                <a:effectLst>
                  <a:outerShdw blurRad="38100" dist="19050" dir="2700000" algn="tl" rotWithShape="0">
                    <a:schemeClr val="dk1">
                      <a:alpha val="40000"/>
                    </a:schemeClr>
                  </a:outerShdw>
                </a:effectLst>
              </a:rPr>
              <a:t>OU</a:t>
            </a:r>
          </a:p>
        </p:txBody>
      </p:sp>
    </p:spTree>
    <p:extLst>
      <p:ext uri="{BB962C8B-B14F-4D97-AF65-F5344CB8AC3E}">
        <p14:creationId xmlns:p14="http://schemas.microsoft.com/office/powerpoint/2010/main" val="199708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D346300-1011-47B4-A600-F13B6FD68D46}"/>
              </a:ext>
            </a:extLst>
          </p:cNvPr>
          <p:cNvSpPr>
            <a:spLocks noGrp="1"/>
          </p:cNvSpPr>
          <p:nvPr>
            <p:ph type="title"/>
          </p:nvPr>
        </p:nvSpPr>
        <p:spPr>
          <a:xfrm>
            <a:off x="439304" y="645998"/>
            <a:ext cx="7348487" cy="110799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3500" dirty="0">
                <a:ln w="0"/>
                <a:effectLst>
                  <a:outerShdw blurRad="38100" dist="19050" dir="2700000" algn="tl" rotWithShape="0">
                    <a:schemeClr val="dk1">
                      <a:alpha val="40000"/>
                    </a:schemeClr>
                  </a:outerShdw>
                </a:effectLst>
              </a:rPr>
              <a:t>Operador lógico – </a:t>
            </a:r>
            <a:r>
              <a:rPr lang="pt-BR" sz="6600" dirty="0">
                <a:ln w="0"/>
                <a:solidFill>
                  <a:srgbClr val="7030A0"/>
                </a:solidFill>
                <a:effectLst>
                  <a:outerShdw blurRad="38100" dist="19050" dir="2700000" algn="tl" rotWithShape="0">
                    <a:schemeClr val="dk1">
                      <a:alpha val="40000"/>
                    </a:schemeClr>
                  </a:outerShdw>
                </a:effectLst>
              </a:rPr>
              <a:t>NÃO()</a:t>
            </a:r>
          </a:p>
        </p:txBody>
      </p:sp>
      <p:graphicFrame>
        <p:nvGraphicFramePr>
          <p:cNvPr id="5" name="Tabela 5">
            <a:extLst>
              <a:ext uri="{FF2B5EF4-FFF2-40B4-BE49-F238E27FC236}">
                <a16:creationId xmlns:a16="http://schemas.microsoft.com/office/drawing/2014/main" id="{18C66063-77B6-4963-8371-7421B3C17D85}"/>
              </a:ext>
            </a:extLst>
          </p:cNvPr>
          <p:cNvGraphicFramePr>
            <a:graphicFrameLocks noGrp="1"/>
          </p:cNvGraphicFramePr>
          <p:nvPr>
            <p:extLst>
              <p:ext uri="{D42A27DB-BD31-4B8C-83A1-F6EECF244321}">
                <p14:modId xmlns:p14="http://schemas.microsoft.com/office/powerpoint/2010/main" val="1949627138"/>
              </p:ext>
            </p:extLst>
          </p:nvPr>
        </p:nvGraphicFramePr>
        <p:xfrm>
          <a:off x="1891323" y="2316480"/>
          <a:ext cx="8624146" cy="1417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50721179"/>
                    </a:ext>
                  </a:extLst>
                </a:gridCol>
                <a:gridCol w="3205480">
                  <a:extLst>
                    <a:ext uri="{9D8B030D-6E8A-4147-A177-3AD203B41FA5}">
                      <a16:colId xmlns:a16="http://schemas.microsoft.com/office/drawing/2014/main" val="112066292"/>
                    </a:ext>
                  </a:extLst>
                </a:gridCol>
                <a:gridCol w="2709333">
                  <a:extLst>
                    <a:ext uri="{9D8B030D-6E8A-4147-A177-3AD203B41FA5}">
                      <a16:colId xmlns:a16="http://schemas.microsoft.com/office/drawing/2014/main" val="2881575017"/>
                    </a:ext>
                  </a:extLst>
                </a:gridCol>
              </a:tblGrid>
              <a:tr h="370840">
                <a:tc>
                  <a:txBody>
                    <a:bodyPr/>
                    <a:lstStyle/>
                    <a:p>
                      <a:pPr algn="ctr"/>
                      <a:r>
                        <a:rPr lang="pt-BR" sz="2500" dirty="0"/>
                        <a:t>CONDICAO</a:t>
                      </a:r>
                    </a:p>
                  </a:txBody>
                  <a:tcPr/>
                </a:tc>
                <a:tc>
                  <a:txBody>
                    <a:bodyPr/>
                    <a:lstStyle/>
                    <a:p>
                      <a:pPr algn="ctr"/>
                      <a:r>
                        <a:rPr lang="pt-BR" sz="2500" dirty="0">
                          <a:solidFill>
                            <a:srgbClr val="FFFF00"/>
                          </a:solidFill>
                        </a:rPr>
                        <a:t>NAO</a:t>
                      </a:r>
                      <a:r>
                        <a:rPr lang="pt-BR" sz="2500" dirty="0"/>
                        <a:t>(CONDICAO)</a:t>
                      </a:r>
                    </a:p>
                  </a:txBody>
                  <a:tcPr/>
                </a:tc>
                <a:tc>
                  <a:txBody>
                    <a:bodyPr/>
                    <a:lstStyle/>
                    <a:p>
                      <a:pPr algn="ctr"/>
                      <a:r>
                        <a:rPr lang="pt-BR" sz="2500" dirty="0"/>
                        <a:t>RESULTADO</a:t>
                      </a:r>
                    </a:p>
                  </a:txBody>
                  <a:tcPr/>
                </a:tc>
                <a:extLst>
                  <a:ext uri="{0D108BD9-81ED-4DB2-BD59-A6C34878D82A}">
                    <a16:rowId xmlns:a16="http://schemas.microsoft.com/office/drawing/2014/main" val="2679831376"/>
                  </a:ext>
                </a:extLst>
              </a:tr>
              <a:tr h="370840">
                <a:tc>
                  <a:txBody>
                    <a:bodyPr/>
                    <a:lstStyle/>
                    <a:p>
                      <a:pPr algn="ctr"/>
                      <a:r>
                        <a:rPr lang="pt-BR" sz="2500" b="1" dirty="0"/>
                        <a:t>V</a:t>
                      </a:r>
                    </a:p>
                  </a:txBody>
                  <a:tcPr/>
                </a:tc>
                <a:tc>
                  <a:txBody>
                    <a:bodyPr/>
                    <a:lstStyle/>
                    <a:p>
                      <a:pPr algn="ctr"/>
                      <a:r>
                        <a:rPr lang="pt-BR" sz="2500" b="1" dirty="0"/>
                        <a:t>F</a:t>
                      </a:r>
                    </a:p>
                  </a:txBody>
                  <a:tcPr/>
                </a:tc>
                <a:tc>
                  <a:txBody>
                    <a:bodyPr/>
                    <a:lstStyle/>
                    <a:p>
                      <a:pPr algn="ctr"/>
                      <a:r>
                        <a:rPr lang="pt-BR" sz="2500" b="1" dirty="0"/>
                        <a:t>F</a:t>
                      </a:r>
                    </a:p>
                  </a:txBody>
                  <a:tcPr/>
                </a:tc>
                <a:extLst>
                  <a:ext uri="{0D108BD9-81ED-4DB2-BD59-A6C34878D82A}">
                    <a16:rowId xmlns:a16="http://schemas.microsoft.com/office/drawing/2014/main" val="3659192013"/>
                  </a:ext>
                </a:extLst>
              </a:tr>
              <a:tr h="370840">
                <a:tc>
                  <a:txBody>
                    <a:bodyPr/>
                    <a:lstStyle/>
                    <a:p>
                      <a:pPr algn="ctr"/>
                      <a:r>
                        <a:rPr lang="pt-BR" sz="2500" b="1" dirty="0"/>
                        <a:t>F</a:t>
                      </a:r>
                    </a:p>
                  </a:txBody>
                  <a:tcPr/>
                </a:tc>
                <a:tc>
                  <a:txBody>
                    <a:bodyPr/>
                    <a:lstStyle/>
                    <a:p>
                      <a:pPr algn="ctr"/>
                      <a:r>
                        <a:rPr lang="pt-BR" sz="2500" b="1" dirty="0"/>
                        <a:t>V</a:t>
                      </a:r>
                    </a:p>
                  </a:txBody>
                  <a:tcPr/>
                </a:tc>
                <a:tc>
                  <a:txBody>
                    <a:bodyPr/>
                    <a:lstStyle/>
                    <a:p>
                      <a:pPr algn="ctr"/>
                      <a:r>
                        <a:rPr lang="pt-BR" sz="2500" b="1" dirty="0"/>
                        <a:t>V</a:t>
                      </a:r>
                    </a:p>
                  </a:txBody>
                  <a:tcPr/>
                </a:tc>
                <a:extLst>
                  <a:ext uri="{0D108BD9-81ED-4DB2-BD59-A6C34878D82A}">
                    <a16:rowId xmlns:a16="http://schemas.microsoft.com/office/drawing/2014/main" val="3074414331"/>
                  </a:ext>
                </a:extLst>
              </a:tr>
            </a:tbl>
          </a:graphicData>
        </a:graphic>
      </p:graphicFrame>
      <p:sp>
        <p:nvSpPr>
          <p:cNvPr id="6" name="CaixaDeTexto 5">
            <a:extLst>
              <a:ext uri="{FF2B5EF4-FFF2-40B4-BE49-F238E27FC236}">
                <a16:creationId xmlns:a16="http://schemas.microsoft.com/office/drawing/2014/main" id="{E469ABAE-1AED-4C2B-A024-2F71AC5D24C4}"/>
              </a:ext>
            </a:extLst>
          </p:cNvPr>
          <p:cNvSpPr txBox="1"/>
          <p:nvPr/>
        </p:nvSpPr>
        <p:spPr>
          <a:xfrm>
            <a:off x="1111348" y="4093086"/>
            <a:ext cx="4360985" cy="2139047"/>
          </a:xfrm>
          <a:prstGeom prst="rect">
            <a:avLst/>
          </a:prstGeom>
          <a:noFill/>
        </p:spPr>
        <p:txBody>
          <a:bodyPr wrap="square" rtlCol="0">
            <a:spAutoFit/>
          </a:bodyPr>
          <a:lstStyle/>
          <a:p>
            <a:r>
              <a:rPr lang="pt-BR" sz="2500" dirty="0">
                <a:highlight>
                  <a:srgbClr val="FF0000"/>
                </a:highlight>
              </a:rPr>
              <a:t>EXEMPLO: </a:t>
            </a:r>
          </a:p>
          <a:p>
            <a:r>
              <a:rPr lang="pt-BR" dirty="0"/>
              <a:t>x&lt;-10</a:t>
            </a:r>
          </a:p>
          <a:p>
            <a:r>
              <a:rPr lang="pt-BR" dirty="0"/>
              <a:t>Se (</a:t>
            </a:r>
            <a:r>
              <a:rPr lang="pt-BR" dirty="0" err="1"/>
              <a:t>nao</a:t>
            </a:r>
            <a:r>
              <a:rPr lang="pt-BR" dirty="0"/>
              <a:t>(x&lt;=10)) </a:t>
            </a:r>
            <a:r>
              <a:rPr lang="pt-BR" dirty="0" err="1"/>
              <a:t>entao</a:t>
            </a:r>
            <a:endParaRPr lang="pt-BR" dirty="0"/>
          </a:p>
          <a:p>
            <a:r>
              <a:rPr lang="pt-BR" dirty="0"/>
              <a:t>	</a:t>
            </a:r>
            <a:r>
              <a:rPr lang="pt-BR" dirty="0" err="1">
                <a:highlight>
                  <a:srgbClr val="00FF00"/>
                </a:highlight>
              </a:rPr>
              <a:t>escreval</a:t>
            </a:r>
            <a:r>
              <a:rPr lang="pt-BR" dirty="0">
                <a:highlight>
                  <a:srgbClr val="00FF00"/>
                </a:highlight>
              </a:rPr>
              <a:t> (“saída verdadeira”)</a:t>
            </a:r>
          </a:p>
          <a:p>
            <a:r>
              <a:rPr lang="pt-BR" dirty="0" err="1"/>
              <a:t>senao</a:t>
            </a:r>
            <a:endParaRPr lang="pt-BR" dirty="0"/>
          </a:p>
          <a:p>
            <a:r>
              <a:rPr lang="pt-BR" dirty="0">
                <a:solidFill>
                  <a:schemeClr val="bg1"/>
                </a:solidFill>
              </a:rPr>
              <a:t>	</a:t>
            </a:r>
            <a:r>
              <a:rPr lang="pt-BR" dirty="0" err="1">
                <a:solidFill>
                  <a:schemeClr val="bg1"/>
                </a:solidFill>
                <a:highlight>
                  <a:srgbClr val="000000"/>
                </a:highlight>
              </a:rPr>
              <a:t>escreval</a:t>
            </a:r>
            <a:r>
              <a:rPr lang="pt-BR" dirty="0">
                <a:solidFill>
                  <a:schemeClr val="bg1"/>
                </a:solidFill>
                <a:highlight>
                  <a:srgbClr val="000000"/>
                </a:highlight>
              </a:rPr>
              <a:t> (“saída falsa”)</a:t>
            </a:r>
          </a:p>
          <a:p>
            <a:r>
              <a:rPr lang="pt-BR" dirty="0" err="1"/>
              <a:t>fimse</a:t>
            </a:r>
            <a:endParaRPr lang="pt-BR" dirty="0"/>
          </a:p>
        </p:txBody>
      </p:sp>
      <p:sp>
        <p:nvSpPr>
          <p:cNvPr id="7" name="CaixaDeTexto 6">
            <a:extLst>
              <a:ext uri="{FF2B5EF4-FFF2-40B4-BE49-F238E27FC236}">
                <a16:creationId xmlns:a16="http://schemas.microsoft.com/office/drawing/2014/main" id="{9E86CB1B-39EC-45FA-B63B-75C6993DF9A6}"/>
              </a:ext>
            </a:extLst>
          </p:cNvPr>
          <p:cNvSpPr txBox="1"/>
          <p:nvPr/>
        </p:nvSpPr>
        <p:spPr>
          <a:xfrm>
            <a:off x="5795889" y="4262511"/>
            <a:ext cx="5022166" cy="2308324"/>
          </a:xfrm>
          <a:prstGeom prst="rect">
            <a:avLst/>
          </a:prstGeom>
          <a:solidFill>
            <a:schemeClr val="tx1"/>
          </a:solidFill>
        </p:spPr>
        <p:txBody>
          <a:bodyPr wrap="square" rtlCol="0">
            <a:spAutoFit/>
          </a:bodyPr>
          <a:lstStyle/>
          <a:p>
            <a:r>
              <a:rPr lang="pt-BR" dirty="0">
                <a:solidFill>
                  <a:schemeClr val="bg1"/>
                </a:solidFill>
              </a:rPr>
              <a:t>Saída falsa</a:t>
            </a:r>
          </a:p>
          <a:p>
            <a:endParaRPr lang="pt-BR" dirty="0">
              <a:solidFill>
                <a:schemeClr val="bg1"/>
              </a:solidFill>
            </a:endParaRPr>
          </a:p>
          <a:p>
            <a:r>
              <a:rPr lang="pt-BR" dirty="0">
                <a:solidFill>
                  <a:schemeClr val="bg1"/>
                </a:solidFill>
              </a:rPr>
              <a:t>Fim da execução do programa ......</a:t>
            </a: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p:txBody>
      </p:sp>
      <p:sp>
        <p:nvSpPr>
          <p:cNvPr id="8" name="CaixaDeTexto 7">
            <a:extLst>
              <a:ext uri="{FF2B5EF4-FFF2-40B4-BE49-F238E27FC236}">
                <a16:creationId xmlns:a16="http://schemas.microsoft.com/office/drawing/2014/main" id="{21667EF4-C20E-413C-953A-01AD36C0C05B}"/>
              </a:ext>
            </a:extLst>
          </p:cNvPr>
          <p:cNvSpPr txBox="1"/>
          <p:nvPr/>
        </p:nvSpPr>
        <p:spPr>
          <a:xfrm>
            <a:off x="4389120" y="1810265"/>
            <a:ext cx="4493537" cy="553998"/>
          </a:xfrm>
          <a:prstGeom prst="rect">
            <a:avLst/>
          </a:prstGeom>
          <a:noFill/>
        </p:spPr>
        <p:txBody>
          <a:bodyPr wrap="square" rtlCol="0">
            <a:spAutoFit/>
          </a:bodyPr>
          <a:lstStyle/>
          <a:p>
            <a:r>
              <a:rPr lang="pt-BR" sz="3000" dirty="0">
                <a:solidFill>
                  <a:srgbClr val="FFFF00"/>
                </a:solidFill>
                <a:highlight>
                  <a:srgbClr val="000000"/>
                </a:highlight>
              </a:rPr>
              <a:t>TABELA VERDADE </a:t>
            </a:r>
          </a:p>
        </p:txBody>
      </p:sp>
    </p:spTree>
    <p:extLst>
      <p:ext uri="{BB962C8B-B14F-4D97-AF65-F5344CB8AC3E}">
        <p14:creationId xmlns:p14="http://schemas.microsoft.com/office/powerpoint/2010/main" val="348813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065399F-581C-4DD6-96B7-ED8C80653D0F}"/>
              </a:ext>
            </a:extLst>
          </p:cNvPr>
          <p:cNvSpPr>
            <a:spLocks noGrp="1"/>
          </p:cNvSpPr>
          <p:nvPr>
            <p:ph idx="1"/>
          </p:nvPr>
        </p:nvSpPr>
        <p:spPr/>
        <p:txBody>
          <a:bodyPr>
            <a:normAutofit fontScale="92500" lnSpcReduction="20000"/>
          </a:bodyPr>
          <a:lstStyle/>
          <a:p>
            <a:pPr marL="0" indent="0" algn="ctr">
              <a:buNone/>
            </a:pPr>
            <a:r>
              <a:rPr lang="pt-BR" sz="5000" dirty="0"/>
              <a:t>Quando uma condição é testada dentro do operador NAO(), </a:t>
            </a:r>
          </a:p>
          <a:p>
            <a:pPr marL="0" indent="0" algn="ctr">
              <a:buNone/>
            </a:pPr>
            <a:r>
              <a:rPr lang="pt-BR" sz="5000" dirty="0">
                <a:solidFill>
                  <a:schemeClr val="bg1"/>
                </a:solidFill>
                <a:highlight>
                  <a:srgbClr val="808000"/>
                </a:highlight>
              </a:rPr>
              <a:t>O RESULTADO DA AVALIAÇÃO SERÁ SEMPRE INVERTIDO, </a:t>
            </a:r>
          </a:p>
          <a:p>
            <a:pPr marL="0" indent="0" algn="ctr">
              <a:buNone/>
            </a:pPr>
            <a:r>
              <a:rPr lang="pt-BR" sz="5000" dirty="0">
                <a:solidFill>
                  <a:schemeClr val="bg1"/>
                </a:solidFill>
                <a:highlight>
                  <a:srgbClr val="808000"/>
                </a:highlight>
              </a:rPr>
              <a:t>CONFORME TABELA VERDADE</a:t>
            </a:r>
          </a:p>
        </p:txBody>
      </p:sp>
      <p:sp>
        <p:nvSpPr>
          <p:cNvPr id="4" name="Título 3">
            <a:extLst>
              <a:ext uri="{FF2B5EF4-FFF2-40B4-BE49-F238E27FC236}">
                <a16:creationId xmlns:a16="http://schemas.microsoft.com/office/drawing/2014/main" id="{B9773E30-0685-4442-ACE7-E0552B42C0D9}"/>
              </a:ext>
            </a:extLst>
          </p:cNvPr>
          <p:cNvSpPr>
            <a:spLocks noGrp="1"/>
          </p:cNvSpPr>
          <p:nvPr>
            <p:ph type="title"/>
          </p:nvPr>
        </p:nvSpPr>
        <p:spPr>
          <a:xfrm>
            <a:off x="581191" y="694259"/>
            <a:ext cx="11404483" cy="1646605"/>
          </a:xfrm>
          <a:prstGeom prst="rect">
            <a:avLst/>
          </a:prstGeom>
          <a:noFill/>
          <a:ln>
            <a:noFill/>
          </a:ln>
          <a:effectLst>
            <a:outerShdw blurRad="50800" dist="38100" dir="16200000" rotWithShape="0">
              <a:prstClr val="black">
                <a:alpha val="40000"/>
              </a:prstClr>
            </a:outerShdw>
          </a:effectLst>
        </p:spPr>
        <p:txBody>
          <a:bodyPr wrap="square" lIns="91440" tIns="45720" rIns="91440" bIns="45720">
            <a:spAutoFit/>
          </a:bodyPr>
          <a:lstStyle/>
          <a:p>
            <a:pPr algn="ctr"/>
            <a:r>
              <a:rPr lang="pt-BR" sz="3500" dirty="0">
                <a:ln w="0"/>
                <a:effectLst>
                  <a:outerShdw blurRad="38100" dist="19050" dir="2700000" algn="tl" rotWithShape="0">
                    <a:schemeClr val="dk1">
                      <a:alpha val="40000"/>
                    </a:schemeClr>
                  </a:outerShdw>
                </a:effectLst>
              </a:rPr>
              <a:t>Conclusão sobre </a:t>
            </a:r>
            <a:br>
              <a:rPr lang="pt-BR" sz="3500" dirty="0">
                <a:ln w="0"/>
                <a:effectLst>
                  <a:outerShdw blurRad="38100" dist="19050" dir="2700000" algn="tl" rotWithShape="0">
                    <a:schemeClr val="dk1">
                      <a:alpha val="40000"/>
                    </a:schemeClr>
                  </a:outerShdw>
                </a:effectLst>
              </a:rPr>
            </a:br>
            <a:r>
              <a:rPr lang="pt-BR" sz="3500" dirty="0">
                <a:ln w="0"/>
                <a:effectLst>
                  <a:outerShdw blurRad="38100" dist="19050" dir="2700000" algn="tl" rotWithShape="0">
                    <a:schemeClr val="dk1">
                      <a:alpha val="40000"/>
                    </a:schemeClr>
                  </a:outerShdw>
                </a:effectLst>
              </a:rPr>
              <a:t>Operador lógico – </a:t>
            </a:r>
            <a:r>
              <a:rPr lang="pt-BR" sz="6600" dirty="0">
                <a:ln w="0"/>
                <a:solidFill>
                  <a:srgbClr val="7030A0"/>
                </a:solidFill>
                <a:effectLst>
                  <a:outerShdw blurRad="38100" dist="19050" dir="2700000" algn="tl" rotWithShape="0">
                    <a:schemeClr val="dk1">
                      <a:alpha val="40000"/>
                    </a:schemeClr>
                  </a:outerShdw>
                </a:effectLst>
              </a:rPr>
              <a:t>NÃO()</a:t>
            </a:r>
          </a:p>
        </p:txBody>
      </p:sp>
    </p:spTree>
    <p:extLst>
      <p:ext uri="{BB962C8B-B14F-4D97-AF65-F5344CB8AC3E}">
        <p14:creationId xmlns:p14="http://schemas.microsoft.com/office/powerpoint/2010/main" val="327851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8D275862-97F2-4180-A136-25DE06BB3005}"/>
              </a:ext>
            </a:extLst>
          </p:cNvPr>
          <p:cNvPicPr>
            <a:picLocks noChangeAspect="1"/>
          </p:cNvPicPr>
          <p:nvPr/>
        </p:nvPicPr>
        <p:blipFill>
          <a:blip r:embed="rId2"/>
          <a:stretch>
            <a:fillRect/>
          </a:stretch>
        </p:blipFill>
        <p:spPr>
          <a:xfrm>
            <a:off x="1272209" y="1358316"/>
            <a:ext cx="2146852" cy="4111767"/>
          </a:xfrm>
          <a:prstGeom prst="rect">
            <a:avLst/>
          </a:prstGeom>
        </p:spPr>
      </p:pic>
      <p:graphicFrame>
        <p:nvGraphicFramePr>
          <p:cNvPr id="9" name="Tabela 10">
            <a:extLst>
              <a:ext uri="{FF2B5EF4-FFF2-40B4-BE49-F238E27FC236}">
                <a16:creationId xmlns:a16="http://schemas.microsoft.com/office/drawing/2014/main" id="{492224BB-0E5E-4D51-955C-C50D3DD56CEA}"/>
              </a:ext>
            </a:extLst>
          </p:cNvPr>
          <p:cNvGraphicFramePr>
            <a:graphicFrameLocks noGrp="1"/>
          </p:cNvGraphicFramePr>
          <p:nvPr>
            <p:extLst>
              <p:ext uri="{D42A27DB-BD31-4B8C-83A1-F6EECF244321}">
                <p14:modId xmlns:p14="http://schemas.microsoft.com/office/powerpoint/2010/main" val="3486059126"/>
              </p:ext>
            </p:extLst>
          </p:nvPr>
        </p:nvGraphicFramePr>
        <p:xfrm>
          <a:off x="3731918" y="2143937"/>
          <a:ext cx="1046922" cy="1584960"/>
        </p:xfrm>
        <a:graphic>
          <a:graphicData uri="http://schemas.openxmlformats.org/drawingml/2006/table">
            <a:tbl>
              <a:tblPr firstRow="1" bandRow="1">
                <a:tableStyleId>{5940675A-B579-460E-94D1-54222C63F5DA}</a:tableStyleId>
              </a:tblPr>
              <a:tblGrid>
                <a:gridCol w="523461">
                  <a:extLst>
                    <a:ext uri="{9D8B030D-6E8A-4147-A177-3AD203B41FA5}">
                      <a16:colId xmlns:a16="http://schemas.microsoft.com/office/drawing/2014/main" val="3617594255"/>
                    </a:ext>
                  </a:extLst>
                </a:gridCol>
                <a:gridCol w="523461">
                  <a:extLst>
                    <a:ext uri="{9D8B030D-6E8A-4147-A177-3AD203B41FA5}">
                      <a16:colId xmlns:a16="http://schemas.microsoft.com/office/drawing/2014/main" val="441817858"/>
                    </a:ext>
                  </a:extLst>
                </a:gridCol>
              </a:tblGrid>
              <a:tr h="174994">
                <a:tc>
                  <a:txBody>
                    <a:bodyPr/>
                    <a:lstStyle/>
                    <a:p>
                      <a:endParaRPr lang="pt-BR" sz="2000"/>
                    </a:p>
                  </a:txBody>
                  <a:tcPr/>
                </a:tc>
                <a:tc>
                  <a:txBody>
                    <a:bodyPr/>
                    <a:lstStyle/>
                    <a:p>
                      <a:r>
                        <a:rPr lang="pt-BR" sz="2000" dirty="0"/>
                        <a:t>3</a:t>
                      </a:r>
                    </a:p>
                  </a:txBody>
                  <a:tcPr/>
                </a:tc>
                <a:extLst>
                  <a:ext uri="{0D108BD9-81ED-4DB2-BD59-A6C34878D82A}">
                    <a16:rowId xmlns:a16="http://schemas.microsoft.com/office/drawing/2014/main" val="3751368002"/>
                  </a:ext>
                </a:extLst>
              </a:tr>
              <a:tr h="174994">
                <a:tc>
                  <a:txBody>
                    <a:bodyPr/>
                    <a:lstStyle/>
                    <a:p>
                      <a:r>
                        <a:rPr lang="pt-BR" sz="2000" dirty="0"/>
                        <a:t>2</a:t>
                      </a:r>
                    </a:p>
                  </a:txBody>
                  <a:tcPr/>
                </a:tc>
                <a:tc>
                  <a:txBody>
                    <a:bodyPr/>
                    <a:lstStyle/>
                    <a:p>
                      <a:endParaRPr lang="pt-BR" sz="2000" dirty="0"/>
                    </a:p>
                  </a:txBody>
                  <a:tcPr/>
                </a:tc>
                <a:extLst>
                  <a:ext uri="{0D108BD9-81ED-4DB2-BD59-A6C34878D82A}">
                    <a16:rowId xmlns:a16="http://schemas.microsoft.com/office/drawing/2014/main" val="2348540287"/>
                  </a:ext>
                </a:extLst>
              </a:tr>
              <a:tr h="174994">
                <a:tc>
                  <a:txBody>
                    <a:bodyPr/>
                    <a:lstStyle/>
                    <a:p>
                      <a:endParaRPr lang="pt-BR" sz="2000" dirty="0"/>
                    </a:p>
                  </a:txBody>
                  <a:tcPr/>
                </a:tc>
                <a:tc>
                  <a:txBody>
                    <a:bodyPr/>
                    <a:lstStyle/>
                    <a:p>
                      <a:r>
                        <a:rPr lang="pt-BR" sz="2000" dirty="0"/>
                        <a:t>5</a:t>
                      </a:r>
                    </a:p>
                  </a:txBody>
                  <a:tcPr/>
                </a:tc>
                <a:extLst>
                  <a:ext uri="{0D108BD9-81ED-4DB2-BD59-A6C34878D82A}">
                    <a16:rowId xmlns:a16="http://schemas.microsoft.com/office/drawing/2014/main" val="1002850165"/>
                  </a:ext>
                </a:extLst>
              </a:tr>
              <a:tr h="174994">
                <a:tc>
                  <a:txBody>
                    <a:bodyPr/>
                    <a:lstStyle/>
                    <a:p>
                      <a:endParaRPr lang="pt-BR" sz="2000" dirty="0"/>
                    </a:p>
                  </a:txBody>
                  <a:tcPr/>
                </a:tc>
                <a:tc>
                  <a:txBody>
                    <a:bodyPr/>
                    <a:lstStyle/>
                    <a:p>
                      <a:endParaRPr lang="pt-BR" sz="2000" dirty="0"/>
                    </a:p>
                  </a:txBody>
                  <a:tcPr/>
                </a:tc>
                <a:extLst>
                  <a:ext uri="{0D108BD9-81ED-4DB2-BD59-A6C34878D82A}">
                    <a16:rowId xmlns:a16="http://schemas.microsoft.com/office/drawing/2014/main" val="3580876893"/>
                  </a:ext>
                </a:extLst>
              </a:tr>
            </a:tbl>
          </a:graphicData>
        </a:graphic>
      </p:graphicFrame>
      <p:cxnSp>
        <p:nvCxnSpPr>
          <p:cNvPr id="10" name="Conector de Seta Reta 9">
            <a:extLst>
              <a:ext uri="{FF2B5EF4-FFF2-40B4-BE49-F238E27FC236}">
                <a16:creationId xmlns:a16="http://schemas.microsoft.com/office/drawing/2014/main" id="{0E5A8239-803C-497F-8FC0-973721478070}"/>
              </a:ext>
            </a:extLst>
          </p:cNvPr>
          <p:cNvCxnSpPr>
            <a:cxnSpLocks/>
          </p:cNvCxnSpPr>
          <p:nvPr/>
        </p:nvCxnSpPr>
        <p:spPr>
          <a:xfrm flipV="1">
            <a:off x="2703444" y="3500450"/>
            <a:ext cx="1028474" cy="596348"/>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Conector de Seta Reta 12">
            <a:extLst>
              <a:ext uri="{FF2B5EF4-FFF2-40B4-BE49-F238E27FC236}">
                <a16:creationId xmlns:a16="http://schemas.microsoft.com/office/drawing/2014/main" id="{F3CC5DDB-581D-4415-9190-FC5FE2F57074}"/>
              </a:ext>
            </a:extLst>
          </p:cNvPr>
          <p:cNvCxnSpPr>
            <a:cxnSpLocks/>
          </p:cNvCxnSpPr>
          <p:nvPr/>
        </p:nvCxnSpPr>
        <p:spPr>
          <a:xfrm>
            <a:off x="4671392" y="2350065"/>
            <a:ext cx="1875182"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Conector de Seta Reta 14">
            <a:extLst>
              <a:ext uri="{FF2B5EF4-FFF2-40B4-BE49-F238E27FC236}">
                <a16:creationId xmlns:a16="http://schemas.microsoft.com/office/drawing/2014/main" id="{EAFBA44B-0EE5-4267-BD99-DA2CF080DC6E}"/>
              </a:ext>
            </a:extLst>
          </p:cNvPr>
          <p:cNvCxnSpPr>
            <a:cxnSpLocks/>
          </p:cNvCxnSpPr>
          <p:nvPr/>
        </p:nvCxnSpPr>
        <p:spPr>
          <a:xfrm>
            <a:off x="4161183" y="2754256"/>
            <a:ext cx="2385391"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Conector de Seta Reta 16">
            <a:extLst>
              <a:ext uri="{FF2B5EF4-FFF2-40B4-BE49-F238E27FC236}">
                <a16:creationId xmlns:a16="http://schemas.microsoft.com/office/drawing/2014/main" id="{CE4876DF-D56B-4D6D-A9C3-8ACB5DC394D9}"/>
              </a:ext>
            </a:extLst>
          </p:cNvPr>
          <p:cNvCxnSpPr>
            <a:cxnSpLocks/>
          </p:cNvCxnSpPr>
          <p:nvPr/>
        </p:nvCxnSpPr>
        <p:spPr>
          <a:xfrm>
            <a:off x="4671392" y="3151822"/>
            <a:ext cx="1875182"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9" name="Retângulo 18">
            <a:extLst>
              <a:ext uri="{FF2B5EF4-FFF2-40B4-BE49-F238E27FC236}">
                <a16:creationId xmlns:a16="http://schemas.microsoft.com/office/drawing/2014/main" id="{E1229595-5D6F-4088-AD2A-35DA12919B19}"/>
              </a:ext>
            </a:extLst>
          </p:cNvPr>
          <p:cNvSpPr/>
          <p:nvPr/>
        </p:nvSpPr>
        <p:spPr>
          <a:xfrm>
            <a:off x="6241771" y="2105561"/>
            <a:ext cx="5208106" cy="1323439"/>
          </a:xfrm>
          <a:prstGeom prst="rect">
            <a:avLst/>
          </a:prstGeom>
          <a:noFill/>
          <a:ln>
            <a:noFill/>
          </a:ln>
          <a:effectLst>
            <a:outerShdw blurRad="50800" dist="38100" dir="16200000" rotWithShape="0">
              <a:prstClr val="black">
                <a:alpha val="40000"/>
              </a:prstClr>
            </a:outerShdw>
          </a:effectLst>
        </p:spPr>
        <p:txBody>
          <a:bodyPr wrap="square" lIns="91440" tIns="45720" rIns="91440" bIns="45720">
            <a:spAutoFit/>
          </a:bodyPr>
          <a:lstStyle/>
          <a:p>
            <a:pPr algn="ctr"/>
            <a:r>
              <a:rPr lang="pt-BR" sz="8000" dirty="0">
                <a:ln w="0"/>
                <a:effectLst>
                  <a:outerShdw blurRad="38100" dist="19050" dir="2700000" algn="tl" rotWithShape="0">
                    <a:schemeClr val="dk1">
                      <a:alpha val="40000"/>
                    </a:schemeClr>
                  </a:outerShdw>
                </a:effectLst>
              </a:rPr>
              <a:t>VARIÁVEIS</a:t>
            </a:r>
          </a:p>
        </p:txBody>
      </p:sp>
    </p:spTree>
    <p:extLst>
      <p:ext uri="{BB962C8B-B14F-4D97-AF65-F5344CB8AC3E}">
        <p14:creationId xmlns:p14="http://schemas.microsoft.com/office/powerpoint/2010/main" val="221379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6E04DDE6-BAC7-4A30-9C00-428751DD59B1}"/>
              </a:ext>
            </a:extLst>
          </p:cNvPr>
          <p:cNvSpPr/>
          <p:nvPr/>
        </p:nvSpPr>
        <p:spPr>
          <a:xfrm>
            <a:off x="405912" y="891843"/>
            <a:ext cx="11844204" cy="923330"/>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CADA VARIÁVEL DEVE TER UM NOME:</a:t>
            </a:r>
          </a:p>
        </p:txBody>
      </p:sp>
      <p:pic>
        <p:nvPicPr>
          <p:cNvPr id="7" name="Imagem 6">
            <a:extLst>
              <a:ext uri="{FF2B5EF4-FFF2-40B4-BE49-F238E27FC236}">
                <a16:creationId xmlns:a16="http://schemas.microsoft.com/office/drawing/2014/main" id="{A5411A86-532F-4A38-9F02-6E7DB1062BA1}"/>
              </a:ext>
            </a:extLst>
          </p:cNvPr>
          <p:cNvPicPr>
            <a:picLocks noChangeAspect="1"/>
          </p:cNvPicPr>
          <p:nvPr/>
        </p:nvPicPr>
        <p:blipFill>
          <a:blip r:embed="rId2"/>
          <a:stretch>
            <a:fillRect/>
          </a:stretch>
        </p:blipFill>
        <p:spPr>
          <a:xfrm>
            <a:off x="671707" y="2013408"/>
            <a:ext cx="2146852" cy="4111767"/>
          </a:xfrm>
          <a:prstGeom prst="rect">
            <a:avLst/>
          </a:prstGeom>
        </p:spPr>
      </p:pic>
      <p:graphicFrame>
        <p:nvGraphicFramePr>
          <p:cNvPr id="8" name="Tabela 10">
            <a:extLst>
              <a:ext uri="{FF2B5EF4-FFF2-40B4-BE49-F238E27FC236}">
                <a16:creationId xmlns:a16="http://schemas.microsoft.com/office/drawing/2014/main" id="{361B2F8C-74F5-4DAE-AD67-716DFC5B9D78}"/>
              </a:ext>
            </a:extLst>
          </p:cNvPr>
          <p:cNvGraphicFramePr>
            <a:graphicFrameLocks noGrp="1"/>
          </p:cNvGraphicFramePr>
          <p:nvPr>
            <p:extLst>
              <p:ext uri="{D42A27DB-BD31-4B8C-83A1-F6EECF244321}">
                <p14:modId xmlns:p14="http://schemas.microsoft.com/office/powerpoint/2010/main" val="3595539533"/>
              </p:ext>
            </p:extLst>
          </p:nvPr>
        </p:nvGraphicFramePr>
        <p:xfrm>
          <a:off x="4468895" y="1815173"/>
          <a:ext cx="4020014" cy="4692473"/>
        </p:xfrm>
        <a:graphic>
          <a:graphicData uri="http://schemas.openxmlformats.org/drawingml/2006/table">
            <a:tbl>
              <a:tblPr firstRow="1" bandRow="1">
                <a:tableStyleId>{5940675A-B579-460E-94D1-54222C63F5DA}</a:tableStyleId>
              </a:tblPr>
              <a:tblGrid>
                <a:gridCol w="2010007">
                  <a:extLst>
                    <a:ext uri="{9D8B030D-6E8A-4147-A177-3AD203B41FA5}">
                      <a16:colId xmlns:a16="http://schemas.microsoft.com/office/drawing/2014/main" val="3617594255"/>
                    </a:ext>
                  </a:extLst>
                </a:gridCol>
                <a:gridCol w="2010007">
                  <a:extLst>
                    <a:ext uri="{9D8B030D-6E8A-4147-A177-3AD203B41FA5}">
                      <a16:colId xmlns:a16="http://schemas.microsoft.com/office/drawing/2014/main" val="441817858"/>
                    </a:ext>
                  </a:extLst>
                </a:gridCol>
              </a:tblGrid>
              <a:tr h="760553">
                <a:tc>
                  <a:txBody>
                    <a:bodyPr/>
                    <a:lstStyle/>
                    <a:p>
                      <a:pPr algn="ctr"/>
                      <a:endParaRPr lang="pt-BR" sz="4000" b="1" dirty="0">
                        <a:latin typeface="Courier New" panose="02070309020205020404" pitchFamily="49" charset="0"/>
                        <a:cs typeface="Courier New" panose="02070309020205020404" pitchFamily="49" charset="0"/>
                      </a:endParaRPr>
                    </a:p>
                  </a:txBody>
                  <a:tcPr/>
                </a:tc>
                <a:tc>
                  <a:txBody>
                    <a:bodyPr/>
                    <a:lstStyle/>
                    <a:p>
                      <a:pPr algn="ctr"/>
                      <a:endParaRPr lang="pt-BR" sz="4000" b="1" dirty="0">
                        <a:highlight>
                          <a:srgbClr val="FF0000"/>
                        </a:highlight>
                        <a:latin typeface="Courier New" panose="02070309020205020404" pitchFamily="49" charset="0"/>
                        <a:cs typeface="Courier New" panose="02070309020205020404" pitchFamily="49" charset="0"/>
                      </a:endParaRPr>
                    </a:p>
                    <a:p>
                      <a:pPr algn="ctr"/>
                      <a:r>
                        <a:rPr lang="pt-BR" sz="4000" b="1" dirty="0">
                          <a:latin typeface="Courier New" panose="02070309020205020404" pitchFamily="49" charset="0"/>
                          <a:cs typeface="Courier New" panose="02070309020205020404" pitchFamily="49" charset="0"/>
                        </a:rPr>
                        <a:t>3</a:t>
                      </a:r>
                    </a:p>
                  </a:txBody>
                  <a:tcPr/>
                </a:tc>
                <a:extLst>
                  <a:ext uri="{0D108BD9-81ED-4DB2-BD59-A6C34878D82A}">
                    <a16:rowId xmlns:a16="http://schemas.microsoft.com/office/drawing/2014/main" val="3751368002"/>
                  </a:ext>
                </a:extLst>
              </a:tr>
              <a:tr h="760553">
                <a:tc>
                  <a:txBody>
                    <a:bodyPr/>
                    <a:lstStyle/>
                    <a:p>
                      <a:pPr algn="ctr"/>
                      <a:endParaRPr lang="pt-BR" sz="4000" b="1" dirty="0">
                        <a:latin typeface="Courier New" panose="02070309020205020404" pitchFamily="49" charset="0"/>
                        <a:cs typeface="Courier New" panose="02070309020205020404" pitchFamily="49" charset="0"/>
                      </a:endParaRPr>
                    </a:p>
                    <a:p>
                      <a:pPr algn="ctr"/>
                      <a:r>
                        <a:rPr lang="pt-BR" sz="4000" b="1" dirty="0">
                          <a:latin typeface="Courier New" panose="02070309020205020404" pitchFamily="49" charset="0"/>
                          <a:cs typeface="Courier New" panose="02070309020205020404" pitchFamily="49" charset="0"/>
                        </a:rPr>
                        <a:t>2</a:t>
                      </a:r>
                    </a:p>
                  </a:txBody>
                  <a:tcPr/>
                </a:tc>
                <a:tc>
                  <a:txBody>
                    <a:bodyPr/>
                    <a:lstStyle/>
                    <a:p>
                      <a:pPr algn="ctr"/>
                      <a:endParaRPr lang="pt-BR" sz="40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348540287"/>
                  </a:ext>
                </a:extLst>
              </a:tr>
              <a:tr h="760553">
                <a:tc>
                  <a:txBody>
                    <a:bodyPr/>
                    <a:lstStyle/>
                    <a:p>
                      <a:pPr algn="ctr"/>
                      <a:endParaRPr lang="pt-BR" sz="4000" b="1" dirty="0">
                        <a:latin typeface="Courier New" panose="02070309020205020404" pitchFamily="49" charset="0"/>
                        <a:cs typeface="Courier New" panose="02070309020205020404" pitchFamily="49" charset="0"/>
                      </a:endParaRPr>
                    </a:p>
                  </a:txBody>
                  <a:tcPr/>
                </a:tc>
                <a:tc>
                  <a:txBody>
                    <a:bodyPr/>
                    <a:lstStyle/>
                    <a:p>
                      <a:pPr algn="ctr"/>
                      <a:endParaRPr lang="pt-BR" sz="4000" b="1" dirty="0">
                        <a:highlight>
                          <a:srgbClr val="FF0000"/>
                        </a:highlight>
                        <a:latin typeface="Courier New" panose="02070309020205020404" pitchFamily="49" charset="0"/>
                        <a:cs typeface="Courier New" panose="02070309020205020404" pitchFamily="49" charset="0"/>
                      </a:endParaRPr>
                    </a:p>
                    <a:p>
                      <a:pPr algn="ctr"/>
                      <a:r>
                        <a:rPr lang="pt-BR" sz="4000" b="1" dirty="0">
                          <a:latin typeface="Courier New" panose="02070309020205020404" pitchFamily="49" charset="0"/>
                          <a:cs typeface="Courier New" panose="02070309020205020404" pitchFamily="49" charset="0"/>
                        </a:rPr>
                        <a:t>5</a:t>
                      </a:r>
                    </a:p>
                  </a:txBody>
                  <a:tcPr/>
                </a:tc>
                <a:extLst>
                  <a:ext uri="{0D108BD9-81ED-4DB2-BD59-A6C34878D82A}">
                    <a16:rowId xmlns:a16="http://schemas.microsoft.com/office/drawing/2014/main" val="1002850165"/>
                  </a:ext>
                </a:extLst>
              </a:tr>
              <a:tr h="760553">
                <a:tc>
                  <a:txBody>
                    <a:bodyPr/>
                    <a:lstStyle/>
                    <a:p>
                      <a:pPr algn="ctr"/>
                      <a:endParaRPr lang="pt-BR" sz="4000" b="1" dirty="0">
                        <a:latin typeface="Courier New" panose="02070309020205020404" pitchFamily="49" charset="0"/>
                        <a:cs typeface="Courier New" panose="02070309020205020404" pitchFamily="49" charset="0"/>
                      </a:endParaRPr>
                    </a:p>
                  </a:txBody>
                  <a:tcPr/>
                </a:tc>
                <a:tc>
                  <a:txBody>
                    <a:bodyPr/>
                    <a:lstStyle/>
                    <a:p>
                      <a:pPr algn="ctr"/>
                      <a:endParaRPr lang="pt-BR" sz="40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80876893"/>
                  </a:ext>
                </a:extLst>
              </a:tr>
            </a:tbl>
          </a:graphicData>
        </a:graphic>
      </p:graphicFrame>
      <p:cxnSp>
        <p:nvCxnSpPr>
          <p:cNvPr id="9" name="Conector de Seta Reta 8">
            <a:extLst>
              <a:ext uri="{FF2B5EF4-FFF2-40B4-BE49-F238E27FC236}">
                <a16:creationId xmlns:a16="http://schemas.microsoft.com/office/drawing/2014/main" id="{725CAA0F-18A1-4070-9DD6-9ED9F8DFC6A0}"/>
              </a:ext>
            </a:extLst>
          </p:cNvPr>
          <p:cNvCxnSpPr>
            <a:cxnSpLocks/>
          </p:cNvCxnSpPr>
          <p:nvPr/>
        </p:nvCxnSpPr>
        <p:spPr>
          <a:xfrm flipV="1">
            <a:off x="2416841" y="4408227"/>
            <a:ext cx="2052054" cy="46649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CaixaDeTexto 10">
            <a:extLst>
              <a:ext uri="{FF2B5EF4-FFF2-40B4-BE49-F238E27FC236}">
                <a16:creationId xmlns:a16="http://schemas.microsoft.com/office/drawing/2014/main" id="{2E7B9CF7-67E1-4A86-8863-2484990B476B}"/>
              </a:ext>
            </a:extLst>
          </p:cNvPr>
          <p:cNvSpPr txBox="1"/>
          <p:nvPr/>
        </p:nvSpPr>
        <p:spPr>
          <a:xfrm>
            <a:off x="6990725" y="1836008"/>
            <a:ext cx="1102398" cy="707886"/>
          </a:xfrm>
          <a:prstGeom prst="rect">
            <a:avLst/>
          </a:prstGeom>
          <a:noFill/>
        </p:spPr>
        <p:txBody>
          <a:bodyPr wrap="square" rtlCol="0">
            <a:spAutoFit/>
          </a:bodyPr>
          <a:lstStyle/>
          <a:p>
            <a:pPr algn="ctr"/>
            <a:r>
              <a:rPr lang="pt-BR" sz="4000" dirty="0">
                <a:highlight>
                  <a:srgbClr val="FF0000"/>
                </a:highlight>
              </a:rPr>
              <a:t>N1</a:t>
            </a:r>
          </a:p>
        </p:txBody>
      </p:sp>
      <p:sp>
        <p:nvSpPr>
          <p:cNvPr id="12" name="CaixaDeTexto 11">
            <a:extLst>
              <a:ext uri="{FF2B5EF4-FFF2-40B4-BE49-F238E27FC236}">
                <a16:creationId xmlns:a16="http://schemas.microsoft.com/office/drawing/2014/main" id="{A4483F19-0F87-47BE-9450-C58BA96F3CB9}"/>
              </a:ext>
            </a:extLst>
          </p:cNvPr>
          <p:cNvSpPr txBox="1"/>
          <p:nvPr/>
        </p:nvSpPr>
        <p:spPr>
          <a:xfrm>
            <a:off x="4993602" y="3160480"/>
            <a:ext cx="1102398" cy="707886"/>
          </a:xfrm>
          <a:prstGeom prst="rect">
            <a:avLst/>
          </a:prstGeom>
          <a:noFill/>
        </p:spPr>
        <p:txBody>
          <a:bodyPr wrap="square" rtlCol="0">
            <a:spAutoFit/>
          </a:bodyPr>
          <a:lstStyle/>
          <a:p>
            <a:pPr algn="ctr"/>
            <a:r>
              <a:rPr lang="pt-BR" sz="4000" dirty="0">
                <a:highlight>
                  <a:srgbClr val="FF0000"/>
                </a:highlight>
              </a:rPr>
              <a:t>N2</a:t>
            </a:r>
          </a:p>
        </p:txBody>
      </p:sp>
      <p:sp>
        <p:nvSpPr>
          <p:cNvPr id="13" name="CaixaDeTexto 12">
            <a:extLst>
              <a:ext uri="{FF2B5EF4-FFF2-40B4-BE49-F238E27FC236}">
                <a16:creationId xmlns:a16="http://schemas.microsoft.com/office/drawing/2014/main" id="{30603188-45EA-4A44-99F8-23CC6394FF0C}"/>
              </a:ext>
            </a:extLst>
          </p:cNvPr>
          <p:cNvSpPr txBox="1"/>
          <p:nvPr/>
        </p:nvSpPr>
        <p:spPr>
          <a:xfrm>
            <a:off x="6629059" y="4408227"/>
            <a:ext cx="1825730" cy="707886"/>
          </a:xfrm>
          <a:prstGeom prst="rect">
            <a:avLst/>
          </a:prstGeom>
          <a:noFill/>
        </p:spPr>
        <p:txBody>
          <a:bodyPr wrap="square" rtlCol="0">
            <a:spAutoFit/>
          </a:bodyPr>
          <a:lstStyle/>
          <a:p>
            <a:pPr algn="ctr"/>
            <a:r>
              <a:rPr lang="pt-BR" sz="4000" dirty="0">
                <a:highlight>
                  <a:srgbClr val="FF0000"/>
                </a:highlight>
              </a:rPr>
              <a:t>SOMA</a:t>
            </a:r>
          </a:p>
        </p:txBody>
      </p:sp>
    </p:spTree>
    <p:extLst>
      <p:ext uri="{BB962C8B-B14F-4D97-AF65-F5344CB8AC3E}">
        <p14:creationId xmlns:p14="http://schemas.microsoft.com/office/powerpoint/2010/main" val="209255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3DE125E-B7CB-410E-8098-7A54825377A5}"/>
              </a:ext>
            </a:extLst>
          </p:cNvPr>
          <p:cNvSpPr>
            <a:spLocks noGrp="1"/>
          </p:cNvSpPr>
          <p:nvPr>
            <p:ph idx="1"/>
          </p:nvPr>
        </p:nvSpPr>
        <p:spPr>
          <a:xfrm>
            <a:off x="485146" y="1945079"/>
            <a:ext cx="11029615" cy="3634486"/>
          </a:xfrm>
        </p:spPr>
        <p:txBody>
          <a:bodyPr>
            <a:normAutofit/>
          </a:bodyPr>
          <a:lstStyle/>
          <a:p>
            <a:pPr marL="342900" indent="-342900">
              <a:buFont typeface="+mj-lt"/>
              <a:buAutoNum type="arabicPeriod"/>
            </a:pPr>
            <a:r>
              <a:rPr lang="pt-BR" sz="2000" dirty="0"/>
              <a:t>Nome da variável deve iniciar sempre com uma LETRA</a:t>
            </a:r>
          </a:p>
          <a:p>
            <a:pPr marL="342900" indent="-342900">
              <a:buFont typeface="+mj-lt"/>
              <a:buAutoNum type="arabicPeriod"/>
            </a:pPr>
            <a:r>
              <a:rPr lang="pt-BR" sz="2000" dirty="0"/>
              <a:t>Números são aceitos somente a partir do SEGUNDO DÍGITO do nome da variável</a:t>
            </a:r>
          </a:p>
          <a:p>
            <a:pPr marL="342900" indent="-342900">
              <a:buFont typeface="+mj-lt"/>
              <a:buAutoNum type="arabicPeriod"/>
            </a:pPr>
            <a:r>
              <a:rPr lang="pt-BR" sz="2000" dirty="0"/>
              <a:t>Não pode conter espaços em branco no nome da variável</a:t>
            </a:r>
          </a:p>
          <a:p>
            <a:pPr marL="342900" indent="-342900">
              <a:buFont typeface="+mj-lt"/>
              <a:buAutoNum type="arabicPeriod"/>
            </a:pPr>
            <a:r>
              <a:rPr lang="pt-BR" sz="2000" dirty="0"/>
              <a:t>NÃO SÃO ACEITOS CARACTERES ESPECIAIS no nome da variável</a:t>
            </a:r>
          </a:p>
          <a:p>
            <a:pPr marL="342900" indent="-342900">
              <a:buFont typeface="+mj-lt"/>
              <a:buAutoNum type="arabicPeriod"/>
            </a:pPr>
            <a:r>
              <a:rPr lang="pt-BR" sz="2000" dirty="0"/>
              <a:t>O ÚNICO CARACTERE ESPECIAL ACEITO é o sublinha ( _ )</a:t>
            </a:r>
          </a:p>
          <a:p>
            <a:pPr marL="342900" indent="-342900">
              <a:buFont typeface="+mj-lt"/>
              <a:buAutoNum type="arabicPeriod"/>
            </a:pPr>
            <a:r>
              <a:rPr lang="pt-BR" sz="2000" dirty="0"/>
              <a:t>Não utilize palavras reservadas (nome de comandos) das linguagens que estiver programando para dar nome a variável</a:t>
            </a:r>
          </a:p>
          <a:p>
            <a:pPr marL="342900" indent="-342900">
              <a:buFont typeface="+mj-lt"/>
              <a:buAutoNum type="arabicPeriod"/>
            </a:pPr>
            <a:r>
              <a:rPr lang="pt-BR" sz="2000" dirty="0"/>
              <a:t>EVITE NOMES EXTENSOS (GRANDES)</a:t>
            </a:r>
          </a:p>
          <a:p>
            <a:endParaRPr lang="pt-BR" sz="2000" dirty="0"/>
          </a:p>
        </p:txBody>
      </p:sp>
      <p:sp>
        <p:nvSpPr>
          <p:cNvPr id="4" name="Retângulo 3">
            <a:extLst>
              <a:ext uri="{FF2B5EF4-FFF2-40B4-BE49-F238E27FC236}">
                <a16:creationId xmlns:a16="http://schemas.microsoft.com/office/drawing/2014/main" id="{55AA594E-2199-4FF8-AD20-64967A9DE940}"/>
              </a:ext>
            </a:extLst>
          </p:cNvPr>
          <p:cNvSpPr/>
          <p:nvPr/>
        </p:nvSpPr>
        <p:spPr>
          <a:xfrm>
            <a:off x="485146" y="882650"/>
            <a:ext cx="9924127"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REGRAS PARA NOMEAR(CRIAR) VARIÁVEIS:</a:t>
            </a:r>
          </a:p>
        </p:txBody>
      </p:sp>
    </p:spTree>
    <p:extLst>
      <p:ext uri="{BB962C8B-B14F-4D97-AF65-F5344CB8AC3E}">
        <p14:creationId xmlns:p14="http://schemas.microsoft.com/office/powerpoint/2010/main" val="287695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A6EBD97-0D89-4DA4-9360-A56D51310E17}"/>
              </a:ext>
            </a:extLst>
          </p:cNvPr>
          <p:cNvSpPr>
            <a:spLocks noGrp="1"/>
          </p:cNvSpPr>
          <p:nvPr>
            <p:ph idx="1"/>
          </p:nvPr>
        </p:nvSpPr>
        <p:spPr>
          <a:xfrm>
            <a:off x="57663" y="2363538"/>
            <a:ext cx="3117351" cy="4214789"/>
          </a:xfrm>
          <a:solidFill>
            <a:srgbClr val="92D050"/>
          </a:solidFill>
        </p:spPr>
        <p:txBody>
          <a:bodyPr>
            <a:normAutofit lnSpcReduction="10000"/>
          </a:bodyPr>
          <a:lstStyle/>
          <a:p>
            <a:pPr marL="0" indent="0">
              <a:buNone/>
            </a:pP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X1</a:t>
            </a:r>
          </a:p>
          <a:p>
            <a:r>
              <a:rPr lang="pt-BR" dirty="0">
                <a:latin typeface="Arial" panose="020B0604020202020204" pitchFamily="34" charset="0"/>
                <a:cs typeface="Arial" panose="020B0604020202020204" pitchFamily="34" charset="0"/>
              </a:rPr>
              <a:t>NOME</a:t>
            </a:r>
          </a:p>
          <a:p>
            <a:r>
              <a:rPr lang="pt-BR" dirty="0">
                <a:latin typeface="Arial" panose="020B0604020202020204" pitchFamily="34" charset="0"/>
                <a:cs typeface="Arial" panose="020B0604020202020204" pitchFamily="34" charset="0"/>
              </a:rPr>
              <a:t>ENDERECOCLIENTE</a:t>
            </a:r>
          </a:p>
          <a:p>
            <a:r>
              <a:rPr lang="pt-BR" dirty="0" err="1">
                <a:latin typeface="Arial" panose="020B0604020202020204" pitchFamily="34" charset="0"/>
                <a:cs typeface="Arial" panose="020B0604020202020204" pitchFamily="34" charset="0"/>
              </a:rPr>
              <a:t>nome_do_funcionArio</a:t>
            </a:r>
            <a:endParaRPr lang="pt-BR" dirty="0">
              <a:latin typeface="Arial" panose="020B0604020202020204" pitchFamily="34" charset="0"/>
              <a:cs typeface="Arial" panose="020B0604020202020204" pitchFamily="34" charset="0"/>
            </a:endParaRPr>
          </a:p>
          <a:p>
            <a:r>
              <a:rPr lang="pt-BR" dirty="0" err="1">
                <a:latin typeface="Arial" panose="020B0604020202020204" pitchFamily="34" charset="0"/>
                <a:cs typeface="Arial" panose="020B0604020202020204" pitchFamily="34" charset="0"/>
              </a:rPr>
              <a:t>cidade_cliente</a:t>
            </a:r>
            <a:endParaRPr lang="pt-BR" dirty="0">
              <a:latin typeface="Arial" panose="020B0604020202020204" pitchFamily="34" charset="0"/>
              <a:cs typeface="Arial" panose="020B0604020202020204" pitchFamily="34" charset="0"/>
            </a:endParaRPr>
          </a:p>
          <a:p>
            <a:r>
              <a:rPr lang="pt-BR" dirty="0" err="1">
                <a:latin typeface="Arial" panose="020B0604020202020204" pitchFamily="34" charset="0"/>
                <a:cs typeface="Arial" panose="020B0604020202020204" pitchFamily="34" charset="0"/>
              </a:rPr>
              <a:t>dataNASCIMENTOfilho</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X</a:t>
            </a:r>
          </a:p>
          <a:p>
            <a:r>
              <a:rPr lang="pt-BR" dirty="0">
                <a:latin typeface="Arial" panose="020B0604020202020204" pitchFamily="34" charset="0"/>
                <a:cs typeface="Arial" panose="020B0604020202020204" pitchFamily="34" charset="0"/>
              </a:rPr>
              <a:t>Y</a:t>
            </a:r>
          </a:p>
          <a:p>
            <a:r>
              <a:rPr lang="pt-BR" dirty="0">
                <a:latin typeface="Arial" panose="020B0604020202020204" pitchFamily="34" charset="0"/>
                <a:cs typeface="Arial" panose="020B0604020202020204" pitchFamily="34" charset="0"/>
              </a:rPr>
              <a:t>Z</a:t>
            </a:r>
          </a:p>
          <a:p>
            <a:r>
              <a:rPr lang="pt-BR" dirty="0" err="1">
                <a:latin typeface="Arial" panose="020B0604020202020204" pitchFamily="34" charset="0"/>
                <a:cs typeface="Arial" panose="020B0604020202020204" pitchFamily="34" charset="0"/>
              </a:rPr>
              <a:t>IdAdE_CLi</a:t>
            </a:r>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sp>
        <p:nvSpPr>
          <p:cNvPr id="6" name="Retângulo 5">
            <a:extLst>
              <a:ext uri="{FF2B5EF4-FFF2-40B4-BE49-F238E27FC236}">
                <a16:creationId xmlns:a16="http://schemas.microsoft.com/office/drawing/2014/main" id="{87D15FB3-B39F-4115-8931-93420A73D6D1}"/>
              </a:ext>
            </a:extLst>
          </p:cNvPr>
          <p:cNvSpPr/>
          <p:nvPr/>
        </p:nvSpPr>
        <p:spPr>
          <a:xfrm>
            <a:off x="57663" y="865843"/>
            <a:ext cx="5752294" cy="1323439"/>
          </a:xfrm>
          <a:prstGeom prst="rect">
            <a:avLst/>
          </a:prstGeom>
          <a:solidFill>
            <a:srgbClr val="92D050"/>
          </a:solidFill>
          <a:ln>
            <a:noFill/>
          </a:ln>
          <a:effectLst>
            <a:outerShdw blurRad="50800" dist="38100" dir="16200000" rotWithShape="0">
              <a:prstClr val="black">
                <a:alpha val="40000"/>
              </a:prstClr>
            </a:outerShdw>
          </a:effectLst>
        </p:spPr>
        <p:txBody>
          <a:bodyPr wrap="square" lIns="91440" tIns="45720" rIns="91440" bIns="45720">
            <a:spAutoFit/>
          </a:bodyPr>
          <a:lstStyle/>
          <a:p>
            <a:pPr algn="ctr"/>
            <a:r>
              <a:rPr lang="pt-BR" sz="4000" dirty="0">
                <a:ln w="0"/>
                <a:effectLst>
                  <a:outerShdw blurRad="38100" dist="19050" dir="2700000" algn="tl" rotWithShape="0">
                    <a:schemeClr val="dk1">
                      <a:alpha val="40000"/>
                    </a:schemeClr>
                  </a:outerShdw>
                </a:effectLst>
              </a:rPr>
              <a:t>EXEMPLOS DE NOMES VÁLIDOS DE VARIÁVEIS:</a:t>
            </a:r>
          </a:p>
        </p:txBody>
      </p:sp>
      <p:sp>
        <p:nvSpPr>
          <p:cNvPr id="7" name="Espaço Reservado para Conteúdo 2">
            <a:extLst>
              <a:ext uri="{FF2B5EF4-FFF2-40B4-BE49-F238E27FC236}">
                <a16:creationId xmlns:a16="http://schemas.microsoft.com/office/drawing/2014/main" id="{5621A4D9-B936-46F5-A5A2-9269E0BC21F0}"/>
              </a:ext>
            </a:extLst>
          </p:cNvPr>
          <p:cNvSpPr txBox="1">
            <a:spLocks/>
          </p:cNvSpPr>
          <p:nvPr/>
        </p:nvSpPr>
        <p:spPr>
          <a:xfrm>
            <a:off x="3302672" y="2372326"/>
            <a:ext cx="2507285" cy="4214789"/>
          </a:xfrm>
          <a:prstGeom prst="rect">
            <a:avLst/>
          </a:prstGeom>
          <a:solidFill>
            <a:srgbClr val="92D050"/>
          </a:solidFill>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pt-BR" dirty="0" err="1">
                <a:latin typeface="Arial" panose="020B0604020202020204" pitchFamily="34" charset="0"/>
                <a:cs typeface="Arial" panose="020B0604020202020204" pitchFamily="34" charset="0"/>
              </a:rPr>
              <a:t>numMATRICULA</a:t>
            </a:r>
            <a:endParaRPr lang="pt-BR" dirty="0">
              <a:latin typeface="Arial" panose="020B0604020202020204" pitchFamily="34" charset="0"/>
              <a:cs typeface="Arial" panose="020B0604020202020204" pitchFamily="34" charset="0"/>
            </a:endParaRPr>
          </a:p>
          <a:p>
            <a:r>
              <a:rPr lang="pt-BR" dirty="0" err="1">
                <a:latin typeface="Arial" panose="020B0604020202020204" pitchFamily="34" charset="0"/>
                <a:cs typeface="Arial" panose="020B0604020202020204" pitchFamily="34" charset="0"/>
              </a:rPr>
              <a:t>Rg</a:t>
            </a:r>
            <a:endParaRPr lang="pt-BR" dirty="0">
              <a:latin typeface="Arial" panose="020B0604020202020204" pitchFamily="34" charset="0"/>
              <a:cs typeface="Arial" panose="020B0604020202020204" pitchFamily="34" charset="0"/>
            </a:endParaRPr>
          </a:p>
          <a:p>
            <a:r>
              <a:rPr lang="pt-BR" dirty="0" err="1">
                <a:latin typeface="Arial" panose="020B0604020202020204" pitchFamily="34" charset="0"/>
                <a:cs typeface="Arial" panose="020B0604020202020204" pitchFamily="34" charset="0"/>
              </a:rPr>
              <a:t>cpf</a:t>
            </a:r>
            <a:endParaRPr lang="pt-BR" dirty="0">
              <a:latin typeface="Arial" panose="020B0604020202020204" pitchFamily="34" charset="0"/>
              <a:cs typeface="Arial" panose="020B0604020202020204" pitchFamily="34" charset="0"/>
            </a:endParaRPr>
          </a:p>
          <a:p>
            <a:r>
              <a:rPr lang="pt-BR" dirty="0" err="1">
                <a:latin typeface="Arial" panose="020B0604020202020204" pitchFamily="34" charset="0"/>
                <a:cs typeface="Arial" panose="020B0604020202020204" pitchFamily="34" charset="0"/>
              </a:rPr>
              <a:t>Cnpj</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peso</a:t>
            </a:r>
          </a:p>
          <a:p>
            <a:r>
              <a:rPr lang="pt-BR" dirty="0" err="1">
                <a:latin typeface="Arial" panose="020B0604020202020204" pitchFamily="34" charset="0"/>
                <a:cs typeface="Arial" panose="020B0604020202020204" pitchFamily="34" charset="0"/>
              </a:rPr>
              <a:t>cutis</a:t>
            </a:r>
            <a:endParaRPr lang="pt-BR" dirty="0">
              <a:latin typeface="Arial" panose="020B0604020202020204" pitchFamily="34" charset="0"/>
              <a:cs typeface="Arial" panose="020B0604020202020204" pitchFamily="34" charset="0"/>
            </a:endParaRPr>
          </a:p>
          <a:p>
            <a:r>
              <a:rPr lang="pt-BR" dirty="0" err="1">
                <a:latin typeface="Arial" panose="020B0604020202020204" pitchFamily="34" charset="0"/>
                <a:cs typeface="Arial" panose="020B0604020202020204" pitchFamily="34" charset="0"/>
              </a:rPr>
              <a:t>genero</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sexo</a:t>
            </a:r>
          </a:p>
          <a:p>
            <a:r>
              <a:rPr lang="pt-BR" dirty="0">
                <a:latin typeface="Arial" panose="020B0604020202020204" pitchFamily="34" charset="0"/>
                <a:cs typeface="Arial" panose="020B0604020202020204" pitchFamily="34" charset="0"/>
              </a:rPr>
              <a:t>salario</a:t>
            </a:r>
          </a:p>
        </p:txBody>
      </p:sp>
      <p:sp>
        <p:nvSpPr>
          <p:cNvPr id="8" name="Retângulo 7">
            <a:extLst>
              <a:ext uri="{FF2B5EF4-FFF2-40B4-BE49-F238E27FC236}">
                <a16:creationId xmlns:a16="http://schemas.microsoft.com/office/drawing/2014/main" id="{BEE08944-566C-4397-B95D-3C0F242B722E}"/>
              </a:ext>
            </a:extLst>
          </p:cNvPr>
          <p:cNvSpPr/>
          <p:nvPr/>
        </p:nvSpPr>
        <p:spPr>
          <a:xfrm>
            <a:off x="5997525" y="865844"/>
            <a:ext cx="6096000" cy="1323439"/>
          </a:xfrm>
          <a:prstGeom prst="rect">
            <a:avLst/>
          </a:prstGeom>
          <a:solidFill>
            <a:srgbClr val="FF0000"/>
          </a:solidFill>
          <a:ln>
            <a:noFill/>
          </a:ln>
          <a:effectLst>
            <a:outerShdw blurRad="50800" dist="38100" dir="16200000" rotWithShape="0">
              <a:prstClr val="black">
                <a:alpha val="40000"/>
              </a:prstClr>
            </a:outerShdw>
          </a:effectLst>
        </p:spPr>
        <p:txBody>
          <a:bodyPr wrap="square" lIns="91440" tIns="45720" rIns="91440" bIns="45720">
            <a:spAutoFit/>
          </a:bodyPr>
          <a:lstStyle/>
          <a:p>
            <a:pPr algn="ctr"/>
            <a:r>
              <a:rPr lang="pt-BR" sz="4000" dirty="0">
                <a:ln w="0"/>
                <a:effectLst>
                  <a:outerShdw blurRad="38100" dist="19050" dir="2700000" algn="tl" rotWithShape="0">
                    <a:schemeClr val="dk1">
                      <a:alpha val="40000"/>
                    </a:schemeClr>
                  </a:outerShdw>
                </a:effectLst>
              </a:rPr>
              <a:t>EXEMPLOS DE NOMES INVÁLIDOS DE VARIÁVEIS:</a:t>
            </a:r>
          </a:p>
        </p:txBody>
      </p:sp>
      <p:sp>
        <p:nvSpPr>
          <p:cNvPr id="10" name="Espaço Reservado para Conteúdo 2">
            <a:extLst>
              <a:ext uri="{FF2B5EF4-FFF2-40B4-BE49-F238E27FC236}">
                <a16:creationId xmlns:a16="http://schemas.microsoft.com/office/drawing/2014/main" id="{E1CBFA06-F21E-4AD5-8E8C-D9E8B976B2CF}"/>
              </a:ext>
            </a:extLst>
          </p:cNvPr>
          <p:cNvSpPr txBox="1">
            <a:spLocks/>
          </p:cNvSpPr>
          <p:nvPr/>
        </p:nvSpPr>
        <p:spPr>
          <a:xfrm>
            <a:off x="5997525" y="2335401"/>
            <a:ext cx="6096000" cy="4214789"/>
          </a:xfrm>
          <a:prstGeom prst="rect">
            <a:avLst/>
          </a:prstGeom>
          <a:solidFill>
            <a:srgbClr val="FF0000"/>
          </a:solidFill>
        </p:spPr>
        <p:txBody>
          <a:bodyPr vert="horz" lIns="91440" tIns="45720" rIns="91440" bIns="45720" rtlCol="0" anchor="ctr">
            <a:normAutofit fontScale="92500" lnSpcReduction="10000"/>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pt-BR" dirty="0">
              <a:solidFill>
                <a:srgbClr val="002060"/>
              </a:solidFill>
              <a:latin typeface="Arial" panose="020B0604020202020204" pitchFamily="34" charset="0"/>
              <a:cs typeface="Arial" panose="020B0604020202020204" pitchFamily="34" charset="0"/>
            </a:endParaRPr>
          </a:p>
          <a:p>
            <a:r>
              <a:rPr lang="pt-BR" dirty="0">
                <a:solidFill>
                  <a:srgbClr val="002060"/>
                </a:solidFill>
                <a:latin typeface="Arial" panose="020B0604020202020204" pitchFamily="34" charset="0"/>
                <a:cs typeface="Arial" panose="020B0604020202020204" pitchFamily="34" charset="0"/>
              </a:rPr>
              <a:t>X</a:t>
            </a:r>
            <a:r>
              <a:rPr lang="pt-BR" dirty="0">
                <a:solidFill>
                  <a:srgbClr val="002060"/>
                </a:solidFill>
                <a:highlight>
                  <a:srgbClr val="FFFF00"/>
                </a:highlight>
                <a:latin typeface="Arial" panose="020B0604020202020204" pitchFamily="34" charset="0"/>
                <a:cs typeface="Arial" panose="020B0604020202020204" pitchFamily="34" charset="0"/>
              </a:rPr>
              <a:t> </a:t>
            </a:r>
            <a:r>
              <a:rPr lang="pt-BR" dirty="0">
                <a:solidFill>
                  <a:srgbClr val="002060"/>
                </a:solidFill>
                <a:latin typeface="Arial" panose="020B0604020202020204" pitchFamily="34" charset="0"/>
                <a:cs typeface="Arial" panose="020B0604020202020204" pitchFamily="34" charset="0"/>
              </a:rPr>
              <a:t>1</a:t>
            </a:r>
          </a:p>
          <a:p>
            <a:r>
              <a:rPr lang="pt-BR" dirty="0">
                <a:solidFill>
                  <a:srgbClr val="002060"/>
                </a:solidFill>
                <a:latin typeface="Arial" panose="020B0604020202020204" pitchFamily="34" charset="0"/>
                <a:cs typeface="Arial" panose="020B0604020202020204" pitchFamily="34" charset="0"/>
              </a:rPr>
              <a:t>NOME</a:t>
            </a:r>
            <a:r>
              <a:rPr lang="pt-BR" dirty="0">
                <a:solidFill>
                  <a:srgbClr val="002060"/>
                </a:solidFill>
                <a:highlight>
                  <a:srgbClr val="FFFF00"/>
                </a:highlight>
                <a:latin typeface="Arial" panose="020B0604020202020204" pitchFamily="34" charset="0"/>
                <a:cs typeface="Arial" panose="020B0604020202020204" pitchFamily="34" charset="0"/>
              </a:rPr>
              <a:t> </a:t>
            </a:r>
            <a:r>
              <a:rPr lang="pt-BR" dirty="0">
                <a:solidFill>
                  <a:srgbClr val="002060"/>
                </a:solidFill>
                <a:latin typeface="Arial" panose="020B0604020202020204" pitchFamily="34" charset="0"/>
                <a:cs typeface="Arial" panose="020B0604020202020204" pitchFamily="34" charset="0"/>
              </a:rPr>
              <a:t>c</a:t>
            </a:r>
            <a:r>
              <a:rPr lang="pt-BR" dirty="0">
                <a:solidFill>
                  <a:srgbClr val="002060"/>
                </a:solidFill>
                <a:highlight>
                  <a:srgbClr val="FFFF00"/>
                </a:highlight>
                <a:latin typeface="Arial" panose="020B0604020202020204" pitchFamily="34" charset="0"/>
                <a:cs typeface="Arial" panose="020B0604020202020204" pitchFamily="34" charset="0"/>
              </a:rPr>
              <a:t>ô</a:t>
            </a:r>
            <a:r>
              <a:rPr lang="pt-BR" dirty="0">
                <a:solidFill>
                  <a:srgbClr val="002060"/>
                </a:solidFill>
                <a:latin typeface="Arial" panose="020B0604020202020204" pitchFamily="34" charset="0"/>
                <a:cs typeface="Arial" panose="020B0604020202020204" pitchFamily="34" charset="0"/>
              </a:rPr>
              <a:t>njuge</a:t>
            </a:r>
          </a:p>
          <a:p>
            <a:r>
              <a:rPr lang="pt-BR" dirty="0">
                <a:solidFill>
                  <a:srgbClr val="002060"/>
                </a:solidFill>
                <a:latin typeface="Arial" panose="020B0604020202020204" pitchFamily="34" charset="0"/>
                <a:cs typeface="Arial" panose="020B0604020202020204" pitchFamily="34" charset="0"/>
              </a:rPr>
              <a:t>ENDERE</a:t>
            </a:r>
            <a:r>
              <a:rPr lang="pt-BR" dirty="0">
                <a:solidFill>
                  <a:srgbClr val="002060"/>
                </a:solidFill>
                <a:highlight>
                  <a:srgbClr val="FFFF00"/>
                </a:highlight>
                <a:latin typeface="Arial" panose="020B0604020202020204" pitchFamily="34" charset="0"/>
                <a:cs typeface="Arial" panose="020B0604020202020204" pitchFamily="34" charset="0"/>
              </a:rPr>
              <a:t>Ç</a:t>
            </a:r>
            <a:r>
              <a:rPr lang="pt-BR" dirty="0">
                <a:solidFill>
                  <a:srgbClr val="002060"/>
                </a:solidFill>
                <a:latin typeface="Arial" panose="020B0604020202020204" pitchFamily="34" charset="0"/>
                <a:cs typeface="Arial" panose="020B0604020202020204" pitchFamily="34" charset="0"/>
              </a:rPr>
              <a:t>O</a:t>
            </a:r>
            <a:r>
              <a:rPr lang="pt-BR" dirty="0">
                <a:solidFill>
                  <a:srgbClr val="002060"/>
                </a:solidFill>
                <a:highlight>
                  <a:srgbClr val="FFFF00"/>
                </a:highlight>
                <a:latin typeface="Arial" panose="020B0604020202020204" pitchFamily="34" charset="0"/>
                <a:cs typeface="Arial" panose="020B0604020202020204" pitchFamily="34" charset="0"/>
              </a:rPr>
              <a:t> </a:t>
            </a:r>
            <a:r>
              <a:rPr lang="pt-BR" dirty="0">
                <a:solidFill>
                  <a:srgbClr val="002060"/>
                </a:solidFill>
                <a:latin typeface="Arial" panose="020B0604020202020204" pitchFamily="34" charset="0"/>
                <a:cs typeface="Arial" panose="020B0604020202020204" pitchFamily="34" charset="0"/>
              </a:rPr>
              <a:t>CLIENTE</a:t>
            </a:r>
          </a:p>
          <a:p>
            <a:r>
              <a:rPr lang="pt-BR" dirty="0" err="1">
                <a:solidFill>
                  <a:srgbClr val="002060"/>
                </a:solidFill>
                <a:latin typeface="Arial" panose="020B0604020202020204" pitchFamily="34" charset="0"/>
                <a:cs typeface="Arial" panose="020B0604020202020204" pitchFamily="34" charset="0"/>
              </a:rPr>
              <a:t>nome_do_funcion</a:t>
            </a:r>
            <a:r>
              <a:rPr lang="pt-BR" dirty="0" err="1">
                <a:solidFill>
                  <a:srgbClr val="002060"/>
                </a:solidFill>
                <a:highlight>
                  <a:srgbClr val="FFFF00"/>
                </a:highlight>
                <a:latin typeface="Arial" panose="020B0604020202020204" pitchFamily="34" charset="0"/>
                <a:cs typeface="Arial" panose="020B0604020202020204" pitchFamily="34" charset="0"/>
              </a:rPr>
              <a:t>á</a:t>
            </a:r>
            <a:r>
              <a:rPr lang="pt-BR" dirty="0" err="1">
                <a:solidFill>
                  <a:srgbClr val="002060"/>
                </a:solidFill>
                <a:latin typeface="Arial" panose="020B0604020202020204" pitchFamily="34" charset="0"/>
                <a:cs typeface="Arial" panose="020B0604020202020204" pitchFamily="34" charset="0"/>
              </a:rPr>
              <a:t>rio</a:t>
            </a:r>
            <a:endParaRPr lang="pt-BR" dirty="0">
              <a:solidFill>
                <a:srgbClr val="002060"/>
              </a:solidFill>
              <a:latin typeface="Arial" panose="020B0604020202020204" pitchFamily="34" charset="0"/>
              <a:cs typeface="Arial" panose="020B0604020202020204" pitchFamily="34" charset="0"/>
            </a:endParaRPr>
          </a:p>
          <a:p>
            <a:r>
              <a:rPr lang="pt-BR" dirty="0">
                <a:solidFill>
                  <a:srgbClr val="002060"/>
                </a:solidFill>
                <a:latin typeface="Arial" panose="020B0604020202020204" pitchFamily="34" charset="0"/>
                <a:cs typeface="Arial" panose="020B0604020202020204" pitchFamily="34" charset="0"/>
              </a:rPr>
              <a:t>Cidade</a:t>
            </a:r>
            <a:r>
              <a:rPr lang="pt-BR" dirty="0">
                <a:solidFill>
                  <a:srgbClr val="002060"/>
                </a:solidFill>
                <a:highlight>
                  <a:srgbClr val="FFFF00"/>
                </a:highlight>
                <a:latin typeface="Arial" panose="020B0604020202020204" pitchFamily="34" charset="0"/>
                <a:cs typeface="Arial" panose="020B0604020202020204" pitchFamily="34" charset="0"/>
              </a:rPr>
              <a:t> </a:t>
            </a:r>
            <a:r>
              <a:rPr lang="pt-BR" dirty="0">
                <a:solidFill>
                  <a:srgbClr val="002060"/>
                </a:solidFill>
                <a:latin typeface="Arial" panose="020B0604020202020204" pitchFamily="34" charset="0"/>
                <a:cs typeface="Arial" panose="020B0604020202020204" pitchFamily="34" charset="0"/>
              </a:rPr>
              <a:t>cliente</a:t>
            </a:r>
          </a:p>
          <a:p>
            <a:r>
              <a:rPr lang="pt-BR" dirty="0" err="1">
                <a:solidFill>
                  <a:srgbClr val="002060"/>
                </a:solidFill>
                <a:latin typeface="Arial" panose="020B0604020202020204" pitchFamily="34" charset="0"/>
                <a:cs typeface="Arial" panose="020B0604020202020204" pitchFamily="34" charset="0"/>
              </a:rPr>
              <a:t>Data</a:t>
            </a:r>
            <a:r>
              <a:rPr lang="pt-BR" dirty="0" err="1">
                <a:solidFill>
                  <a:srgbClr val="002060"/>
                </a:solidFill>
                <a:highlight>
                  <a:srgbClr val="FFFF00"/>
                </a:highlight>
                <a:latin typeface="Arial" panose="020B0604020202020204" pitchFamily="34" charset="0"/>
                <a:cs typeface="Arial" panose="020B0604020202020204" pitchFamily="34" charset="0"/>
              </a:rPr>
              <a:t>+</a:t>
            </a:r>
            <a:r>
              <a:rPr lang="pt-BR" dirty="0" err="1">
                <a:solidFill>
                  <a:srgbClr val="002060"/>
                </a:solidFill>
                <a:latin typeface="Arial" panose="020B0604020202020204" pitchFamily="34" charset="0"/>
                <a:cs typeface="Arial" panose="020B0604020202020204" pitchFamily="34" charset="0"/>
              </a:rPr>
              <a:t>NASCIMENTO</a:t>
            </a:r>
            <a:r>
              <a:rPr lang="pt-BR" dirty="0" err="1">
                <a:solidFill>
                  <a:srgbClr val="002060"/>
                </a:solidFill>
                <a:highlight>
                  <a:srgbClr val="FFFF00"/>
                </a:highlight>
                <a:latin typeface="Arial" panose="020B0604020202020204" pitchFamily="34" charset="0"/>
                <a:cs typeface="Arial" panose="020B0604020202020204" pitchFamily="34" charset="0"/>
              </a:rPr>
              <a:t>-</a:t>
            </a:r>
            <a:r>
              <a:rPr lang="pt-BR" dirty="0" err="1">
                <a:solidFill>
                  <a:srgbClr val="002060"/>
                </a:solidFill>
                <a:latin typeface="Arial" panose="020B0604020202020204" pitchFamily="34" charset="0"/>
                <a:cs typeface="Arial" panose="020B0604020202020204" pitchFamily="34" charset="0"/>
              </a:rPr>
              <a:t>filho</a:t>
            </a:r>
            <a:endParaRPr lang="pt-BR" dirty="0">
              <a:solidFill>
                <a:srgbClr val="002060"/>
              </a:solidFill>
              <a:latin typeface="Arial" panose="020B0604020202020204" pitchFamily="34" charset="0"/>
              <a:cs typeface="Arial" panose="020B0604020202020204" pitchFamily="34" charset="0"/>
            </a:endParaRPr>
          </a:p>
          <a:p>
            <a:r>
              <a:rPr lang="pt-BR" dirty="0" err="1">
                <a:solidFill>
                  <a:srgbClr val="002060"/>
                </a:solidFill>
                <a:latin typeface="Arial" panose="020B0604020202020204" pitchFamily="34" charset="0"/>
                <a:cs typeface="Arial" panose="020B0604020202020204" pitchFamily="34" charset="0"/>
              </a:rPr>
              <a:t>G</a:t>
            </a:r>
            <a:r>
              <a:rPr lang="pt-BR" dirty="0" err="1">
                <a:solidFill>
                  <a:srgbClr val="002060"/>
                </a:solidFill>
                <a:highlight>
                  <a:srgbClr val="FFFF00"/>
                </a:highlight>
                <a:latin typeface="Arial" panose="020B0604020202020204" pitchFamily="34" charset="0"/>
                <a:cs typeface="Arial" panose="020B0604020202020204" pitchFamily="34" charset="0"/>
              </a:rPr>
              <a:t>Ê</a:t>
            </a:r>
            <a:r>
              <a:rPr lang="pt-BR" dirty="0" err="1">
                <a:solidFill>
                  <a:srgbClr val="002060"/>
                </a:solidFill>
                <a:latin typeface="Arial" panose="020B0604020202020204" pitchFamily="34" charset="0"/>
                <a:cs typeface="Arial" panose="020B0604020202020204" pitchFamily="34" charset="0"/>
              </a:rPr>
              <a:t>neRO</a:t>
            </a:r>
            <a:endParaRPr lang="pt-BR" dirty="0">
              <a:solidFill>
                <a:srgbClr val="002060"/>
              </a:solidFill>
              <a:latin typeface="Arial" panose="020B0604020202020204" pitchFamily="34" charset="0"/>
              <a:cs typeface="Arial" panose="020B0604020202020204" pitchFamily="34" charset="0"/>
            </a:endParaRPr>
          </a:p>
          <a:p>
            <a:r>
              <a:rPr lang="pt-BR" dirty="0">
                <a:solidFill>
                  <a:srgbClr val="002060"/>
                </a:solidFill>
                <a:highlight>
                  <a:srgbClr val="FFFF00"/>
                </a:highlight>
                <a:latin typeface="Arial" panose="020B0604020202020204" pitchFamily="34" charset="0"/>
                <a:cs typeface="Arial" panose="020B0604020202020204" pitchFamily="34" charset="0"/>
              </a:rPr>
              <a:t>1º</a:t>
            </a:r>
            <a:r>
              <a:rPr lang="pt-BR" dirty="0">
                <a:solidFill>
                  <a:srgbClr val="002060"/>
                </a:solidFill>
                <a:latin typeface="Arial" panose="020B0604020202020204" pitchFamily="34" charset="0"/>
                <a:cs typeface="Arial" panose="020B0604020202020204" pitchFamily="34" charset="0"/>
              </a:rPr>
              <a:t>nome</a:t>
            </a:r>
          </a:p>
          <a:p>
            <a:r>
              <a:rPr lang="pt-BR" dirty="0" err="1">
                <a:solidFill>
                  <a:srgbClr val="002060"/>
                </a:solidFill>
                <a:latin typeface="Arial" panose="020B0604020202020204" pitchFamily="34" charset="0"/>
                <a:cs typeface="Arial" panose="020B0604020202020204" pitchFamily="34" charset="0"/>
              </a:rPr>
              <a:t>numMATR</a:t>
            </a:r>
            <a:r>
              <a:rPr lang="pt-BR" dirty="0" err="1">
                <a:solidFill>
                  <a:srgbClr val="002060"/>
                </a:solidFill>
                <a:highlight>
                  <a:srgbClr val="FFFF00"/>
                </a:highlight>
                <a:latin typeface="Arial" panose="020B0604020202020204" pitchFamily="34" charset="0"/>
                <a:cs typeface="Arial" panose="020B0604020202020204" pitchFamily="34" charset="0"/>
              </a:rPr>
              <a:t>Í</a:t>
            </a:r>
            <a:r>
              <a:rPr lang="pt-BR" dirty="0" err="1">
                <a:solidFill>
                  <a:srgbClr val="002060"/>
                </a:solidFill>
                <a:latin typeface="Arial" panose="020B0604020202020204" pitchFamily="34" charset="0"/>
                <a:cs typeface="Arial" panose="020B0604020202020204" pitchFamily="34" charset="0"/>
              </a:rPr>
              <a:t>CULA</a:t>
            </a:r>
            <a:endParaRPr lang="pt-BR" dirty="0">
              <a:solidFill>
                <a:srgbClr val="002060"/>
              </a:solidFill>
              <a:latin typeface="Arial" panose="020B0604020202020204" pitchFamily="34" charset="0"/>
              <a:cs typeface="Arial" panose="020B0604020202020204" pitchFamily="34" charset="0"/>
            </a:endParaRPr>
          </a:p>
          <a:p>
            <a:r>
              <a:rPr lang="pt-BR" dirty="0">
                <a:solidFill>
                  <a:srgbClr val="002060"/>
                </a:solidFill>
                <a:latin typeface="Arial" panose="020B0604020202020204" pitchFamily="34" charset="0"/>
                <a:cs typeface="Arial" panose="020B0604020202020204" pitchFamily="34" charset="0"/>
              </a:rPr>
              <a:t>sal</a:t>
            </a:r>
            <a:r>
              <a:rPr lang="pt-BR" dirty="0">
                <a:solidFill>
                  <a:srgbClr val="002060"/>
                </a:solidFill>
                <a:highlight>
                  <a:srgbClr val="FFFF00"/>
                </a:highlight>
                <a:latin typeface="Arial" panose="020B0604020202020204" pitchFamily="34" charset="0"/>
                <a:cs typeface="Arial" panose="020B0604020202020204" pitchFamily="34" charset="0"/>
              </a:rPr>
              <a:t>á</a:t>
            </a:r>
            <a:r>
              <a:rPr lang="pt-BR" dirty="0">
                <a:solidFill>
                  <a:srgbClr val="002060"/>
                </a:solidFill>
                <a:latin typeface="Arial" panose="020B0604020202020204" pitchFamily="34" charset="0"/>
                <a:cs typeface="Arial" panose="020B0604020202020204" pitchFamily="34" charset="0"/>
              </a:rPr>
              <a:t>rio</a:t>
            </a:r>
          </a:p>
          <a:p>
            <a:endParaRPr lang="pt-BR" dirty="0">
              <a:solidFill>
                <a:srgbClr val="002060"/>
              </a:solidFill>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244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animBg="1"/>
      <p:bldP spid="6" grpId="0" animBg="1"/>
      <p:bldP spid="7"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D742D65-B9C4-4950-8801-21A10A06CEC4}"/>
              </a:ext>
            </a:extLst>
          </p:cNvPr>
          <p:cNvSpPr>
            <a:spLocks noGrp="1"/>
          </p:cNvSpPr>
          <p:nvPr>
            <p:ph idx="1"/>
          </p:nvPr>
        </p:nvSpPr>
        <p:spPr>
          <a:xfrm>
            <a:off x="581192" y="1966939"/>
            <a:ext cx="11029615" cy="4658944"/>
          </a:xfrm>
        </p:spPr>
        <p:txBody>
          <a:bodyPr>
            <a:normAutofit lnSpcReduction="10000"/>
          </a:bodyPr>
          <a:lstStyle/>
          <a:p>
            <a:r>
              <a:rPr lang="pt-BR" b="1" dirty="0">
                <a:solidFill>
                  <a:schemeClr val="bg1"/>
                </a:solidFill>
                <a:highlight>
                  <a:srgbClr val="FF0000"/>
                </a:highlight>
              </a:rPr>
              <a:t>INTEIRO</a:t>
            </a:r>
            <a:r>
              <a:rPr lang="pt-BR" dirty="0"/>
              <a:t>: são números positivos ou negativos que não possuem parte fracionária:</a:t>
            </a:r>
          </a:p>
          <a:p>
            <a:pPr lvl="1"/>
            <a:r>
              <a:rPr lang="pt-BR" dirty="0"/>
              <a:t>Exemplos:  ....,-1000,-999, ....., -19,....-1, 0, 1, 2, ...., 500, ...., 32500,....</a:t>
            </a:r>
          </a:p>
          <a:p>
            <a:pPr marL="324000" lvl="1" indent="0">
              <a:buNone/>
            </a:pPr>
            <a:endParaRPr lang="pt-BR" dirty="0"/>
          </a:p>
          <a:p>
            <a:r>
              <a:rPr lang="pt-BR" b="1" dirty="0">
                <a:solidFill>
                  <a:schemeClr val="bg1"/>
                </a:solidFill>
                <a:highlight>
                  <a:srgbClr val="FF0000"/>
                </a:highlight>
              </a:rPr>
              <a:t>REAL</a:t>
            </a:r>
            <a:r>
              <a:rPr lang="pt-BR" dirty="0"/>
              <a:t>: são números fracionados, positivos ou negativos fracionários:</a:t>
            </a:r>
          </a:p>
          <a:p>
            <a:pPr lvl="1"/>
            <a:r>
              <a:rPr lang="pt-BR" dirty="0"/>
              <a:t>Exemplos: ........, -101.534, ....., -1.000999, .......,  0.9999, ......, 0.0, ....., 1.010000, ......, 20234.9999,  ..........</a:t>
            </a:r>
          </a:p>
          <a:p>
            <a:pPr marL="324000" lvl="1" indent="0">
              <a:buNone/>
            </a:pPr>
            <a:endParaRPr lang="pt-BR" dirty="0"/>
          </a:p>
          <a:p>
            <a:r>
              <a:rPr lang="pt-BR" b="1" dirty="0">
                <a:solidFill>
                  <a:schemeClr val="bg1"/>
                </a:solidFill>
                <a:highlight>
                  <a:srgbClr val="FF0000"/>
                </a:highlight>
              </a:rPr>
              <a:t>CARACTERE</a:t>
            </a:r>
            <a:r>
              <a:rPr lang="pt-BR" dirty="0"/>
              <a:t>: são números, letras, caracteres especiais, TODOS EXPRESSOS DENTRO DE ASPAS</a:t>
            </a:r>
          </a:p>
          <a:p>
            <a:pPr lvl="1"/>
            <a:r>
              <a:rPr lang="pt-BR" dirty="0"/>
              <a:t>Exemplos: “1”, “univap@univap.br”, “´^-+)” ,  “João da silva” , “2.3541” , “9530” </a:t>
            </a:r>
          </a:p>
          <a:p>
            <a:pPr lvl="1"/>
            <a:endParaRPr lang="pt-BR" dirty="0"/>
          </a:p>
          <a:p>
            <a:r>
              <a:rPr lang="pt-BR" b="1" dirty="0">
                <a:solidFill>
                  <a:schemeClr val="bg1"/>
                </a:solidFill>
                <a:highlight>
                  <a:srgbClr val="FF0000"/>
                </a:highlight>
              </a:rPr>
              <a:t>BOOLEANO</a:t>
            </a:r>
            <a:r>
              <a:rPr lang="pt-BR" dirty="0"/>
              <a:t> (LÓGICO):possuem somente dois estados lógicos. Podemos evitar de usar este tipos utilizando  dado do tipo inteiro ou até mesmo do tipo caractere. Porém, é importante saber que existem e que em alguns momentos teremos que usá-los’</a:t>
            </a:r>
          </a:p>
          <a:p>
            <a:pPr lvl="1"/>
            <a:r>
              <a:rPr lang="pt-BR" dirty="0"/>
              <a:t>Exemplos:  0 ou 1,  </a:t>
            </a:r>
            <a:r>
              <a:rPr lang="pt-BR" dirty="0" err="1"/>
              <a:t>True</a:t>
            </a:r>
            <a:r>
              <a:rPr lang="pt-BR" dirty="0"/>
              <a:t> ou False,  Verdadeiro ou Falso,  .T. ou .F. ,  sim ou não,  .S. ou .N.,  .V. ou .F. </a:t>
            </a:r>
          </a:p>
          <a:p>
            <a:endParaRPr lang="pt-BR" dirty="0"/>
          </a:p>
        </p:txBody>
      </p:sp>
      <p:sp>
        <p:nvSpPr>
          <p:cNvPr id="4" name="Retângulo 3">
            <a:extLst>
              <a:ext uri="{FF2B5EF4-FFF2-40B4-BE49-F238E27FC236}">
                <a16:creationId xmlns:a16="http://schemas.microsoft.com/office/drawing/2014/main" id="{87CCC975-5A6F-4104-8700-21E0C2776977}"/>
              </a:ext>
            </a:extLst>
          </p:cNvPr>
          <p:cNvSpPr/>
          <p:nvPr/>
        </p:nvSpPr>
        <p:spPr>
          <a:xfrm>
            <a:off x="581193" y="643499"/>
            <a:ext cx="11029614" cy="1323439"/>
          </a:xfrm>
          <a:prstGeom prst="rect">
            <a:avLst/>
          </a:prstGeom>
          <a:noFill/>
          <a:ln>
            <a:noFill/>
          </a:ln>
          <a:effectLst>
            <a:outerShdw blurRad="50800" dist="38100" dir="16200000" rotWithShape="0">
              <a:prstClr val="black">
                <a:alpha val="40000"/>
              </a:prstClr>
            </a:outerShdw>
          </a:effectLst>
        </p:spPr>
        <p:txBody>
          <a:bodyPr wrap="square" lIns="91440" tIns="45720" rIns="91440" bIns="45720">
            <a:spAutoFit/>
          </a:bodyPr>
          <a:lstStyle/>
          <a:p>
            <a:pPr algn="ctr"/>
            <a:r>
              <a:rPr lang="pt-BR" sz="4000" dirty="0">
                <a:ln w="0"/>
                <a:effectLst>
                  <a:outerShdw blurRad="38100" dist="19050" dir="2700000" algn="tl" rotWithShape="0">
                    <a:schemeClr val="dk1">
                      <a:alpha val="40000"/>
                    </a:schemeClr>
                  </a:outerShdw>
                </a:effectLst>
              </a:rPr>
              <a:t>TIPOS DE DADOS DE VARIÁVEIS </a:t>
            </a:r>
          </a:p>
          <a:p>
            <a:pPr algn="just"/>
            <a:r>
              <a:rPr lang="pt-BR" sz="4000" dirty="0">
                <a:ln w="0"/>
                <a:effectLst>
                  <a:outerShdw blurRad="38100" dist="19050" dir="2700000" algn="tl" rotWithShape="0">
                    <a:schemeClr val="dk1">
                      <a:alpha val="40000"/>
                    </a:schemeClr>
                  </a:outerShdw>
                </a:effectLst>
              </a:rPr>
              <a:t>QUE SÃO ARMAZENADOS EM VARIÁVEIS:</a:t>
            </a:r>
          </a:p>
        </p:txBody>
      </p:sp>
    </p:spTree>
    <p:extLst>
      <p:ext uri="{BB962C8B-B14F-4D97-AF65-F5344CB8AC3E}">
        <p14:creationId xmlns:p14="http://schemas.microsoft.com/office/powerpoint/2010/main" val="1288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698C5063-5F2A-4AEF-8DDF-930131605CAD}"/>
              </a:ext>
            </a:extLst>
          </p:cNvPr>
          <p:cNvSpPr/>
          <p:nvPr/>
        </p:nvSpPr>
        <p:spPr>
          <a:xfrm>
            <a:off x="326596" y="697617"/>
            <a:ext cx="10607006" cy="707886"/>
          </a:xfrm>
          <a:prstGeom prst="rect">
            <a:avLst/>
          </a:prstGeom>
          <a:noFill/>
          <a:ln>
            <a:noFill/>
          </a:ln>
          <a:effectLst>
            <a:outerShdw blurRad="50800" dist="38100" dir="16200000" rotWithShape="0">
              <a:prstClr val="black">
                <a:alpha val="40000"/>
              </a:prstClr>
            </a:outerShdw>
          </a:effectLst>
        </p:spPr>
        <p:txBody>
          <a:bodyPr wrap="none" lIns="91440" tIns="45720" rIns="91440" bIns="45720">
            <a:spAutoFit/>
          </a:bodyPr>
          <a:lstStyle/>
          <a:p>
            <a:pPr algn="ctr"/>
            <a:r>
              <a:rPr lang="pt-BR" sz="4000" dirty="0">
                <a:ln w="0"/>
                <a:effectLst>
                  <a:outerShdw blurRad="38100" dist="19050" dir="2700000" algn="tl" rotWithShape="0">
                    <a:schemeClr val="dk1">
                      <a:alpha val="40000"/>
                    </a:schemeClr>
                  </a:outerShdw>
                </a:effectLst>
              </a:rPr>
              <a:t>EXEMPLOS DE TIPOS DE DADOS DE VARIÁVEIS</a:t>
            </a:r>
          </a:p>
        </p:txBody>
      </p:sp>
      <p:pic>
        <p:nvPicPr>
          <p:cNvPr id="5" name="Imagem 4">
            <a:extLst>
              <a:ext uri="{FF2B5EF4-FFF2-40B4-BE49-F238E27FC236}">
                <a16:creationId xmlns:a16="http://schemas.microsoft.com/office/drawing/2014/main" id="{3D95C6F7-37DE-4A61-86FB-8F22C394FFF0}"/>
              </a:ext>
            </a:extLst>
          </p:cNvPr>
          <p:cNvPicPr>
            <a:picLocks noChangeAspect="1"/>
          </p:cNvPicPr>
          <p:nvPr/>
        </p:nvPicPr>
        <p:blipFill>
          <a:blip r:embed="rId2"/>
          <a:stretch>
            <a:fillRect/>
          </a:stretch>
        </p:blipFill>
        <p:spPr>
          <a:xfrm>
            <a:off x="0" y="1871198"/>
            <a:ext cx="1975644" cy="3783860"/>
          </a:xfrm>
          <a:prstGeom prst="rect">
            <a:avLst/>
          </a:prstGeom>
        </p:spPr>
      </p:pic>
      <p:graphicFrame>
        <p:nvGraphicFramePr>
          <p:cNvPr id="6" name="Tabela 10">
            <a:extLst>
              <a:ext uri="{FF2B5EF4-FFF2-40B4-BE49-F238E27FC236}">
                <a16:creationId xmlns:a16="http://schemas.microsoft.com/office/drawing/2014/main" id="{990F8B91-D0DB-4B40-B503-B2E3B08FFD1C}"/>
              </a:ext>
            </a:extLst>
          </p:cNvPr>
          <p:cNvGraphicFramePr>
            <a:graphicFrameLocks noGrp="1"/>
          </p:cNvGraphicFramePr>
          <p:nvPr>
            <p:extLst>
              <p:ext uri="{D42A27DB-BD31-4B8C-83A1-F6EECF244321}">
                <p14:modId xmlns:p14="http://schemas.microsoft.com/office/powerpoint/2010/main" val="636738085"/>
              </p:ext>
            </p:extLst>
          </p:nvPr>
        </p:nvGraphicFramePr>
        <p:xfrm>
          <a:off x="4025534" y="2253650"/>
          <a:ext cx="2843364" cy="4108991"/>
        </p:xfrm>
        <a:graphic>
          <a:graphicData uri="http://schemas.openxmlformats.org/drawingml/2006/table">
            <a:tbl>
              <a:tblPr firstRow="1" bandRow="1">
                <a:tableStyleId>{5940675A-B579-460E-94D1-54222C63F5DA}</a:tableStyleId>
              </a:tblPr>
              <a:tblGrid>
                <a:gridCol w="1421682">
                  <a:extLst>
                    <a:ext uri="{9D8B030D-6E8A-4147-A177-3AD203B41FA5}">
                      <a16:colId xmlns:a16="http://schemas.microsoft.com/office/drawing/2014/main" val="3617594255"/>
                    </a:ext>
                  </a:extLst>
                </a:gridCol>
                <a:gridCol w="1421682">
                  <a:extLst>
                    <a:ext uri="{9D8B030D-6E8A-4147-A177-3AD203B41FA5}">
                      <a16:colId xmlns:a16="http://schemas.microsoft.com/office/drawing/2014/main" val="441817858"/>
                    </a:ext>
                  </a:extLst>
                </a:gridCol>
              </a:tblGrid>
              <a:tr h="603791">
                <a:tc>
                  <a:txBody>
                    <a:bodyPr/>
                    <a:lstStyle/>
                    <a:p>
                      <a:endParaRPr lang="pt-BR" sz="2000"/>
                    </a:p>
                  </a:txBody>
                  <a:tcPr/>
                </a:tc>
                <a:tc>
                  <a:txBody>
                    <a:bodyPr/>
                    <a:lstStyle/>
                    <a:p>
                      <a:endParaRPr lang="pt-BR" sz="2000" dirty="0"/>
                    </a:p>
                    <a:p>
                      <a:pPr algn="ctr"/>
                      <a:r>
                        <a:rPr lang="pt-BR" sz="2000" dirty="0"/>
                        <a:t>3.5</a:t>
                      </a:r>
                    </a:p>
                  </a:txBody>
                  <a:tcPr/>
                </a:tc>
                <a:extLst>
                  <a:ext uri="{0D108BD9-81ED-4DB2-BD59-A6C34878D82A}">
                    <a16:rowId xmlns:a16="http://schemas.microsoft.com/office/drawing/2014/main" val="3751368002"/>
                  </a:ext>
                </a:extLst>
              </a:tr>
              <a:tr h="603791">
                <a:tc>
                  <a:txBody>
                    <a:bodyPr/>
                    <a:lstStyle/>
                    <a:p>
                      <a:endParaRPr lang="pt-BR" sz="2000" dirty="0"/>
                    </a:p>
                    <a:p>
                      <a:r>
                        <a:rPr lang="pt-BR" sz="2000" dirty="0"/>
                        <a:t>     “2”</a:t>
                      </a:r>
                    </a:p>
                  </a:txBody>
                  <a:tcPr/>
                </a:tc>
                <a:tc>
                  <a:txBody>
                    <a:bodyPr/>
                    <a:lstStyle/>
                    <a:p>
                      <a:endParaRPr lang="pt-BR" sz="2000" dirty="0"/>
                    </a:p>
                    <a:p>
                      <a:r>
                        <a:rPr lang="pt-BR" sz="2000" dirty="0"/>
                        <a:t>  22.999</a:t>
                      </a:r>
                    </a:p>
                  </a:txBody>
                  <a:tcPr/>
                </a:tc>
                <a:extLst>
                  <a:ext uri="{0D108BD9-81ED-4DB2-BD59-A6C34878D82A}">
                    <a16:rowId xmlns:a16="http://schemas.microsoft.com/office/drawing/2014/main" val="2348540287"/>
                  </a:ext>
                </a:extLst>
              </a:tr>
              <a:tr h="603791">
                <a:tc>
                  <a:txBody>
                    <a:bodyPr/>
                    <a:lstStyle/>
                    <a:p>
                      <a:endParaRPr lang="pt-BR" sz="2000" dirty="0"/>
                    </a:p>
                    <a:p>
                      <a:r>
                        <a:rPr lang="pt-BR" sz="2000" dirty="0"/>
                        <a:t>Verdadeiro</a:t>
                      </a:r>
                    </a:p>
                  </a:txBody>
                  <a:tcPr/>
                </a:tc>
                <a:tc>
                  <a:txBody>
                    <a:bodyPr/>
                    <a:lstStyle/>
                    <a:p>
                      <a:endParaRPr lang="pt-BR" sz="2000" dirty="0"/>
                    </a:p>
                    <a:p>
                      <a:r>
                        <a:rPr lang="pt-BR" sz="2000" dirty="0"/>
                        <a:t>      5</a:t>
                      </a:r>
                    </a:p>
                  </a:txBody>
                  <a:tcPr/>
                </a:tc>
                <a:extLst>
                  <a:ext uri="{0D108BD9-81ED-4DB2-BD59-A6C34878D82A}">
                    <a16:rowId xmlns:a16="http://schemas.microsoft.com/office/drawing/2014/main" val="1002850165"/>
                  </a:ext>
                </a:extLst>
              </a:tr>
              <a:tr h="603791">
                <a:tc>
                  <a:txBody>
                    <a:bodyPr/>
                    <a:lstStyle/>
                    <a:p>
                      <a:endParaRPr lang="pt-BR" sz="2000" dirty="0"/>
                    </a:p>
                    <a:p>
                      <a:r>
                        <a:rPr lang="pt-BR" sz="2000" dirty="0"/>
                        <a:t>“UNIVAP”</a:t>
                      </a:r>
                    </a:p>
                  </a:txBody>
                  <a:tcPr/>
                </a:tc>
                <a:tc>
                  <a:txBody>
                    <a:bodyPr/>
                    <a:lstStyle/>
                    <a:p>
                      <a:endParaRPr lang="pt-BR" sz="2000" dirty="0"/>
                    </a:p>
                  </a:txBody>
                  <a:tcPr/>
                </a:tc>
                <a:extLst>
                  <a:ext uri="{0D108BD9-81ED-4DB2-BD59-A6C34878D82A}">
                    <a16:rowId xmlns:a16="http://schemas.microsoft.com/office/drawing/2014/main" val="3580876893"/>
                  </a:ext>
                </a:extLst>
              </a:tr>
              <a:tr h="603791">
                <a:tc>
                  <a:txBody>
                    <a:bodyPr/>
                    <a:lstStyle/>
                    <a:p>
                      <a:endParaRPr lang="pt-BR" sz="2000" dirty="0"/>
                    </a:p>
                    <a:p>
                      <a:r>
                        <a:rPr lang="pt-BR" sz="2000" dirty="0"/>
                        <a:t>     .N.</a:t>
                      </a:r>
                    </a:p>
                  </a:txBody>
                  <a:tcPr/>
                </a:tc>
                <a:tc>
                  <a:txBody>
                    <a:bodyPr/>
                    <a:lstStyle/>
                    <a:p>
                      <a:endParaRPr lang="pt-BR" sz="2000" dirty="0"/>
                    </a:p>
                    <a:p>
                      <a:r>
                        <a:rPr lang="pt-BR" sz="2000" dirty="0"/>
                        <a:t>“JOÃO”</a:t>
                      </a:r>
                    </a:p>
                  </a:txBody>
                  <a:tcPr/>
                </a:tc>
                <a:extLst>
                  <a:ext uri="{0D108BD9-81ED-4DB2-BD59-A6C34878D82A}">
                    <a16:rowId xmlns:a16="http://schemas.microsoft.com/office/drawing/2014/main" val="1535382263"/>
                  </a:ext>
                </a:extLst>
              </a:tr>
              <a:tr h="603791">
                <a:tc>
                  <a:txBody>
                    <a:bodyPr/>
                    <a:lstStyle/>
                    <a:p>
                      <a:endParaRPr lang="pt-BR" sz="2000" dirty="0"/>
                    </a:p>
                  </a:txBody>
                  <a:tcPr/>
                </a:tc>
                <a:tc>
                  <a:txBody>
                    <a:bodyPr/>
                    <a:lstStyle/>
                    <a:p>
                      <a:endParaRPr lang="pt-BR" sz="2000" dirty="0"/>
                    </a:p>
                  </a:txBody>
                  <a:tcPr/>
                </a:tc>
                <a:extLst>
                  <a:ext uri="{0D108BD9-81ED-4DB2-BD59-A6C34878D82A}">
                    <a16:rowId xmlns:a16="http://schemas.microsoft.com/office/drawing/2014/main" val="2976869728"/>
                  </a:ext>
                </a:extLst>
              </a:tr>
            </a:tbl>
          </a:graphicData>
        </a:graphic>
      </p:graphicFrame>
      <p:cxnSp>
        <p:nvCxnSpPr>
          <p:cNvPr id="7" name="Conector de Seta Reta 6">
            <a:extLst>
              <a:ext uri="{FF2B5EF4-FFF2-40B4-BE49-F238E27FC236}">
                <a16:creationId xmlns:a16="http://schemas.microsoft.com/office/drawing/2014/main" id="{B4DA74D9-A91A-44F1-8915-65EFD8FD331F}"/>
              </a:ext>
            </a:extLst>
          </p:cNvPr>
          <p:cNvCxnSpPr>
            <a:cxnSpLocks/>
          </p:cNvCxnSpPr>
          <p:nvPr/>
        </p:nvCxnSpPr>
        <p:spPr>
          <a:xfrm flipV="1">
            <a:off x="1759540" y="4821640"/>
            <a:ext cx="1970766" cy="55327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9" name="Texto Explicativo: Linha 8">
            <a:extLst>
              <a:ext uri="{FF2B5EF4-FFF2-40B4-BE49-F238E27FC236}">
                <a16:creationId xmlns:a16="http://schemas.microsoft.com/office/drawing/2014/main" id="{4540685F-856F-45CB-A908-68C6FC91217D}"/>
              </a:ext>
            </a:extLst>
          </p:cNvPr>
          <p:cNvSpPr/>
          <p:nvPr/>
        </p:nvSpPr>
        <p:spPr>
          <a:xfrm>
            <a:off x="8402578" y="1940963"/>
            <a:ext cx="3067360" cy="467823"/>
          </a:xfrm>
          <a:prstGeom prst="borderCallout1">
            <a:avLst>
              <a:gd name="adj1" fmla="val 18750"/>
              <a:gd name="adj2" fmla="val -8333"/>
              <a:gd name="adj3" fmla="val 169634"/>
              <a:gd name="adj4" fmla="val -6522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NÚMERO REAL</a:t>
            </a:r>
          </a:p>
        </p:txBody>
      </p:sp>
      <p:sp>
        <p:nvSpPr>
          <p:cNvPr id="10" name="Texto Explicativo: Linha 9">
            <a:extLst>
              <a:ext uri="{FF2B5EF4-FFF2-40B4-BE49-F238E27FC236}">
                <a16:creationId xmlns:a16="http://schemas.microsoft.com/office/drawing/2014/main" id="{691FB6B8-2811-4E81-9F9F-752F6E33DEA7}"/>
              </a:ext>
            </a:extLst>
          </p:cNvPr>
          <p:cNvSpPr/>
          <p:nvPr/>
        </p:nvSpPr>
        <p:spPr>
          <a:xfrm>
            <a:off x="8540006" y="2799989"/>
            <a:ext cx="3067360" cy="467823"/>
          </a:xfrm>
          <a:prstGeom prst="borderCallout1">
            <a:avLst>
              <a:gd name="adj1" fmla="val 18750"/>
              <a:gd name="adj2" fmla="val -8333"/>
              <a:gd name="adj3" fmla="val 142571"/>
              <a:gd name="adj4" fmla="val -6751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NÚMERO REAL</a:t>
            </a:r>
          </a:p>
        </p:txBody>
      </p:sp>
      <p:sp>
        <p:nvSpPr>
          <p:cNvPr id="11" name="Texto Explicativo: Linha 10">
            <a:extLst>
              <a:ext uri="{FF2B5EF4-FFF2-40B4-BE49-F238E27FC236}">
                <a16:creationId xmlns:a16="http://schemas.microsoft.com/office/drawing/2014/main" id="{0FBB776D-773F-488F-970D-17D30F0FF5AD}"/>
              </a:ext>
            </a:extLst>
          </p:cNvPr>
          <p:cNvSpPr/>
          <p:nvPr/>
        </p:nvSpPr>
        <p:spPr>
          <a:xfrm>
            <a:off x="8716424" y="3490596"/>
            <a:ext cx="3067360" cy="467823"/>
          </a:xfrm>
          <a:prstGeom prst="borderCallout1">
            <a:avLst>
              <a:gd name="adj1" fmla="val 18750"/>
              <a:gd name="adj2" fmla="val -8333"/>
              <a:gd name="adj3" fmla="val 142571"/>
              <a:gd name="adj4" fmla="val -835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NÚMERO INTEIRO</a:t>
            </a:r>
          </a:p>
        </p:txBody>
      </p:sp>
      <p:sp>
        <p:nvSpPr>
          <p:cNvPr id="12" name="Texto Explicativo: Linha 11">
            <a:extLst>
              <a:ext uri="{FF2B5EF4-FFF2-40B4-BE49-F238E27FC236}">
                <a16:creationId xmlns:a16="http://schemas.microsoft.com/office/drawing/2014/main" id="{D4F8F443-0211-4922-BB95-6927E5E964C0}"/>
              </a:ext>
            </a:extLst>
          </p:cNvPr>
          <p:cNvSpPr/>
          <p:nvPr/>
        </p:nvSpPr>
        <p:spPr>
          <a:xfrm>
            <a:off x="8716424" y="4281975"/>
            <a:ext cx="3067360" cy="467823"/>
          </a:xfrm>
          <a:prstGeom prst="borderCallout1">
            <a:avLst>
              <a:gd name="adj1" fmla="val 18750"/>
              <a:gd name="adj2" fmla="val -8333"/>
              <a:gd name="adj3" fmla="val 103480"/>
              <a:gd name="adj4" fmla="val -11383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CARACTERE OU LITERAL</a:t>
            </a:r>
          </a:p>
        </p:txBody>
      </p:sp>
      <p:sp>
        <p:nvSpPr>
          <p:cNvPr id="13" name="Texto Explicativo: Linha 12">
            <a:extLst>
              <a:ext uri="{FF2B5EF4-FFF2-40B4-BE49-F238E27FC236}">
                <a16:creationId xmlns:a16="http://schemas.microsoft.com/office/drawing/2014/main" id="{88929F3B-7FF3-4382-983D-E4EFD0AD2514}"/>
              </a:ext>
            </a:extLst>
          </p:cNvPr>
          <p:cNvSpPr/>
          <p:nvPr/>
        </p:nvSpPr>
        <p:spPr>
          <a:xfrm>
            <a:off x="8540006" y="5374912"/>
            <a:ext cx="3067360" cy="467823"/>
          </a:xfrm>
          <a:prstGeom prst="borderCallout1">
            <a:avLst>
              <a:gd name="adj1" fmla="val 18750"/>
              <a:gd name="adj2" fmla="val -8333"/>
              <a:gd name="adj3" fmla="val 40331"/>
              <a:gd name="adj4" fmla="val -6751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CARACTERE OU LITERAL</a:t>
            </a:r>
          </a:p>
        </p:txBody>
      </p:sp>
      <p:sp>
        <p:nvSpPr>
          <p:cNvPr id="14" name="Texto Explicativo: Linha 13">
            <a:extLst>
              <a:ext uri="{FF2B5EF4-FFF2-40B4-BE49-F238E27FC236}">
                <a16:creationId xmlns:a16="http://schemas.microsoft.com/office/drawing/2014/main" id="{709691BC-7C95-4BED-8EC3-7C5FC6BCF696}"/>
              </a:ext>
            </a:extLst>
          </p:cNvPr>
          <p:cNvSpPr/>
          <p:nvPr/>
        </p:nvSpPr>
        <p:spPr>
          <a:xfrm>
            <a:off x="6868898" y="6092243"/>
            <a:ext cx="3067360" cy="467823"/>
          </a:xfrm>
          <a:prstGeom prst="borderCallout1">
            <a:avLst>
              <a:gd name="adj1" fmla="val 18750"/>
              <a:gd name="adj2" fmla="val -8333"/>
              <a:gd name="adj3" fmla="val -94986"/>
              <a:gd name="adj4" fmla="val -615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LÓGICO OU BOOLEANO</a:t>
            </a:r>
          </a:p>
        </p:txBody>
      </p:sp>
      <p:sp>
        <p:nvSpPr>
          <p:cNvPr id="16" name="Texto Explicativo: Linha 15">
            <a:extLst>
              <a:ext uri="{FF2B5EF4-FFF2-40B4-BE49-F238E27FC236}">
                <a16:creationId xmlns:a16="http://schemas.microsoft.com/office/drawing/2014/main" id="{262F1C4D-2366-43CF-B088-6BD176303DC8}"/>
              </a:ext>
            </a:extLst>
          </p:cNvPr>
          <p:cNvSpPr/>
          <p:nvPr/>
        </p:nvSpPr>
        <p:spPr>
          <a:xfrm>
            <a:off x="1754662" y="3127840"/>
            <a:ext cx="1975644" cy="761579"/>
          </a:xfrm>
          <a:prstGeom prst="borderCallout1">
            <a:avLst>
              <a:gd name="adj1" fmla="val 123997"/>
              <a:gd name="adj2" fmla="val 43492"/>
              <a:gd name="adj3" fmla="val 136947"/>
              <a:gd name="adj4" fmla="val 1170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LÓGICO </a:t>
            </a:r>
          </a:p>
          <a:p>
            <a:pPr algn="ctr"/>
            <a:r>
              <a:rPr lang="pt-BR" dirty="0"/>
              <a:t>OU </a:t>
            </a:r>
          </a:p>
          <a:p>
            <a:pPr algn="ctr"/>
            <a:r>
              <a:rPr lang="pt-BR" dirty="0"/>
              <a:t>BOOLEANO</a:t>
            </a:r>
          </a:p>
        </p:txBody>
      </p:sp>
      <p:sp>
        <p:nvSpPr>
          <p:cNvPr id="17" name="Texto Explicativo: Linha 16">
            <a:extLst>
              <a:ext uri="{FF2B5EF4-FFF2-40B4-BE49-F238E27FC236}">
                <a16:creationId xmlns:a16="http://schemas.microsoft.com/office/drawing/2014/main" id="{2587C848-2E05-40D9-8E9F-F26EA6B990FA}"/>
              </a:ext>
            </a:extLst>
          </p:cNvPr>
          <p:cNvSpPr/>
          <p:nvPr/>
        </p:nvSpPr>
        <p:spPr>
          <a:xfrm>
            <a:off x="1933867" y="1989139"/>
            <a:ext cx="1754663" cy="467823"/>
          </a:xfrm>
          <a:prstGeom prst="borderCallout1">
            <a:avLst>
              <a:gd name="adj1" fmla="val 90919"/>
              <a:gd name="adj2" fmla="val 73753"/>
              <a:gd name="adj3" fmla="val 298938"/>
              <a:gd name="adj4" fmla="val 13788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CARACTERE </a:t>
            </a:r>
          </a:p>
          <a:p>
            <a:pPr algn="ctr"/>
            <a:r>
              <a:rPr lang="pt-BR" dirty="0"/>
              <a:t>OU LITERAL</a:t>
            </a:r>
          </a:p>
        </p:txBody>
      </p:sp>
      <p:sp>
        <p:nvSpPr>
          <p:cNvPr id="18" name="CaixaDeTexto 17">
            <a:extLst>
              <a:ext uri="{FF2B5EF4-FFF2-40B4-BE49-F238E27FC236}">
                <a16:creationId xmlns:a16="http://schemas.microsoft.com/office/drawing/2014/main" id="{24AFECF0-4367-4A5B-BBB2-A00A6D74B24B}"/>
              </a:ext>
            </a:extLst>
          </p:cNvPr>
          <p:cNvSpPr txBox="1"/>
          <p:nvPr/>
        </p:nvSpPr>
        <p:spPr>
          <a:xfrm>
            <a:off x="5484968" y="2253650"/>
            <a:ext cx="1383930" cy="369332"/>
          </a:xfrm>
          <a:prstGeom prst="rect">
            <a:avLst/>
          </a:prstGeom>
          <a:noFill/>
        </p:spPr>
        <p:txBody>
          <a:bodyPr wrap="square" rtlCol="0">
            <a:spAutoFit/>
          </a:bodyPr>
          <a:lstStyle/>
          <a:p>
            <a:pPr algn="ctr"/>
            <a:r>
              <a:rPr lang="pt-BR" dirty="0">
                <a:highlight>
                  <a:srgbClr val="FF0000"/>
                </a:highlight>
              </a:rPr>
              <a:t>peso</a:t>
            </a:r>
          </a:p>
        </p:txBody>
      </p:sp>
      <p:sp>
        <p:nvSpPr>
          <p:cNvPr id="19" name="CaixaDeTexto 18">
            <a:extLst>
              <a:ext uri="{FF2B5EF4-FFF2-40B4-BE49-F238E27FC236}">
                <a16:creationId xmlns:a16="http://schemas.microsoft.com/office/drawing/2014/main" id="{CDD012F8-61A5-4D9E-9037-AAE6F7709678}"/>
              </a:ext>
            </a:extLst>
          </p:cNvPr>
          <p:cNvSpPr txBox="1"/>
          <p:nvPr/>
        </p:nvSpPr>
        <p:spPr>
          <a:xfrm>
            <a:off x="3962104" y="2898480"/>
            <a:ext cx="1383930" cy="369332"/>
          </a:xfrm>
          <a:prstGeom prst="rect">
            <a:avLst/>
          </a:prstGeom>
          <a:noFill/>
        </p:spPr>
        <p:txBody>
          <a:bodyPr wrap="square" rtlCol="0">
            <a:spAutoFit/>
          </a:bodyPr>
          <a:lstStyle/>
          <a:p>
            <a:pPr algn="ctr"/>
            <a:r>
              <a:rPr lang="pt-BR" dirty="0" err="1">
                <a:highlight>
                  <a:srgbClr val="FF0000"/>
                </a:highlight>
              </a:rPr>
              <a:t>NumCasa</a:t>
            </a:r>
            <a:endParaRPr lang="pt-BR" dirty="0">
              <a:highlight>
                <a:srgbClr val="FF0000"/>
              </a:highlight>
            </a:endParaRPr>
          </a:p>
        </p:txBody>
      </p:sp>
      <p:sp>
        <p:nvSpPr>
          <p:cNvPr id="20" name="CaixaDeTexto 19">
            <a:extLst>
              <a:ext uri="{FF2B5EF4-FFF2-40B4-BE49-F238E27FC236}">
                <a16:creationId xmlns:a16="http://schemas.microsoft.com/office/drawing/2014/main" id="{98E8CA27-5DCD-40A8-9C14-1A9661EC1014}"/>
              </a:ext>
            </a:extLst>
          </p:cNvPr>
          <p:cNvSpPr txBox="1"/>
          <p:nvPr/>
        </p:nvSpPr>
        <p:spPr>
          <a:xfrm>
            <a:off x="5473502" y="2950010"/>
            <a:ext cx="1244996" cy="369332"/>
          </a:xfrm>
          <a:prstGeom prst="rect">
            <a:avLst/>
          </a:prstGeom>
          <a:noFill/>
        </p:spPr>
        <p:txBody>
          <a:bodyPr wrap="square" rtlCol="0">
            <a:spAutoFit/>
          </a:bodyPr>
          <a:lstStyle/>
          <a:p>
            <a:pPr algn="ctr"/>
            <a:r>
              <a:rPr lang="pt-BR" dirty="0">
                <a:highlight>
                  <a:srgbClr val="FF0000"/>
                </a:highlight>
              </a:rPr>
              <a:t>SOMA</a:t>
            </a:r>
          </a:p>
        </p:txBody>
      </p:sp>
      <p:sp>
        <p:nvSpPr>
          <p:cNvPr id="21" name="CaixaDeTexto 20">
            <a:extLst>
              <a:ext uri="{FF2B5EF4-FFF2-40B4-BE49-F238E27FC236}">
                <a16:creationId xmlns:a16="http://schemas.microsoft.com/office/drawing/2014/main" id="{D5327915-45D1-496F-995D-E20F27CDB86E}"/>
              </a:ext>
            </a:extLst>
          </p:cNvPr>
          <p:cNvSpPr txBox="1"/>
          <p:nvPr/>
        </p:nvSpPr>
        <p:spPr>
          <a:xfrm>
            <a:off x="5447216" y="3678891"/>
            <a:ext cx="1203524" cy="369332"/>
          </a:xfrm>
          <a:prstGeom prst="rect">
            <a:avLst/>
          </a:prstGeom>
          <a:noFill/>
        </p:spPr>
        <p:txBody>
          <a:bodyPr wrap="square" rtlCol="0">
            <a:spAutoFit/>
          </a:bodyPr>
          <a:lstStyle/>
          <a:p>
            <a:pPr algn="ctr"/>
            <a:r>
              <a:rPr lang="pt-BR" dirty="0">
                <a:highlight>
                  <a:srgbClr val="FF0000"/>
                </a:highlight>
              </a:rPr>
              <a:t>Idade</a:t>
            </a:r>
          </a:p>
        </p:txBody>
      </p:sp>
      <p:sp>
        <p:nvSpPr>
          <p:cNvPr id="22" name="CaixaDeTexto 21">
            <a:extLst>
              <a:ext uri="{FF2B5EF4-FFF2-40B4-BE49-F238E27FC236}">
                <a16:creationId xmlns:a16="http://schemas.microsoft.com/office/drawing/2014/main" id="{AA23E20B-33CA-435B-A30F-4381F702A568}"/>
              </a:ext>
            </a:extLst>
          </p:cNvPr>
          <p:cNvSpPr txBox="1"/>
          <p:nvPr/>
        </p:nvSpPr>
        <p:spPr>
          <a:xfrm>
            <a:off x="4109719" y="4331220"/>
            <a:ext cx="1244996" cy="369332"/>
          </a:xfrm>
          <a:prstGeom prst="rect">
            <a:avLst/>
          </a:prstGeom>
          <a:noFill/>
        </p:spPr>
        <p:txBody>
          <a:bodyPr wrap="square" rtlCol="0">
            <a:spAutoFit/>
          </a:bodyPr>
          <a:lstStyle/>
          <a:p>
            <a:pPr algn="ctr"/>
            <a:r>
              <a:rPr lang="pt-BR" dirty="0" err="1">
                <a:highlight>
                  <a:srgbClr val="FF0000"/>
                </a:highlight>
              </a:rPr>
              <a:t>Esc_estuda</a:t>
            </a:r>
            <a:endParaRPr lang="pt-BR" dirty="0">
              <a:highlight>
                <a:srgbClr val="FF0000"/>
              </a:highlight>
            </a:endParaRPr>
          </a:p>
        </p:txBody>
      </p:sp>
      <p:sp>
        <p:nvSpPr>
          <p:cNvPr id="23" name="CaixaDeTexto 22">
            <a:extLst>
              <a:ext uri="{FF2B5EF4-FFF2-40B4-BE49-F238E27FC236}">
                <a16:creationId xmlns:a16="http://schemas.microsoft.com/office/drawing/2014/main" id="{46BE0DA7-3899-4D81-80C1-D753355CE2D3}"/>
              </a:ext>
            </a:extLst>
          </p:cNvPr>
          <p:cNvSpPr txBox="1"/>
          <p:nvPr/>
        </p:nvSpPr>
        <p:spPr>
          <a:xfrm>
            <a:off x="4031571" y="5045035"/>
            <a:ext cx="1244996" cy="369332"/>
          </a:xfrm>
          <a:prstGeom prst="rect">
            <a:avLst/>
          </a:prstGeom>
          <a:noFill/>
        </p:spPr>
        <p:txBody>
          <a:bodyPr wrap="square" rtlCol="0">
            <a:spAutoFit/>
          </a:bodyPr>
          <a:lstStyle/>
          <a:p>
            <a:pPr algn="ctr"/>
            <a:r>
              <a:rPr lang="pt-BR" dirty="0">
                <a:highlight>
                  <a:srgbClr val="FF0000"/>
                </a:highlight>
              </a:rPr>
              <a:t>Prosseguir</a:t>
            </a:r>
          </a:p>
        </p:txBody>
      </p:sp>
      <p:sp>
        <p:nvSpPr>
          <p:cNvPr id="24" name="CaixaDeTexto 23">
            <a:extLst>
              <a:ext uri="{FF2B5EF4-FFF2-40B4-BE49-F238E27FC236}">
                <a16:creationId xmlns:a16="http://schemas.microsoft.com/office/drawing/2014/main" id="{08EA575C-0FAF-4029-AAFC-6A4B5B55FB6F}"/>
              </a:ext>
            </a:extLst>
          </p:cNvPr>
          <p:cNvSpPr txBox="1"/>
          <p:nvPr/>
        </p:nvSpPr>
        <p:spPr>
          <a:xfrm>
            <a:off x="5386063" y="5045035"/>
            <a:ext cx="1244996" cy="369332"/>
          </a:xfrm>
          <a:prstGeom prst="rect">
            <a:avLst/>
          </a:prstGeom>
          <a:noFill/>
        </p:spPr>
        <p:txBody>
          <a:bodyPr wrap="square" rtlCol="0">
            <a:spAutoFit/>
          </a:bodyPr>
          <a:lstStyle/>
          <a:p>
            <a:pPr algn="ctr"/>
            <a:r>
              <a:rPr lang="pt-BR" dirty="0" err="1">
                <a:highlight>
                  <a:srgbClr val="FF0000"/>
                </a:highlight>
              </a:rPr>
              <a:t>Nome_cli</a:t>
            </a:r>
            <a:endParaRPr lang="pt-BR" dirty="0">
              <a:highlight>
                <a:srgbClr val="FF0000"/>
              </a:highlight>
            </a:endParaRPr>
          </a:p>
        </p:txBody>
      </p:sp>
      <p:sp>
        <p:nvSpPr>
          <p:cNvPr id="25" name="CaixaDeTexto 24">
            <a:extLst>
              <a:ext uri="{FF2B5EF4-FFF2-40B4-BE49-F238E27FC236}">
                <a16:creationId xmlns:a16="http://schemas.microsoft.com/office/drawing/2014/main" id="{263F58EE-F74B-44C7-B64E-1219F4F59F83}"/>
              </a:ext>
            </a:extLst>
          </p:cNvPr>
          <p:cNvSpPr txBox="1"/>
          <p:nvPr/>
        </p:nvSpPr>
        <p:spPr>
          <a:xfrm>
            <a:off x="4067310" y="3678891"/>
            <a:ext cx="1244996" cy="369332"/>
          </a:xfrm>
          <a:prstGeom prst="rect">
            <a:avLst/>
          </a:prstGeom>
          <a:noFill/>
        </p:spPr>
        <p:txBody>
          <a:bodyPr wrap="square" rtlCol="0">
            <a:spAutoFit/>
          </a:bodyPr>
          <a:lstStyle/>
          <a:p>
            <a:pPr algn="ctr"/>
            <a:r>
              <a:rPr lang="pt-BR" dirty="0">
                <a:highlight>
                  <a:srgbClr val="FF0000"/>
                </a:highlight>
              </a:rPr>
              <a:t>Casado</a:t>
            </a:r>
          </a:p>
        </p:txBody>
      </p:sp>
    </p:spTree>
    <p:extLst>
      <p:ext uri="{BB962C8B-B14F-4D97-AF65-F5344CB8AC3E}">
        <p14:creationId xmlns:p14="http://schemas.microsoft.com/office/powerpoint/2010/main" val="11969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xEl>
                                              <p:pRg st="0" end="0"/>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build="p" animBg="1"/>
      <p:bldP spid="11" grpId="0" build="p" animBg="1"/>
      <p:bldP spid="12" grpId="0" build="p" animBg="1"/>
      <p:bldP spid="13" grpId="0" build="p" animBg="1"/>
      <p:bldP spid="14" grpId="0" build="p" animBg="1"/>
      <p:bldP spid="16" grpId="0" build="p" animBg="1"/>
      <p:bldP spid="17" grpId="0" build="p" animBg="1"/>
    </p:bldLst>
  </p:timing>
</p:sld>
</file>

<file path=ppt/theme/theme1.xml><?xml version="1.0" encoding="utf-8"?>
<a:theme xmlns:a="http://schemas.openxmlformats.org/drawingml/2006/main" name="Dividend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495</TotalTime>
  <Words>1866</Words>
  <Application>Microsoft Office PowerPoint</Application>
  <PresentationFormat>Widescreen</PresentationFormat>
  <Paragraphs>353</Paragraphs>
  <Slides>36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36</vt:i4>
      </vt:variant>
    </vt:vector>
  </HeadingPairs>
  <TitlesOfParts>
    <vt:vector size="42" baseType="lpstr">
      <vt:lpstr>Arial</vt:lpstr>
      <vt:lpstr>Candara</vt:lpstr>
      <vt:lpstr>Courier New</vt:lpstr>
      <vt:lpstr>Gill Sans MT</vt:lpstr>
      <vt:lpstr>Wingdings 2</vt:lpstr>
      <vt:lpstr>DividendVTI</vt:lpstr>
      <vt:lpstr>- IPC –  INTRODUÇÃO A PROGRAMAÇÃO DE COMPUTADORES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COMANDO SE() – ANINHAMENTOS DE SE()</vt:lpstr>
      <vt:lpstr>COMANDO SE() – EXEMPLO ANINHAMENTOS DE SE()</vt:lpstr>
      <vt:lpstr>Operadores lógicos</vt:lpstr>
      <vt:lpstr>Apresentação do PowerPoint</vt:lpstr>
      <vt:lpstr>Apresentação do PowerPoint</vt:lpstr>
      <vt:lpstr>Operador lógico - OU</vt:lpstr>
      <vt:lpstr>Apresentação do PowerPoint</vt:lpstr>
      <vt:lpstr>Operador lógico – NÃO()</vt:lpstr>
      <vt:lpstr>Conclusão sobre  Operador lógico – NÃO()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IPC –  INTRODUÇÃO A PROGRAMAÇÃO DE COMPUTADORES</dc:title>
  <dc:creator>ALBERSON WANDER SA DOS SANTOS</dc:creator>
  <cp:lastModifiedBy>ALBERSON WANDER SA DOS SANTOS</cp:lastModifiedBy>
  <cp:revision>59</cp:revision>
  <dcterms:created xsi:type="dcterms:W3CDTF">2021-02-10T00:47:49Z</dcterms:created>
  <dcterms:modified xsi:type="dcterms:W3CDTF">2021-02-17T21:59:54Z</dcterms:modified>
</cp:coreProperties>
</file>