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6"/>
  </p:notesMasterIdLst>
  <p:handoutMasterIdLst>
    <p:handoutMasterId r:id="rId77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322" r:id="rId20"/>
    <p:sldId id="282" r:id="rId21"/>
    <p:sldId id="318" r:id="rId22"/>
    <p:sldId id="283" r:id="rId23"/>
    <p:sldId id="284" r:id="rId24"/>
    <p:sldId id="285" r:id="rId25"/>
    <p:sldId id="286" r:id="rId26"/>
    <p:sldId id="314" r:id="rId27"/>
    <p:sldId id="315" r:id="rId28"/>
    <p:sldId id="316" r:id="rId29"/>
    <p:sldId id="287" r:id="rId30"/>
    <p:sldId id="288" r:id="rId31"/>
    <p:sldId id="289" r:id="rId32"/>
    <p:sldId id="290" r:id="rId33"/>
    <p:sldId id="291" r:id="rId34"/>
    <p:sldId id="317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7" r:id="rId48"/>
    <p:sldId id="306" r:id="rId49"/>
    <p:sldId id="304" r:id="rId50"/>
    <p:sldId id="305" r:id="rId51"/>
    <p:sldId id="308" r:id="rId52"/>
    <p:sldId id="309" r:id="rId53"/>
    <p:sldId id="310" r:id="rId54"/>
    <p:sldId id="311" r:id="rId55"/>
    <p:sldId id="312" r:id="rId56"/>
    <p:sldId id="313" r:id="rId57"/>
    <p:sldId id="319" r:id="rId58"/>
    <p:sldId id="320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5900"/>
    <a:srgbClr val="009900"/>
    <a:srgbClr val="FF33CC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LINGUAGEM ESTRUTURADA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D</a:t>
            </a:r>
            <a:r>
              <a:rPr lang="pt-br" dirty="0" err="1"/>
              <a:t>evc</a:t>
            </a:r>
            <a:r>
              <a:rPr lang="pt-br" dirty="0"/>
              <a:t>++</a:t>
            </a:r>
          </a:p>
          <a:p>
            <a:pPr rtl="0"/>
            <a:r>
              <a:rPr lang="pt-BR" dirty="0"/>
              <a:t>Prof. </a:t>
            </a:r>
            <a:r>
              <a:rPr lang="pt-BR" dirty="0" err="1"/>
              <a:t>Alberson</a:t>
            </a:r>
            <a:r>
              <a:rPr lang="pt-BR" dirty="0"/>
              <a:t> Wander Sá dos santos</a:t>
            </a:r>
          </a:p>
          <a:p>
            <a:pPr rtl="0"/>
            <a:r>
              <a:rPr lang="pt-BR" dirty="0"/>
              <a:t>Colégios </a:t>
            </a:r>
            <a:r>
              <a:rPr lang="pt-BR" dirty="0" err="1"/>
              <a:t>Univap</a:t>
            </a:r>
            <a:r>
              <a:rPr lang="pt-BR" dirty="0"/>
              <a:t> – Unidade centro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>
            <a:extLst>
              <a:ext uri="{FF2B5EF4-FFF2-40B4-BE49-F238E27FC236}">
                <a16:creationId xmlns:a16="http://schemas.microsoft.com/office/drawing/2014/main" id="{A96BEFFF-9C8C-4449-BB3C-C39024641D7D}"/>
              </a:ext>
            </a:extLst>
          </p:cNvPr>
          <p:cNvSpPr>
            <a:spLocks/>
          </p:cNvSpPr>
          <p:nvPr/>
        </p:nvSpPr>
        <p:spPr bwMode="auto">
          <a:xfrm>
            <a:off x="1625600" y="1879600"/>
            <a:ext cx="8915400" cy="2438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521715-E0F8-48D7-926B-83EE2DA5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780185" cy="1223963"/>
          </a:xfrm>
        </p:spPr>
        <p:txBody>
          <a:bodyPr/>
          <a:lstStyle/>
          <a:p>
            <a:r>
              <a:rPr lang="pt-BR" dirty="0"/>
              <a:t>Qual a diferença entre COMPILADORES e INTERPRETADORES?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184916-135F-44D1-9449-05EF11800145}"/>
              </a:ext>
            </a:extLst>
          </p:cNvPr>
          <p:cNvSpPr>
            <a:spLocks/>
          </p:cNvSpPr>
          <p:nvPr/>
        </p:nvSpPr>
        <p:spPr bwMode="auto">
          <a:xfrm>
            <a:off x="1607930" y="4484528"/>
            <a:ext cx="8915400" cy="19688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endParaRPr lang="pt-BR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0990A246-B4B8-4EC1-811A-1183A7003A13}"/>
              </a:ext>
            </a:extLst>
          </p:cNvPr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0" y="4795839"/>
            <a:ext cx="13731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76A3E0D5-5638-4ACC-96C7-146EF4C86C5A}"/>
              </a:ext>
            </a:extLst>
          </p:cNvPr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671853"/>
            <a:ext cx="16002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40B74EB9-D8C4-4958-A596-EA69467956E7}"/>
              </a:ext>
            </a:extLst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33875" y="1974850"/>
            <a:ext cx="1485900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5EB4AFAB-B877-4F26-8920-A20CCC1513FC}"/>
              </a:ext>
            </a:extLst>
          </p:cNvPr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0" y="2139950"/>
            <a:ext cx="1373188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24CD557C-2594-4322-B42E-304430CE10FA}"/>
              </a:ext>
            </a:extLst>
          </p:cNvPr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968501"/>
            <a:ext cx="16002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5">
            <a:extLst>
              <a:ext uri="{FF2B5EF4-FFF2-40B4-BE49-F238E27FC236}">
                <a16:creationId xmlns:a16="http://schemas.microsoft.com/office/drawing/2014/main" id="{C57BBF2A-D844-4EE7-9240-194B770A9419}"/>
              </a:ext>
            </a:extLst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7838" y="4616451"/>
            <a:ext cx="1579562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>
            <a:extLst>
              <a:ext uri="{FF2B5EF4-FFF2-40B4-BE49-F238E27FC236}">
                <a16:creationId xmlns:a16="http://schemas.microsoft.com/office/drawing/2014/main" id="{0D0FF68D-EDB7-413C-960F-06A92CF0493F}"/>
              </a:ext>
            </a:extLst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75400" y="2200276"/>
            <a:ext cx="16827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7">
            <a:extLst>
              <a:ext uri="{FF2B5EF4-FFF2-40B4-BE49-F238E27FC236}">
                <a16:creationId xmlns:a16="http://schemas.microsoft.com/office/drawing/2014/main" id="{17CBE0C1-7AE1-4729-B511-8E9D349BFDC9}"/>
              </a:ext>
            </a:extLst>
          </p:cNvPr>
          <p:cNvSpPr>
            <a:spLocks/>
          </p:cNvSpPr>
          <p:nvPr/>
        </p:nvSpPr>
        <p:spPr bwMode="auto">
          <a:xfrm>
            <a:off x="1743076" y="3568700"/>
            <a:ext cx="17774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200" dirty="0" err="1"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Código</a:t>
            </a:r>
            <a:r>
              <a:rPr lang="en-US" sz="2200" dirty="0"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sz="2200" dirty="0" err="1"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Fonte</a:t>
            </a:r>
            <a:endParaRPr lang="en-US" sz="2200" dirty="0"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22D16C1B-E3D2-4C32-AB91-37DDDEE475CE}"/>
              </a:ext>
            </a:extLst>
          </p:cNvPr>
          <p:cNvSpPr>
            <a:spLocks/>
          </p:cNvSpPr>
          <p:nvPr/>
        </p:nvSpPr>
        <p:spPr bwMode="auto">
          <a:xfrm>
            <a:off x="4225925" y="3568700"/>
            <a:ext cx="152573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200"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Compilador</a:t>
            </a: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C2043832-D4BC-483D-817F-43E0BC7F1AC0}"/>
              </a:ext>
            </a:extLst>
          </p:cNvPr>
          <p:cNvSpPr>
            <a:spLocks/>
          </p:cNvSpPr>
          <p:nvPr/>
        </p:nvSpPr>
        <p:spPr bwMode="auto">
          <a:xfrm>
            <a:off x="6323576" y="3568700"/>
            <a:ext cx="1886413" cy="677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200"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Código Objeto</a:t>
            </a:r>
          </a:p>
          <a:p>
            <a:pPr marL="39688" algn="ctr"/>
            <a:r>
              <a:rPr lang="en-US" sz="2200"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(*.exe)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784713F5-98F8-4BFE-803C-D91275BE5D7B}"/>
              </a:ext>
            </a:extLst>
          </p:cNvPr>
          <p:cNvSpPr>
            <a:spLocks/>
          </p:cNvSpPr>
          <p:nvPr/>
        </p:nvSpPr>
        <p:spPr bwMode="auto">
          <a:xfrm>
            <a:off x="8591550" y="3568700"/>
            <a:ext cx="163634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200" dirty="0" err="1"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Computador</a:t>
            </a:r>
            <a:endParaRPr lang="en-US" sz="2200" dirty="0"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010F6A36-2E01-404D-9321-E9A4387AE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029200"/>
            <a:ext cx="990600" cy="1588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F8BC98D9-9F87-4C38-85B0-DAB4FE29A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844800"/>
            <a:ext cx="990600" cy="1588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8" name="Line 26">
            <a:extLst>
              <a:ext uri="{FF2B5EF4-FFF2-40B4-BE49-F238E27FC236}">
                <a16:creationId xmlns:a16="http://schemas.microsoft.com/office/drawing/2014/main" id="{2487EC03-72D2-4DE4-8C2E-95E76E4696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844800"/>
            <a:ext cx="990600" cy="1588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BC9C521E-0D0F-4B36-8F08-867F6F9B2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057775"/>
            <a:ext cx="3352800" cy="1588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0" name="Line 28">
            <a:extLst>
              <a:ext uri="{FF2B5EF4-FFF2-40B4-BE49-F238E27FC236}">
                <a16:creationId xmlns:a16="http://schemas.microsoft.com/office/drawing/2014/main" id="{8570EF93-6409-4F24-979B-5ECB609A2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375275"/>
            <a:ext cx="990600" cy="1588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1" name="Line 29">
            <a:extLst>
              <a:ext uri="{FF2B5EF4-FFF2-40B4-BE49-F238E27FC236}">
                <a16:creationId xmlns:a16="http://schemas.microsoft.com/office/drawing/2014/main" id="{73591D7A-7123-469D-88DB-81A7681E9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405439"/>
            <a:ext cx="3352800" cy="1587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2" name="Line 30">
            <a:extLst>
              <a:ext uri="{FF2B5EF4-FFF2-40B4-BE49-F238E27FC236}">
                <a16:creationId xmlns:a16="http://schemas.microsoft.com/office/drawing/2014/main" id="{E6607DBA-A1A3-45A9-BD54-85F4AA61E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722939"/>
            <a:ext cx="990600" cy="1587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3" name="Line 31">
            <a:extLst>
              <a:ext uri="{FF2B5EF4-FFF2-40B4-BE49-F238E27FC236}">
                <a16:creationId xmlns:a16="http://schemas.microsoft.com/office/drawing/2014/main" id="{072EBE0B-4815-4423-8BF7-0F478AAD7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753100"/>
            <a:ext cx="3352800" cy="1588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1C670B7-06F6-4D22-B23E-E1614D2DF483}"/>
              </a:ext>
            </a:extLst>
          </p:cNvPr>
          <p:cNvSpPr>
            <a:spLocks/>
          </p:cNvSpPr>
          <p:nvPr/>
        </p:nvSpPr>
        <p:spPr bwMode="auto">
          <a:xfrm>
            <a:off x="3519489" y="4692651"/>
            <a:ext cx="297837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600">
                <a:latin typeface="Tahoma Bold" charset="0"/>
                <a:ea typeface="Tahoma Bold" charset="0"/>
                <a:cs typeface="Tahoma Bold" charset="0"/>
                <a:sym typeface="Tahoma Bold" charset="0"/>
              </a:rPr>
              <a:t>hi,</a:t>
            </a:r>
          </a:p>
        </p:txBody>
      </p:sp>
      <p:sp>
        <p:nvSpPr>
          <p:cNvPr id="25" name="Rectangle 33">
            <a:extLst>
              <a:ext uri="{FF2B5EF4-FFF2-40B4-BE49-F238E27FC236}">
                <a16:creationId xmlns:a16="http://schemas.microsoft.com/office/drawing/2014/main" id="{936C8705-262A-4891-9C59-30602FB06F55}"/>
              </a:ext>
            </a:extLst>
          </p:cNvPr>
          <p:cNvSpPr>
            <a:spLocks/>
          </p:cNvSpPr>
          <p:nvPr/>
        </p:nvSpPr>
        <p:spPr bwMode="auto">
          <a:xfrm>
            <a:off x="3429000" y="5041901"/>
            <a:ext cx="45653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600">
                <a:latin typeface="Tahoma Bold" charset="0"/>
                <a:ea typeface="Tahoma Bold" charset="0"/>
                <a:cs typeface="Tahoma Bold" charset="0"/>
                <a:sym typeface="Tahoma Bold" charset="0"/>
              </a:rPr>
              <a:t>how</a:t>
            </a:r>
          </a:p>
        </p:txBody>
      </p:sp>
      <p:sp>
        <p:nvSpPr>
          <p:cNvPr id="26" name="Line 34">
            <a:extLst>
              <a:ext uri="{FF2B5EF4-FFF2-40B4-BE49-F238E27FC236}">
                <a16:creationId xmlns:a16="http://schemas.microsoft.com/office/drawing/2014/main" id="{788C9571-2018-4625-8F88-236AC891F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065839"/>
            <a:ext cx="990600" cy="1587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7" name="Line 35">
            <a:extLst>
              <a:ext uri="{FF2B5EF4-FFF2-40B4-BE49-F238E27FC236}">
                <a16:creationId xmlns:a16="http://schemas.microsoft.com/office/drawing/2014/main" id="{55BAB97C-C533-42B6-9E6B-1A68C7F93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0"/>
            <a:ext cx="3352800" cy="1588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62B12C75-181D-498A-9A89-6C9949C41902}"/>
              </a:ext>
            </a:extLst>
          </p:cNvPr>
          <p:cNvSpPr>
            <a:spLocks/>
          </p:cNvSpPr>
          <p:nvPr/>
        </p:nvSpPr>
        <p:spPr bwMode="auto">
          <a:xfrm>
            <a:off x="3481388" y="5378451"/>
            <a:ext cx="377988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600">
                <a:latin typeface="Tahoma Bold" charset="0"/>
                <a:ea typeface="Tahoma Bold" charset="0"/>
                <a:cs typeface="Tahoma Bold" charset="0"/>
                <a:sym typeface="Tahoma Bold" charset="0"/>
              </a:rPr>
              <a:t>are</a:t>
            </a:r>
          </a:p>
        </p:txBody>
      </p:sp>
      <p:sp>
        <p:nvSpPr>
          <p:cNvPr id="29" name="Rectangle 37">
            <a:extLst>
              <a:ext uri="{FF2B5EF4-FFF2-40B4-BE49-F238E27FC236}">
                <a16:creationId xmlns:a16="http://schemas.microsoft.com/office/drawing/2014/main" id="{1073A735-73CC-40D1-AB3B-D2FD0D37E5C9}"/>
              </a:ext>
            </a:extLst>
          </p:cNvPr>
          <p:cNvSpPr>
            <a:spLocks/>
          </p:cNvSpPr>
          <p:nvPr/>
        </p:nvSpPr>
        <p:spPr bwMode="auto">
          <a:xfrm>
            <a:off x="3460750" y="5759451"/>
            <a:ext cx="5254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600">
                <a:latin typeface="Tahoma Bold" charset="0"/>
                <a:ea typeface="Tahoma Bold" charset="0"/>
                <a:cs typeface="Tahoma Bold" charset="0"/>
                <a:sym typeface="Tahoma Bold" charset="0"/>
              </a:rPr>
              <a:t>you?</a:t>
            </a:r>
          </a:p>
        </p:txBody>
      </p:sp>
      <p:sp>
        <p:nvSpPr>
          <p:cNvPr id="30" name="Rectangle 38">
            <a:extLst>
              <a:ext uri="{FF2B5EF4-FFF2-40B4-BE49-F238E27FC236}">
                <a16:creationId xmlns:a16="http://schemas.microsoft.com/office/drawing/2014/main" id="{846BF21E-7016-4D34-8CD1-31E32B905D42}"/>
              </a:ext>
            </a:extLst>
          </p:cNvPr>
          <p:cNvSpPr>
            <a:spLocks/>
          </p:cNvSpPr>
          <p:nvPr/>
        </p:nvSpPr>
        <p:spPr bwMode="auto">
          <a:xfrm>
            <a:off x="6853238" y="4686301"/>
            <a:ext cx="41165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600">
                <a:latin typeface="Tahoma Bold" charset="0"/>
                <a:ea typeface="Tahoma Bold" charset="0"/>
                <a:cs typeface="Tahoma Bold" charset="0"/>
                <a:sym typeface="Tahoma Bold" charset="0"/>
              </a:rPr>
              <a:t>olá,</a:t>
            </a:r>
          </a:p>
        </p:txBody>
      </p:sp>
      <p:sp>
        <p:nvSpPr>
          <p:cNvPr id="31" name="Rectangle 39">
            <a:extLst>
              <a:ext uri="{FF2B5EF4-FFF2-40B4-BE49-F238E27FC236}">
                <a16:creationId xmlns:a16="http://schemas.microsoft.com/office/drawing/2014/main" id="{A6F28DAA-8826-4D65-A86F-040C02BE439D}"/>
              </a:ext>
            </a:extLst>
          </p:cNvPr>
          <p:cNvSpPr>
            <a:spLocks/>
          </p:cNvSpPr>
          <p:nvPr/>
        </p:nvSpPr>
        <p:spPr bwMode="auto">
          <a:xfrm>
            <a:off x="6762750" y="5073651"/>
            <a:ext cx="58317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600">
                <a:latin typeface="Tahoma Bold" charset="0"/>
                <a:ea typeface="Tahoma Bold" charset="0"/>
                <a:cs typeface="Tahoma Bold" charset="0"/>
                <a:sym typeface="Tahoma Bold" charset="0"/>
              </a:rPr>
              <a:t>como</a:t>
            </a:r>
          </a:p>
        </p:txBody>
      </p:sp>
      <p:sp>
        <p:nvSpPr>
          <p:cNvPr id="32" name="Rectangle 40">
            <a:extLst>
              <a:ext uri="{FF2B5EF4-FFF2-40B4-BE49-F238E27FC236}">
                <a16:creationId xmlns:a16="http://schemas.microsoft.com/office/drawing/2014/main" id="{46469415-ACAB-4861-9106-A33E43B89207}"/>
              </a:ext>
            </a:extLst>
          </p:cNvPr>
          <p:cNvSpPr>
            <a:spLocks/>
          </p:cNvSpPr>
          <p:nvPr/>
        </p:nvSpPr>
        <p:spPr bwMode="auto">
          <a:xfrm>
            <a:off x="6815138" y="5410201"/>
            <a:ext cx="469358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600">
                <a:latin typeface="Tahoma Bold" charset="0"/>
                <a:ea typeface="Tahoma Bold" charset="0"/>
                <a:cs typeface="Tahoma Bold" charset="0"/>
                <a:sym typeface="Tahoma Bold" charset="0"/>
              </a:rPr>
              <a:t>está</a:t>
            </a:r>
          </a:p>
        </p:txBody>
      </p:sp>
      <p:sp>
        <p:nvSpPr>
          <p:cNvPr id="33" name="Rectangle 41">
            <a:extLst>
              <a:ext uri="{FF2B5EF4-FFF2-40B4-BE49-F238E27FC236}">
                <a16:creationId xmlns:a16="http://schemas.microsoft.com/office/drawing/2014/main" id="{D202028B-8796-4439-BC94-04BF29E873D7}"/>
              </a:ext>
            </a:extLst>
          </p:cNvPr>
          <p:cNvSpPr>
            <a:spLocks/>
          </p:cNvSpPr>
          <p:nvPr/>
        </p:nvSpPr>
        <p:spPr bwMode="auto">
          <a:xfrm>
            <a:off x="6794500" y="5791201"/>
            <a:ext cx="628056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600">
                <a:latin typeface="Tahoma Bold" charset="0"/>
                <a:ea typeface="Tahoma Bold" charset="0"/>
                <a:cs typeface="Tahoma Bold" charset="0"/>
                <a:sym typeface="Tahoma Bold" charset="0"/>
              </a:rPr>
              <a:t>você?</a:t>
            </a: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5D7632D3-814C-4DD2-8BE6-D28E0A082D6B}"/>
              </a:ext>
            </a:extLst>
          </p:cNvPr>
          <p:cNvSpPr>
            <a:spLocks/>
          </p:cNvSpPr>
          <p:nvPr/>
        </p:nvSpPr>
        <p:spPr bwMode="auto">
          <a:xfrm>
            <a:off x="6070601" y="3155951"/>
            <a:ext cx="206755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600">
                <a:latin typeface="Tahoma Bold" charset="0"/>
                <a:ea typeface="Tahoma Bold" charset="0"/>
                <a:cs typeface="Tahoma Bold" charset="0"/>
                <a:sym typeface="Tahoma Bold" charset="0"/>
              </a:rPr>
              <a:t>Olá, como está você?</a:t>
            </a:r>
          </a:p>
        </p:txBody>
      </p:sp>
      <p:sp>
        <p:nvSpPr>
          <p:cNvPr id="35" name="Line 43">
            <a:extLst>
              <a:ext uri="{FF2B5EF4-FFF2-40B4-BE49-F238E27FC236}">
                <a16:creationId xmlns:a16="http://schemas.microsoft.com/office/drawing/2014/main" id="{1C9D705B-B3D1-4CE8-8C5B-0630283D5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305050"/>
            <a:ext cx="990600" cy="1588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6" name="Line 44">
            <a:extLst>
              <a:ext uri="{FF2B5EF4-FFF2-40B4-BE49-F238E27FC236}">
                <a16:creationId xmlns:a16="http://schemas.microsoft.com/office/drawing/2014/main" id="{A9AE943F-9490-4D52-B5A2-DA0F03767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651125"/>
            <a:ext cx="990600" cy="1588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7" name="Line 45">
            <a:extLst>
              <a:ext uri="{FF2B5EF4-FFF2-40B4-BE49-F238E27FC236}">
                <a16:creationId xmlns:a16="http://schemas.microsoft.com/office/drawing/2014/main" id="{915F2DE9-3879-408B-BD03-A532E51AF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998789"/>
            <a:ext cx="990600" cy="1587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17F560D0-417B-452F-AB4F-270E3A27D6FE}"/>
              </a:ext>
            </a:extLst>
          </p:cNvPr>
          <p:cNvSpPr>
            <a:spLocks/>
          </p:cNvSpPr>
          <p:nvPr/>
        </p:nvSpPr>
        <p:spPr bwMode="auto">
          <a:xfrm>
            <a:off x="3443289" y="1968501"/>
            <a:ext cx="297837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600">
                <a:latin typeface="Tahoma Bold" charset="0"/>
                <a:ea typeface="Tahoma Bold" charset="0"/>
                <a:cs typeface="Tahoma Bold" charset="0"/>
                <a:sym typeface="Tahoma Bold" charset="0"/>
              </a:rPr>
              <a:t>hi,</a:t>
            </a:r>
          </a:p>
        </p:txBody>
      </p:sp>
      <p:sp>
        <p:nvSpPr>
          <p:cNvPr id="39" name="Rectangle 47">
            <a:extLst>
              <a:ext uri="{FF2B5EF4-FFF2-40B4-BE49-F238E27FC236}">
                <a16:creationId xmlns:a16="http://schemas.microsoft.com/office/drawing/2014/main" id="{8CBF9F94-9FE3-4EE4-8039-9CEB3F15664C}"/>
              </a:ext>
            </a:extLst>
          </p:cNvPr>
          <p:cNvSpPr>
            <a:spLocks/>
          </p:cNvSpPr>
          <p:nvPr/>
        </p:nvSpPr>
        <p:spPr bwMode="auto">
          <a:xfrm>
            <a:off x="3352800" y="2317751"/>
            <a:ext cx="45653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600">
                <a:latin typeface="Tahoma Bold" charset="0"/>
                <a:ea typeface="Tahoma Bold" charset="0"/>
                <a:cs typeface="Tahoma Bold" charset="0"/>
                <a:sym typeface="Tahoma Bold" charset="0"/>
              </a:rPr>
              <a:t>how</a:t>
            </a:r>
          </a:p>
        </p:txBody>
      </p:sp>
      <p:sp>
        <p:nvSpPr>
          <p:cNvPr id="40" name="Line 48">
            <a:extLst>
              <a:ext uri="{FF2B5EF4-FFF2-40B4-BE49-F238E27FC236}">
                <a16:creationId xmlns:a16="http://schemas.microsoft.com/office/drawing/2014/main" id="{D5D69DBE-175E-43FB-B5F6-CE146A008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41689"/>
            <a:ext cx="990600" cy="1587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1" name="Rectangle 49">
            <a:extLst>
              <a:ext uri="{FF2B5EF4-FFF2-40B4-BE49-F238E27FC236}">
                <a16:creationId xmlns:a16="http://schemas.microsoft.com/office/drawing/2014/main" id="{23921DF4-FF54-4122-BD24-5D6F92277132}"/>
              </a:ext>
            </a:extLst>
          </p:cNvPr>
          <p:cNvSpPr>
            <a:spLocks/>
          </p:cNvSpPr>
          <p:nvPr/>
        </p:nvSpPr>
        <p:spPr bwMode="auto">
          <a:xfrm>
            <a:off x="3405188" y="2654301"/>
            <a:ext cx="377988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600">
                <a:latin typeface="Tahoma Bold" charset="0"/>
                <a:ea typeface="Tahoma Bold" charset="0"/>
                <a:cs typeface="Tahoma Bold" charset="0"/>
                <a:sym typeface="Tahoma Bold" charset="0"/>
              </a:rPr>
              <a:t>are</a:t>
            </a:r>
          </a:p>
        </p:txBody>
      </p:sp>
      <p:sp>
        <p:nvSpPr>
          <p:cNvPr id="42" name="Rectangle 50">
            <a:extLst>
              <a:ext uri="{FF2B5EF4-FFF2-40B4-BE49-F238E27FC236}">
                <a16:creationId xmlns:a16="http://schemas.microsoft.com/office/drawing/2014/main" id="{A816A11D-D609-46E7-A6A0-A05F0CE6CCCC}"/>
              </a:ext>
            </a:extLst>
          </p:cNvPr>
          <p:cNvSpPr>
            <a:spLocks/>
          </p:cNvSpPr>
          <p:nvPr/>
        </p:nvSpPr>
        <p:spPr bwMode="auto">
          <a:xfrm>
            <a:off x="3384550" y="3035301"/>
            <a:ext cx="525464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600" dirty="0">
                <a:latin typeface="Tahoma Bold" charset="0"/>
                <a:ea typeface="Tahoma Bold" charset="0"/>
                <a:cs typeface="Tahoma Bold" charset="0"/>
                <a:sym typeface="Tahoma Bold" charset="0"/>
              </a:rPr>
              <a:t>you?</a:t>
            </a:r>
          </a:p>
        </p:txBody>
      </p:sp>
    </p:spTree>
    <p:extLst>
      <p:ext uri="{BB962C8B-B14F-4D97-AF65-F5344CB8AC3E}">
        <p14:creationId xmlns:p14="http://schemas.microsoft.com/office/powerpoint/2010/main" val="240314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3C276-A16E-45AA-A02E-18A9A4F5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PROGRAMAMOS USAREMOS OS SEGUINTES TERMOS: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3A424DB-0501-48C3-8280-85A50D518B5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0837512"/>
              </p:ext>
            </p:extLst>
          </p:nvPr>
        </p:nvGraphicFramePr>
        <p:xfrm>
          <a:off x="1053853" y="1623995"/>
          <a:ext cx="10729192" cy="49276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62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1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591">
                <a:tc>
                  <a:txBody>
                    <a:bodyPr/>
                    <a:lstStyle/>
                    <a:p>
                      <a:r>
                        <a:rPr lang="pt-BR" dirty="0"/>
                        <a:t>Termo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r>
                        <a:rPr lang="pt-BR" dirty="0"/>
                        <a:t>Compilar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Transformar código</a:t>
                      </a:r>
                      <a:r>
                        <a:rPr lang="pt-BR" baseline="0" dirty="0"/>
                        <a:t> fonte em código executável.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591">
                <a:tc>
                  <a:txBody>
                    <a:bodyPr/>
                    <a:lstStyle/>
                    <a:p>
                      <a:r>
                        <a:rPr lang="pt-BR" dirty="0"/>
                        <a:t>Rodar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É o </a:t>
                      </a:r>
                      <a:r>
                        <a:rPr lang="pt-BR" baseline="0" dirty="0"/>
                        <a:t>mesmo que executar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464">
                <a:tc>
                  <a:txBody>
                    <a:bodyPr/>
                    <a:lstStyle/>
                    <a:p>
                      <a:r>
                        <a:rPr lang="pt-BR" dirty="0"/>
                        <a:t>Executar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Carregar o programa na memória</a:t>
                      </a:r>
                      <a:r>
                        <a:rPr lang="pt-BR" baseline="0" dirty="0"/>
                        <a:t> e iniciar o processamento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464">
                <a:tc>
                  <a:txBody>
                    <a:bodyPr/>
                    <a:lstStyle/>
                    <a:p>
                      <a:r>
                        <a:rPr lang="pt-BR" dirty="0"/>
                        <a:t>Em 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programa está na memória</a:t>
                      </a:r>
                      <a:r>
                        <a:rPr lang="pt-BR" baseline="0" dirty="0"/>
                        <a:t>, pode estar ou não sendo executado pelo processador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464">
                <a:tc>
                  <a:txBody>
                    <a:bodyPr/>
                    <a:lstStyle/>
                    <a:p>
                      <a:r>
                        <a:rPr lang="pt-BR" dirty="0"/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Análise</a:t>
                      </a:r>
                      <a:r>
                        <a:rPr lang="pt-BR" baseline="0" dirty="0"/>
                        <a:t> linha a linha do código a procura de erro(s)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591">
                <a:tc>
                  <a:txBody>
                    <a:bodyPr/>
                    <a:lstStyle/>
                    <a:p>
                      <a:r>
                        <a:rPr lang="pt-BR" dirty="0"/>
                        <a:t>“</a:t>
                      </a:r>
                      <a:r>
                        <a:rPr lang="pt-BR" dirty="0" err="1"/>
                        <a:t>Debugar</a:t>
                      </a:r>
                      <a:r>
                        <a:rPr lang="pt-BR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mesmo que 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591">
                <a:tc>
                  <a:txBody>
                    <a:bodyPr/>
                    <a:lstStyle/>
                    <a:p>
                      <a:r>
                        <a:rPr kumimoji="0" lang="pt-BR" sz="2400" b="0" kern="1200" baseline="0" dirty="0"/>
                        <a:t>Case </a:t>
                      </a:r>
                      <a:r>
                        <a:rPr kumimoji="0" lang="pt-BR" sz="2400" b="0" kern="1200" baseline="0" dirty="0" err="1"/>
                        <a:t>Sensitive</a:t>
                      </a:r>
                      <a:endParaRPr lang="pt-BR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Comandos e variáveis, quando escritos devem obedecer formato de escrita em letras maiúsculas e/ou minúsculas.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3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2214C-D3F5-4C65-AA05-09769A0E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(</a:t>
            </a:r>
            <a:r>
              <a:rPr lang="pt-BR" dirty="0" err="1"/>
              <a:t>Integrated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Environment</a:t>
            </a:r>
            <a:r>
              <a:rPr lang="pt-BR" dirty="0"/>
              <a:t>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D4457E-216A-46EE-B373-E62D20D2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807323"/>
          </a:xfrm>
        </p:spPr>
        <p:txBody>
          <a:bodyPr/>
          <a:lstStyle/>
          <a:p>
            <a:pPr algn="just"/>
            <a:r>
              <a:rPr lang="pt-BR" dirty="0"/>
              <a:t>Este termo nada mais é do que AMBIENTE DE DESENVOLVIMENTO INTEGRADO, ou seja, o software usado para desenvolver programas de cada uma das linguagens.</a:t>
            </a:r>
          </a:p>
          <a:p>
            <a:pPr algn="just"/>
            <a:r>
              <a:rPr lang="pt-BR" dirty="0"/>
              <a:t>No nosso caso usaremos a IDE do DEVC++ para desenvolvermos nossos programas em linguagem C/C++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9B91AD3-2E9C-4184-A03F-3EDDE636C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496570">
            <a:off x="8038628" y="3977476"/>
            <a:ext cx="235745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3436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52468-76F0-469B-B9BE-68831980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 pequeno programa em DEVC++: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EF798-FCAC-481D-9321-4A4A6446F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7948" y="1517329"/>
            <a:ext cx="803416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BB07E47-BFEB-47EC-ADDD-F617D5B5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8268" y="2852936"/>
            <a:ext cx="7164441" cy="363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688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3852" y="476672"/>
            <a:ext cx="10729192" cy="4014688"/>
          </a:xfrm>
        </p:spPr>
        <p:txBody>
          <a:bodyPr>
            <a:normAutofit/>
          </a:bodyPr>
          <a:lstStyle/>
          <a:p>
            <a:r>
              <a:rPr lang="pt-BR" b="1" u="sng" dirty="0">
                <a:solidFill>
                  <a:schemeClr val="accent5">
                    <a:lumMod val="75000"/>
                  </a:schemeClr>
                </a:solidFill>
              </a:rPr>
              <a:t>Primeiros passos no </a:t>
            </a:r>
            <a:r>
              <a:rPr lang="pt-BR" b="1" u="sng" dirty="0" err="1">
                <a:solidFill>
                  <a:schemeClr val="accent5">
                    <a:lumMod val="75000"/>
                  </a:schemeClr>
                </a:solidFill>
              </a:rPr>
              <a:t>DevC</a:t>
            </a:r>
            <a:r>
              <a:rPr lang="pt-BR" b="1" u="sng" dirty="0">
                <a:solidFill>
                  <a:schemeClr val="accent5">
                    <a:lumMod val="75000"/>
                  </a:schemeClr>
                </a:solidFill>
              </a:rPr>
              <a:t>++: </a:t>
            </a:r>
            <a:br>
              <a:rPr lang="pt-BR" b="1" u="sng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b="1" i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pt-BR" dirty="0"/>
              <a:t>Variáveis</a:t>
            </a:r>
            <a:br>
              <a:rPr lang="pt-BR" dirty="0"/>
            </a:br>
            <a:r>
              <a:rPr lang="pt-BR" dirty="0"/>
              <a:t>	Operadores </a:t>
            </a:r>
            <a:br>
              <a:rPr lang="pt-BR" dirty="0"/>
            </a:br>
            <a:r>
              <a:rPr lang="pt-BR" dirty="0"/>
              <a:t>	Entrada de dados </a:t>
            </a:r>
            <a:br>
              <a:rPr lang="pt-BR" dirty="0"/>
            </a:br>
            <a:r>
              <a:rPr lang="pt-BR" dirty="0"/>
              <a:t>	Saída de dados</a:t>
            </a:r>
          </a:p>
        </p:txBody>
      </p:sp>
    </p:spTree>
    <p:extLst>
      <p:ext uri="{BB962C8B-B14F-4D97-AF65-F5344CB8AC3E}">
        <p14:creationId xmlns:p14="http://schemas.microsoft.com/office/powerpoint/2010/main" val="200317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Em C++, a biblioteca padrão é uma coleção de classes, funções e variáveis, escritas na própria linguagem, para facilitar o desenvolvimento de aplicações.</a:t>
            </a:r>
          </a:p>
          <a:p>
            <a:pPr algn="just"/>
            <a:r>
              <a:rPr lang="pt-BR" dirty="0"/>
              <a:t>Também incorpora a biblioteca padrão da linguagem C.</a:t>
            </a:r>
          </a:p>
          <a:p>
            <a:pPr algn="just"/>
            <a:r>
              <a:rPr lang="pt-BR" dirty="0"/>
              <a:t>Todas suas funcionalidades estão declaradas no espaço de nomes </a:t>
            </a:r>
            <a:r>
              <a:rPr lang="pt-BR" dirty="0" err="1"/>
              <a:t>std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57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76F6C-8295-4D73-A0DD-EC22F99D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DE UM PROGRAMA EM </a:t>
            </a:r>
            <a:r>
              <a:rPr lang="pt-BR" dirty="0" err="1"/>
              <a:t>DevC</a:t>
            </a:r>
            <a:r>
              <a:rPr lang="pt-BR" dirty="0"/>
              <a:t>++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8A3143-4CC6-4F89-BA59-8627F840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2247899"/>
            <a:ext cx="11108885" cy="2837285"/>
          </a:xfrm>
          <a:prstGeom prst="rect">
            <a:avLst/>
          </a:prstGeom>
        </p:spPr>
      </p:pic>
      <p:sp>
        <p:nvSpPr>
          <p:cNvPr id="3" name="Texto Explicativo: Linha 2">
            <a:extLst>
              <a:ext uri="{FF2B5EF4-FFF2-40B4-BE49-F238E27FC236}">
                <a16:creationId xmlns:a16="http://schemas.microsoft.com/office/drawing/2014/main" id="{2B2923E1-C794-4971-8D55-516EEE88CBFF}"/>
              </a:ext>
            </a:extLst>
          </p:cNvPr>
          <p:cNvSpPr/>
          <p:nvPr/>
        </p:nvSpPr>
        <p:spPr>
          <a:xfrm>
            <a:off x="6432501" y="3176126"/>
            <a:ext cx="4680520" cy="1477009"/>
          </a:xfrm>
          <a:prstGeom prst="borderCallout1">
            <a:avLst>
              <a:gd name="adj1" fmla="val 48196"/>
              <a:gd name="adj2" fmla="val 727"/>
              <a:gd name="adj3" fmla="val 41919"/>
              <a:gd name="adj4" fmla="val -34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BIBLIOTECA BÁSICA PARA PROGRAMAR COMANDOS DE ENTRADA E SAÍDA DE DADOS</a:t>
            </a:r>
          </a:p>
        </p:txBody>
      </p:sp>
    </p:spTree>
    <p:extLst>
      <p:ext uri="{BB962C8B-B14F-4D97-AF65-F5344CB8AC3E}">
        <p14:creationId xmlns:p14="http://schemas.microsoft.com/office/powerpoint/2010/main" val="329971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Biblioteca:</a:t>
            </a:r>
            <a:br>
              <a:rPr lang="pt-BR" dirty="0"/>
            </a:br>
            <a:r>
              <a:rPr lang="pt-BR" dirty="0" err="1"/>
              <a:t>stdio</a:t>
            </a:r>
            <a:r>
              <a:rPr lang="pt-BR" dirty="0"/>
              <a:t>.h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Seu nome vem da expressão inglesa standard input-output</a:t>
            </a:r>
          </a:p>
          <a:p>
            <a:endParaRPr lang="pt-BR" dirty="0"/>
          </a:p>
          <a:p>
            <a:r>
              <a:rPr lang="pt-BR" dirty="0"/>
              <a:t>Significa "cabeçalho padrão de entrada/saída".</a:t>
            </a:r>
          </a:p>
          <a:p>
            <a:pPr lvl="1"/>
            <a:r>
              <a:rPr lang="pt-BR" dirty="0"/>
              <a:t>SEM ESTA BIBLIOTECA OS COMANDOS </a:t>
            </a:r>
            <a:r>
              <a:rPr lang="pt-BR" dirty="0" err="1"/>
              <a:t>printf</a:t>
            </a:r>
            <a:r>
              <a:rPr lang="pt-BR" dirty="0"/>
              <a:t>() e </a:t>
            </a:r>
            <a:r>
              <a:rPr lang="pt-BR" dirty="0" err="1"/>
              <a:t>scanf</a:t>
            </a:r>
            <a:r>
              <a:rPr lang="pt-BR" dirty="0"/>
              <a:t>(), por exemplo, NÃO FUNCIONAM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14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7FC06-A83A-45CD-BFB1-6BBA7CA0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#include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95907-31B8-45AF-A260-DEEDA83A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636169" cy="4462272"/>
          </a:xfrm>
        </p:spPr>
        <p:txBody>
          <a:bodyPr/>
          <a:lstStyle/>
          <a:p>
            <a:r>
              <a:rPr lang="pt-BR" dirty="0"/>
              <a:t>Este comando é usado sempre no topo do programa que será escrito e serve para incluir bibliotecas necessárias para uso dos comandos no </a:t>
            </a:r>
            <a:r>
              <a:rPr lang="pt-BR" dirty="0" err="1"/>
              <a:t>DevC</a:t>
            </a:r>
            <a:r>
              <a:rPr lang="pt-BR" dirty="0"/>
              <a:t>++. Ao longo do curso vou informando quais são as bibliotecas que vamos precisar</a:t>
            </a:r>
          </a:p>
          <a:p>
            <a:pPr lvl="1"/>
            <a:r>
              <a:rPr lang="pt-BR" dirty="0"/>
              <a:t>SINTAXE:	</a:t>
            </a:r>
          </a:p>
          <a:p>
            <a:pPr marL="0" indent="0">
              <a:buNone/>
            </a:pPr>
            <a:r>
              <a:rPr lang="pt-BR" sz="5400" dirty="0"/>
              <a:t>	#include &lt;</a:t>
            </a:r>
            <a:r>
              <a:rPr lang="pt-BR" sz="5400" dirty="0" err="1"/>
              <a:t>nome_da_biblioteca</a:t>
            </a:r>
            <a:r>
              <a:rPr lang="pt-BR" sz="5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688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DevC</a:t>
            </a:r>
            <a:r>
              <a:rPr lang="pt-BR" b="1" dirty="0"/>
              <a:t>++ é uma linguagem CASE SENSITIVE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Letras maiúsculas e minúsculas fazem diferença.</a:t>
            </a:r>
          </a:p>
          <a:p>
            <a:r>
              <a:rPr lang="pt-BR" dirty="0"/>
              <a:t>Variável Soma, por exemplo, </a:t>
            </a:r>
            <a:r>
              <a:rPr lang="pt-BR" i="1" dirty="0"/>
              <a:t> é </a:t>
            </a:r>
            <a:r>
              <a:rPr lang="pt-BR" dirty="0"/>
              <a:t>diferente de SOMA, </a:t>
            </a:r>
            <a:r>
              <a:rPr lang="pt-BR" dirty="0" err="1"/>
              <a:t>SoMa</a:t>
            </a:r>
            <a:r>
              <a:rPr lang="pt-BR" dirty="0"/>
              <a:t> ou </a:t>
            </a:r>
            <a:r>
              <a:rPr lang="pt-BR" dirty="0" err="1"/>
              <a:t>sOmA</a:t>
            </a:r>
            <a:endParaRPr lang="pt-BR" dirty="0"/>
          </a:p>
          <a:p>
            <a:r>
              <a:rPr lang="pt-BR" dirty="0"/>
              <a:t>Comando </a:t>
            </a:r>
            <a:r>
              <a:rPr lang="pt-BR" dirty="0" err="1"/>
              <a:t>printf</a:t>
            </a:r>
            <a:r>
              <a:rPr lang="pt-BR" dirty="0"/>
              <a:t>() não pode ser escrito de outra forma</a:t>
            </a:r>
          </a:p>
          <a:p>
            <a:r>
              <a:rPr lang="pt-BR" dirty="0"/>
              <a:t>Comando </a:t>
            </a:r>
            <a:r>
              <a:rPr lang="pt-BR" dirty="0" err="1"/>
              <a:t>scanf</a:t>
            </a:r>
            <a:r>
              <a:rPr lang="pt-BR" dirty="0"/>
              <a:t>() não pode ser escrito de outra forma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63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LINGUAGEM C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Criador : Dennis Ritchie </a:t>
            </a:r>
            <a:r>
              <a:rPr lang="pt-BR" dirty="0"/>
              <a:t>–</a:t>
            </a:r>
            <a:r>
              <a:rPr lang="pt-br" dirty="0"/>
              <a:t> nasceu em 1941 </a:t>
            </a:r>
            <a:r>
              <a:rPr lang="pt-BR" dirty="0"/>
              <a:t>– falecido em </a:t>
            </a:r>
            <a:r>
              <a:rPr lang="pt-br" dirty="0"/>
              <a:t>2011</a:t>
            </a:r>
          </a:p>
          <a:p>
            <a:pPr rtl="0"/>
            <a:r>
              <a:rPr lang="pt-BR" dirty="0"/>
              <a:t>Com esta linguagem criaremos diversos programas computacionais, que serão compilados e executados para solucionarmos problemas diversos.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Linhas de Comentários no programa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comentários tornam o código fonte de um programa mais legível, o que facilita as futuras manutenções.</a:t>
            </a:r>
          </a:p>
          <a:p>
            <a:r>
              <a:rPr lang="pt-BR" b="1" u="sng" dirty="0"/>
              <a:t>NÃO É UM RECURSO OBRIGATÓRIO</a:t>
            </a:r>
            <a:r>
              <a:rPr lang="pt-BR" dirty="0"/>
              <a:t>, PORÉM AJUDARÁ BASTANTE ENTENDER NO FUTURO UM PROGRAMA DESENVOLVIDO.</a:t>
            </a:r>
          </a:p>
          <a:p>
            <a:r>
              <a:rPr lang="pt-BR" dirty="0"/>
              <a:t>Para comentar UMA LINHA usamos no início da mesma o //</a:t>
            </a:r>
          </a:p>
          <a:p>
            <a:r>
              <a:rPr lang="pt-BR" dirty="0"/>
              <a:t>Para se realizar um comentário de múltiplas linhas, basta iniciar o texto que se quer comentar com uma barra e asterisco /* e terminar com um asterisco e uma barra */, no final do bloco desejado.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194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Meu primeiro programa, com linhas de comentários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623" y="2492896"/>
            <a:ext cx="9917393" cy="265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8076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116632"/>
            <a:ext cx="11089231" cy="1872035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/>
              <a:t>Resultado:</a:t>
            </a:r>
            <a:br>
              <a:rPr lang="pt-BR" dirty="0"/>
            </a:br>
            <a:r>
              <a:rPr lang="pt-BR" dirty="0"/>
              <a:t>Primeiramente 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grave seu programa</a:t>
            </a:r>
            <a:r>
              <a:rPr lang="pt-BR" dirty="0"/>
              <a:t> e, em seguida, </a:t>
            </a:r>
            <a:br>
              <a:rPr lang="pt-BR" dirty="0"/>
            </a:br>
            <a:r>
              <a:rPr lang="pt-BR" dirty="0"/>
              <a:t>pressione 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f11</a:t>
            </a:r>
            <a:r>
              <a:rPr lang="pt-BR" dirty="0"/>
              <a:t> para compilar e executar seu programa. Veja resultado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6946" y="2348880"/>
            <a:ext cx="783493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2962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830C6-8E21-4FF9-9F32-79479518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printf</a:t>
            </a:r>
            <a:r>
              <a:rPr lang="pt-BR" dirty="0"/>
              <a:t>();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282191-F9CA-448E-B2F3-F75B6C54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Este comando é usado para exibir mensagens e/ou valores de variáveis na tela para o usuário. </a:t>
            </a:r>
          </a:p>
          <a:p>
            <a:pPr lvl="1"/>
            <a:r>
              <a:rPr lang="pt-BR" dirty="0"/>
              <a:t>SINTAXE:</a:t>
            </a:r>
          </a:p>
          <a:p>
            <a:pPr marL="377886" lvl="1" indent="0" algn="ctr">
              <a:buNone/>
            </a:pPr>
            <a:r>
              <a:rPr lang="pt-BR" dirty="0" err="1"/>
              <a:t>printf</a:t>
            </a:r>
            <a:r>
              <a:rPr lang="pt-BR" dirty="0"/>
              <a:t>(“mensagem”);</a:t>
            </a:r>
          </a:p>
          <a:p>
            <a:pPr marL="377886" lvl="1" indent="0" algn="ctr">
              <a:buNone/>
            </a:pPr>
            <a:r>
              <a:rPr lang="pt-BR" dirty="0"/>
              <a:t>Ou </a:t>
            </a:r>
          </a:p>
          <a:p>
            <a:pPr marL="377886" lvl="1" indent="0" algn="ctr">
              <a:buNone/>
            </a:pPr>
            <a:r>
              <a:rPr lang="pt-BR" dirty="0" err="1"/>
              <a:t>printf</a:t>
            </a:r>
            <a:r>
              <a:rPr lang="pt-BR" dirty="0"/>
              <a:t>(“mensagem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%&lt;tipodado&gt;</a:t>
            </a:r>
            <a:r>
              <a:rPr lang="pt-BR" dirty="0"/>
              <a:t>”, &lt;variável&gt;);</a:t>
            </a:r>
          </a:p>
          <a:p>
            <a:pPr marL="377886" lvl="1" indent="0" algn="ctr">
              <a:buNone/>
            </a:pPr>
            <a:r>
              <a:rPr lang="pt-BR" dirty="0"/>
              <a:t>Ou</a:t>
            </a:r>
          </a:p>
          <a:p>
            <a:pPr marL="377886" lvl="1" indent="0" algn="ctr">
              <a:buNone/>
            </a:pPr>
            <a:r>
              <a:rPr lang="pt-BR" dirty="0" err="1"/>
              <a:t>printf</a:t>
            </a:r>
            <a:r>
              <a:rPr lang="pt-BR" dirty="0"/>
              <a:t>(“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%&lt;tipodado&gt;</a:t>
            </a:r>
            <a:r>
              <a:rPr lang="pt-BR" dirty="0"/>
              <a:t>”, &lt;variável&gt;);</a:t>
            </a:r>
          </a:p>
          <a:p>
            <a:pPr marL="377886" lvl="1" indent="0" algn="ctr">
              <a:buNone/>
            </a:pPr>
            <a:endParaRPr lang="pt-BR" dirty="0"/>
          </a:p>
          <a:p>
            <a:pPr marL="377886" lvl="1" indent="0" algn="ctr">
              <a:buNone/>
            </a:pPr>
            <a:r>
              <a:rPr lang="pt-BR" dirty="0"/>
              <a:t>ATENÇÃO: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%&lt;tipodado&gt; NAS SINTAXES ACIMA SERÃO SUBSTITUÍDOS POR CÓDIGOS DE CONTROLES QUE MOSTRAREI MAIS A FRENTE.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6822D-9D0B-462C-97B8-14B658B4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getchar();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A4576-7FBE-4E29-BFC9-A4BCC21B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Usado para pausar o programa, aguardando o usuário pressionar alguma tecla para continuar sendo executado;</a:t>
            </a:r>
          </a:p>
          <a:p>
            <a:pPr lvl="1"/>
            <a:r>
              <a:rPr lang="pt-BR" dirty="0"/>
              <a:t>SINTAXE:	</a:t>
            </a:r>
          </a:p>
          <a:p>
            <a:pPr marL="377886" lvl="1" indent="0">
              <a:buNone/>
            </a:pPr>
            <a:r>
              <a:rPr lang="pt-BR" sz="5400" dirty="0"/>
              <a:t>getchar(); </a:t>
            </a:r>
          </a:p>
        </p:txBody>
      </p:sp>
    </p:spTree>
    <p:extLst>
      <p:ext uri="{BB962C8B-B14F-4D97-AF65-F5344CB8AC3E}">
        <p14:creationId xmlns:p14="http://schemas.microsoft.com/office/powerpoint/2010/main" val="346966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C8256-E70A-4E7C-B9E3-6FC162A4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return 0; (return zero)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1350A-144F-4C5B-AD27-3C130617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usado no módulo principal do programa </a:t>
            </a:r>
            <a:r>
              <a:rPr lang="pt-BR" b="1" i="1" u="sng" dirty="0" err="1"/>
              <a:t>main</a:t>
            </a:r>
            <a:r>
              <a:rPr lang="pt-BR" b="1" i="1" u="sng" dirty="0"/>
              <a:t>(){......}</a:t>
            </a:r>
            <a:r>
              <a:rPr lang="pt-BR" dirty="0"/>
              <a:t> serve também para não finalizar a tela do usuário.</a:t>
            </a:r>
          </a:p>
          <a:p>
            <a:pPr lvl="1"/>
            <a:r>
              <a:rPr lang="pt-BR" dirty="0"/>
              <a:t>SINTAXE:</a:t>
            </a:r>
          </a:p>
          <a:p>
            <a:pPr marL="682633" lvl="2" indent="0">
              <a:buNone/>
            </a:pPr>
            <a:r>
              <a:rPr lang="pt-BR" sz="5400" dirty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36346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de sintaxe</a:t>
            </a:r>
            <a:br>
              <a:rPr lang="pt-BR" dirty="0"/>
            </a:br>
            <a:r>
              <a:rPr lang="pt-BR" dirty="0"/>
              <a:t>Onde está o erro?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1075" y="2071678"/>
            <a:ext cx="6555487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1501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852" y="320616"/>
            <a:ext cx="10360501" cy="573820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ocorre quando existem erros de sintaxe?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5980" y="2996952"/>
            <a:ext cx="7010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Conector de seta reta 9"/>
          <p:cNvCxnSpPr/>
          <p:nvPr/>
        </p:nvCxnSpPr>
        <p:spPr>
          <a:xfrm rot="5400000">
            <a:off x="3992724" y="5353612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39296" y="6159922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Linha</a:t>
            </a:r>
            <a:r>
              <a:rPr lang="pt-BR" sz="1800" dirty="0">
                <a:solidFill>
                  <a:srgbClr val="FF0000"/>
                </a:solidFill>
              </a:rPr>
              <a:t> onde o erro ocorreu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4132" y="887972"/>
            <a:ext cx="382403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0E35215-A932-43FC-AA2A-C8945ACB1E2E}"/>
              </a:ext>
            </a:extLst>
          </p:cNvPr>
          <p:cNvCxnSpPr/>
          <p:nvPr/>
        </p:nvCxnSpPr>
        <p:spPr>
          <a:xfrm>
            <a:off x="5991624" y="4503420"/>
            <a:ext cx="2412653" cy="0"/>
          </a:xfrm>
          <a:prstGeom prst="line">
            <a:avLst/>
          </a:prstGeom>
          <a:ln w="857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D245127-9E95-4EF0-85AB-D43800452BB9}"/>
              </a:ext>
            </a:extLst>
          </p:cNvPr>
          <p:cNvCxnSpPr/>
          <p:nvPr/>
        </p:nvCxnSpPr>
        <p:spPr>
          <a:xfrm>
            <a:off x="7215760" y="4575428"/>
            <a:ext cx="0" cy="15121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CE37875-4FD7-4FA4-B291-27A80BA36314}"/>
              </a:ext>
            </a:extLst>
          </p:cNvPr>
          <p:cNvSpPr txBox="1"/>
          <p:nvPr/>
        </p:nvSpPr>
        <p:spPr>
          <a:xfrm>
            <a:off x="6374189" y="6006034"/>
            <a:ext cx="4071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Leia atentamente a mensagem que informa qual o erro existente.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FB1558F-B178-4F22-912C-AEED948E801B}"/>
              </a:ext>
            </a:extLst>
          </p:cNvPr>
          <p:cNvSpPr txBox="1"/>
          <p:nvPr/>
        </p:nvSpPr>
        <p:spPr>
          <a:xfrm>
            <a:off x="2731284" y="2460177"/>
            <a:ext cx="700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F11, ou MENU EXECUTAR &gt;&gt; COMPILAR &amp; EXECUTAR</a:t>
            </a:r>
            <a:endParaRPr lang="pt-B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8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na tela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5388" y="2285993"/>
            <a:ext cx="6500858" cy="245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5842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3044" y="1498600"/>
            <a:ext cx="703217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A5B3DB1-C0E2-4304-AC27-D9C09EBD3219}"/>
              </a:ext>
            </a:extLst>
          </p:cNvPr>
          <p:cNvSpPr txBox="1"/>
          <p:nvPr/>
        </p:nvSpPr>
        <p:spPr>
          <a:xfrm>
            <a:off x="765820" y="5085184"/>
            <a:ext cx="10441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REPARE ACIMA QUE O COMANDO print(), escrito como foi feito, não salta linha para impressão da segunda mensagem. 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Por isso você pode observar o resultado acima.</a:t>
            </a:r>
          </a:p>
        </p:txBody>
      </p:sp>
    </p:spTree>
    <p:extLst>
      <p:ext uri="{BB962C8B-B14F-4D97-AF65-F5344CB8AC3E}">
        <p14:creationId xmlns:p14="http://schemas.microsoft.com/office/powerpoint/2010/main" val="307357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F5A2A-79F3-44CA-BD92-513EBD04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programa?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3331C-3F2D-4EF4-8D68-7863B8501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509013"/>
            <a:ext cx="10360501" cy="19199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Nada mais é que um algoritmo traduzido para uma linguagem computacional qualquer</a:t>
            </a:r>
          </a:p>
          <a:p>
            <a:pPr algn="just"/>
            <a:r>
              <a:rPr lang="pt-BR" dirty="0"/>
              <a:t>Basicamente um programa prevê as seguintes etapas na sua execução: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0D1979-9339-49C1-8194-BF3158750F61}"/>
              </a:ext>
            </a:extLst>
          </p:cNvPr>
          <p:cNvGrpSpPr/>
          <p:nvPr/>
        </p:nvGrpSpPr>
        <p:grpSpPr>
          <a:xfrm>
            <a:off x="2349996" y="3861048"/>
            <a:ext cx="2694346" cy="1077738"/>
            <a:chOff x="2211" y="1977328"/>
            <a:chExt cx="2694346" cy="1077738"/>
          </a:xfrm>
        </p:grpSpPr>
        <p:sp>
          <p:nvSpPr>
            <p:cNvPr id="11" name="Seta: Divisa 10">
              <a:extLst>
                <a:ext uri="{FF2B5EF4-FFF2-40B4-BE49-F238E27FC236}">
                  <a16:creationId xmlns:a16="http://schemas.microsoft.com/office/drawing/2014/main" id="{8430A53D-794F-4C84-A8CB-F4D9EBDCB2DD}"/>
                </a:ext>
              </a:extLst>
            </p:cNvPr>
            <p:cNvSpPr/>
            <p:nvPr/>
          </p:nvSpPr>
          <p:spPr>
            <a:xfrm>
              <a:off x="2211" y="1977328"/>
              <a:ext cx="2694346" cy="107773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eta: Divisa 4">
              <a:extLst>
                <a:ext uri="{FF2B5EF4-FFF2-40B4-BE49-F238E27FC236}">
                  <a16:creationId xmlns:a16="http://schemas.microsoft.com/office/drawing/2014/main" id="{A098E116-D6EC-491B-8564-6D8E5D3C1F6D}"/>
                </a:ext>
              </a:extLst>
            </p:cNvPr>
            <p:cNvSpPr txBox="1"/>
            <p:nvPr/>
          </p:nvSpPr>
          <p:spPr>
            <a:xfrm>
              <a:off x="541080" y="1977328"/>
              <a:ext cx="1616608" cy="1077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700" kern="1200" dirty="0"/>
                <a:t>Entrada de dados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461D786-5E55-417D-BC4D-447401D63D21}"/>
              </a:ext>
            </a:extLst>
          </p:cNvPr>
          <p:cNvGrpSpPr/>
          <p:nvPr/>
        </p:nvGrpSpPr>
        <p:grpSpPr>
          <a:xfrm>
            <a:off x="4774908" y="3861048"/>
            <a:ext cx="2694346" cy="1077738"/>
            <a:chOff x="2427123" y="1977328"/>
            <a:chExt cx="2694346" cy="1077738"/>
          </a:xfrm>
        </p:grpSpPr>
        <p:sp>
          <p:nvSpPr>
            <p:cNvPr id="9" name="Seta: Divisa 8">
              <a:extLst>
                <a:ext uri="{FF2B5EF4-FFF2-40B4-BE49-F238E27FC236}">
                  <a16:creationId xmlns:a16="http://schemas.microsoft.com/office/drawing/2014/main" id="{50CCD1C9-148E-4AE1-872D-1C47404D4E38}"/>
                </a:ext>
              </a:extLst>
            </p:cNvPr>
            <p:cNvSpPr/>
            <p:nvPr/>
          </p:nvSpPr>
          <p:spPr>
            <a:xfrm>
              <a:off x="2427123" y="1977328"/>
              <a:ext cx="2694346" cy="107773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Seta: Divisa 6">
              <a:extLst>
                <a:ext uri="{FF2B5EF4-FFF2-40B4-BE49-F238E27FC236}">
                  <a16:creationId xmlns:a16="http://schemas.microsoft.com/office/drawing/2014/main" id="{85F96028-8E59-4CF7-B506-2C83CF39DB3E}"/>
                </a:ext>
              </a:extLst>
            </p:cNvPr>
            <p:cNvSpPr txBox="1"/>
            <p:nvPr/>
          </p:nvSpPr>
          <p:spPr>
            <a:xfrm>
              <a:off x="2965992" y="1977328"/>
              <a:ext cx="1616608" cy="1077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700" kern="1200" dirty="0"/>
                <a:t>Processamento de dados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18DD918-5EC0-49CA-AF59-C7955FC1BF31}"/>
              </a:ext>
            </a:extLst>
          </p:cNvPr>
          <p:cNvGrpSpPr/>
          <p:nvPr/>
        </p:nvGrpSpPr>
        <p:grpSpPr>
          <a:xfrm>
            <a:off x="7199820" y="3861048"/>
            <a:ext cx="2694346" cy="1077738"/>
            <a:chOff x="4852035" y="1977328"/>
            <a:chExt cx="2694346" cy="1077738"/>
          </a:xfrm>
        </p:grpSpPr>
        <p:sp>
          <p:nvSpPr>
            <p:cNvPr id="7" name="Seta: Divisa 6">
              <a:extLst>
                <a:ext uri="{FF2B5EF4-FFF2-40B4-BE49-F238E27FC236}">
                  <a16:creationId xmlns:a16="http://schemas.microsoft.com/office/drawing/2014/main" id="{6AD5AC15-3A67-4AE5-A956-7C2365725F88}"/>
                </a:ext>
              </a:extLst>
            </p:cNvPr>
            <p:cNvSpPr/>
            <p:nvPr/>
          </p:nvSpPr>
          <p:spPr>
            <a:xfrm>
              <a:off x="4852035" y="1977328"/>
              <a:ext cx="2694346" cy="107773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eta: Divisa 8">
              <a:extLst>
                <a:ext uri="{FF2B5EF4-FFF2-40B4-BE49-F238E27FC236}">
                  <a16:creationId xmlns:a16="http://schemas.microsoft.com/office/drawing/2014/main" id="{D57A9542-13D3-4CB0-A4F0-11E214648134}"/>
                </a:ext>
              </a:extLst>
            </p:cNvPr>
            <p:cNvSpPr txBox="1"/>
            <p:nvPr/>
          </p:nvSpPr>
          <p:spPr>
            <a:xfrm>
              <a:off x="5390904" y="1977328"/>
              <a:ext cx="1616608" cy="1077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700" kern="1200" dirty="0"/>
                <a:t>Saída</a:t>
              </a:r>
            </a:p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700" kern="1200" dirty="0"/>
                <a:t>(resultados)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707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de lógica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 O programa não viola as regras do C</a:t>
            </a:r>
          </a:p>
          <a:p>
            <a:endParaRPr lang="pt-BR" dirty="0"/>
          </a:p>
          <a:p>
            <a:r>
              <a:rPr lang="pt-BR" dirty="0"/>
              <a:t>O programa roda e não apresenta nenhum erro.</a:t>
            </a:r>
          </a:p>
          <a:p>
            <a:endParaRPr lang="pt-BR" dirty="0"/>
          </a:p>
          <a:p>
            <a:r>
              <a:rPr lang="pt-BR" dirty="0"/>
              <a:t>Apesar de rodar o programa não faz o que era esperado.</a:t>
            </a:r>
          </a:p>
          <a:p>
            <a:endParaRPr lang="pt-BR" dirty="0"/>
          </a:p>
          <a:p>
            <a:r>
              <a:rPr lang="pt-BR" dirty="0"/>
              <a:t>Estes erros podem ser difíceis de detectar.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005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36174-85B2-4A40-92C0-E0FE9BB2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“\n” USADO NO COMANDO </a:t>
            </a:r>
            <a:r>
              <a:rPr lang="pt-BR" dirty="0" err="1"/>
              <a:t>printf</a:t>
            </a:r>
            <a:r>
              <a:rPr lang="pt-BR" dirty="0"/>
              <a:t>();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BE38B8-BB96-479F-B1E7-4BFAB8B0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uso do \n, dentro da mensagem a ser exposta, provoca salto de linha no ponto onde foi escrito:</a:t>
            </a:r>
          </a:p>
          <a:p>
            <a:pPr lvl="1"/>
            <a:r>
              <a:rPr lang="pt-BR" dirty="0"/>
              <a:t>SINTAXE:</a:t>
            </a:r>
          </a:p>
          <a:p>
            <a:pPr marL="377886" lvl="1" indent="0">
              <a:buNone/>
            </a:pPr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(“mensagem1 \n mensagem2”);</a:t>
            </a:r>
          </a:p>
          <a:p>
            <a:pPr marL="377886" lvl="1" indent="0">
              <a:buNone/>
            </a:pPr>
            <a:r>
              <a:rPr lang="pt-BR" dirty="0"/>
              <a:t>	ou</a:t>
            </a:r>
          </a:p>
          <a:p>
            <a:pPr marL="377886" lvl="1" indent="0">
              <a:buNone/>
            </a:pPr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(“mensagem1 \n”);</a:t>
            </a:r>
          </a:p>
          <a:p>
            <a:pPr marL="377886" lvl="1" indent="0">
              <a:buNone/>
            </a:pPr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(“mensagem2”);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4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Quebras de linha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6760" y="1928802"/>
            <a:ext cx="414340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8653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está o erro?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1075" y="1928802"/>
            <a:ext cx="545310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3522644" y="5072074"/>
            <a:ext cx="449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Por que ocorreu este erro?</a:t>
            </a:r>
          </a:p>
        </p:txBody>
      </p:sp>
    </p:spTree>
    <p:extLst>
      <p:ext uri="{BB962C8B-B14F-4D97-AF65-F5344CB8AC3E}">
        <p14:creationId xmlns:p14="http://schemas.microsoft.com/office/powerpoint/2010/main" val="3875826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está o erro?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6761" y="2285992"/>
            <a:ext cx="621762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2259919" y="4648267"/>
            <a:ext cx="6408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Onde aparece o erro?</a:t>
            </a:r>
          </a:p>
        </p:txBody>
      </p:sp>
    </p:spTree>
    <p:extLst>
      <p:ext uri="{BB962C8B-B14F-4D97-AF65-F5344CB8AC3E}">
        <p14:creationId xmlns:p14="http://schemas.microsoft.com/office/powerpoint/2010/main" val="3253149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Definem um espaço de memória para armazenar dados.</a:t>
            </a:r>
          </a:p>
          <a:p>
            <a:endParaRPr lang="pt-BR" b="1" dirty="0"/>
          </a:p>
          <a:p>
            <a:r>
              <a:rPr lang="pt-BR" dirty="0"/>
              <a:t>Possuem tipos específicos para armazenamento de dados.</a:t>
            </a:r>
          </a:p>
          <a:p>
            <a:pPr lvl="1"/>
            <a:r>
              <a:rPr lang="pt-BR" dirty="0"/>
              <a:t>Um espaço destinado para guardar números é diferente de um espaço criado para guardar letras ou caracteres.</a:t>
            </a:r>
          </a:p>
          <a:p>
            <a:pPr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8945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PARA CRIAR E NOMEAR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nome deve  uma variável em C deve começar com uma letra</a:t>
            </a:r>
          </a:p>
          <a:p>
            <a:endParaRPr lang="pt-BR" dirty="0"/>
          </a:p>
          <a:p>
            <a:r>
              <a:rPr lang="pt-BR" dirty="0"/>
              <a:t>Os caracteres </a:t>
            </a:r>
            <a:r>
              <a:rPr lang="pt-BR" dirty="0" err="1"/>
              <a:t>subseqüentes</a:t>
            </a:r>
            <a:r>
              <a:rPr lang="pt-BR" dirty="0"/>
              <a:t> devem ser letras, números ou sublinhado</a:t>
            </a:r>
          </a:p>
          <a:p>
            <a:endParaRPr lang="pt-BR" dirty="0"/>
          </a:p>
          <a:p>
            <a:r>
              <a:rPr lang="pt-BR" dirty="0"/>
              <a:t>O nome de uma variável não pode ser igual a uma palavra reservada nem igual ao nome de uma função declarada pelo programador ou pelas bibliotecas do C.</a:t>
            </a:r>
          </a:p>
          <a:p>
            <a:endParaRPr lang="pt-BR" dirty="0"/>
          </a:p>
          <a:p>
            <a:r>
              <a:rPr lang="pt-BR" b="1" u="sng" dirty="0"/>
              <a:t>Variáveis com nome contendo até 32 caracteres são aceitas</a:t>
            </a:r>
          </a:p>
        </p:txBody>
      </p:sp>
    </p:spTree>
    <p:extLst>
      <p:ext uri="{BB962C8B-B14F-4D97-AF65-F5344CB8AC3E}">
        <p14:creationId xmlns:p14="http://schemas.microsoft.com/office/powerpoint/2010/main" val="2430861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Todas as variáveis devem ser declaradas antes de serem usadas.</a:t>
            </a:r>
          </a:p>
          <a:p>
            <a:endParaRPr lang="pt-BR" dirty="0"/>
          </a:p>
          <a:p>
            <a:r>
              <a:rPr lang="pt-BR" dirty="0"/>
              <a:t>Em resumo, OBEDEÇA AS MESMAS REGRAS ESTUDADAS NA MATÉRIA DE I.P.C.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F4C5FC4-9263-4A99-BD39-4590C040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pt-BR" dirty="0"/>
              <a:t>REGRAS PARA CRIAR E NOMEAR VARIÁVEIS</a:t>
            </a:r>
          </a:p>
        </p:txBody>
      </p:sp>
    </p:spTree>
    <p:extLst>
      <p:ext uri="{BB962C8B-B14F-4D97-AF65-F5344CB8AC3E}">
        <p14:creationId xmlns:p14="http://schemas.microsoft.com/office/powerpoint/2010/main" val="3102880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DADOS DE VARIÁVIES (Básicos):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char</a:t>
            </a:r>
          </a:p>
          <a:p>
            <a:pPr lvl="1"/>
            <a:r>
              <a:rPr lang="pt-BR" dirty="0"/>
              <a:t>O valor armazenado é um caractere. Caracteres geralmente são armazenados em códigos (usualmente o código ASCII).</a:t>
            </a:r>
          </a:p>
          <a:p>
            <a:r>
              <a:rPr lang="pt-BR" dirty="0" err="1"/>
              <a:t>int</a:t>
            </a:r>
            <a:endParaRPr lang="pt-BR" dirty="0"/>
          </a:p>
          <a:p>
            <a:pPr lvl="1"/>
            <a:r>
              <a:rPr lang="pt-BR" dirty="0"/>
              <a:t>Número inteiro é o tipo padrão e o tamanho do conjunto que pode ser representado normalmente depende da máquina em que o programa está rodando.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668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float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Número em ponto flutuante de precisão simples. São conhecidos normalmente como números reais.</a:t>
            </a:r>
          </a:p>
          <a:p>
            <a:endParaRPr lang="pt-BR" dirty="0"/>
          </a:p>
          <a:p>
            <a:r>
              <a:rPr lang="pt-BR" dirty="0" err="1"/>
              <a:t>double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Número em ponto flutuante de precisão dupla.</a:t>
            </a:r>
          </a:p>
        </p:txBody>
      </p:sp>
    </p:spTree>
    <p:extLst>
      <p:ext uri="{BB962C8B-B14F-4D97-AF65-F5344CB8AC3E}">
        <p14:creationId xmlns:p14="http://schemas.microsoft.com/office/powerpoint/2010/main" val="416126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0E4D8-48EF-4E71-A113-B5144BCB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Programação Estruturada (ou linguagem estruturada)?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9652C-234E-44BF-B087-CEF0E592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Objetivo: </a:t>
            </a:r>
          </a:p>
          <a:p>
            <a:pPr lvl="1"/>
            <a:r>
              <a:rPr lang="pt-BR" dirty="0"/>
              <a:t>Desenvolver programas fáceis, eficientes e de fácil manutenção;</a:t>
            </a:r>
          </a:p>
          <a:p>
            <a:r>
              <a:rPr lang="pt-BR" dirty="0"/>
              <a:t>O programa estruturado possui 3 mecanismos básicos: </a:t>
            </a:r>
          </a:p>
          <a:p>
            <a:pPr lvl="1"/>
            <a:r>
              <a:rPr lang="pt-BR" dirty="0"/>
              <a:t>Sequências; </a:t>
            </a:r>
          </a:p>
          <a:p>
            <a:pPr lvl="1"/>
            <a:r>
              <a:rPr lang="pt-BR" dirty="0"/>
              <a:t>Condições;</a:t>
            </a:r>
          </a:p>
          <a:p>
            <a:pPr lvl="1"/>
            <a:r>
              <a:rPr lang="pt-BR" dirty="0"/>
              <a:t>e Repetições;</a:t>
            </a:r>
          </a:p>
        </p:txBody>
      </p:sp>
    </p:spTree>
    <p:extLst>
      <p:ext uri="{BB962C8B-B14F-4D97-AF65-F5344CB8AC3E}">
        <p14:creationId xmlns:p14="http://schemas.microsoft.com/office/powerpoint/2010/main" val="15432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variáveis em C.</a:t>
            </a:r>
            <a:br>
              <a:rPr lang="pt-BR" dirty="0"/>
            </a:br>
            <a:r>
              <a:rPr lang="pt-BR" dirty="0"/>
              <a:t>DADOS DO TIPO INTEIRO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3884" y="1714488"/>
            <a:ext cx="5072098" cy="298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4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variáveis em C.</a:t>
            </a:r>
            <a:br>
              <a:rPr lang="pt-BR" dirty="0"/>
            </a:br>
            <a:r>
              <a:rPr lang="pt-BR" dirty="0"/>
              <a:t>DADOS DO TIPO CARACTERE (char)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094BDE-5A03-450A-B233-E4E2B6A5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916832"/>
            <a:ext cx="8496944" cy="464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02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variáveis em C.</a:t>
            </a:r>
            <a:br>
              <a:rPr lang="pt-BR" dirty="0"/>
            </a:br>
            <a:r>
              <a:rPr lang="pt-BR" dirty="0"/>
              <a:t>DADOS DO TIPO REAL (</a:t>
            </a:r>
            <a:r>
              <a:rPr lang="pt-BR" dirty="0" err="1"/>
              <a:t>float</a:t>
            </a:r>
            <a:r>
              <a:rPr lang="pt-BR" dirty="0"/>
              <a:t>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3950" y="2143116"/>
            <a:ext cx="4786346" cy="276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5217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Utilizando variáveis em C.</a:t>
            </a:r>
            <a:br>
              <a:rPr lang="pt-BR" dirty="0"/>
            </a:br>
            <a:r>
              <a:rPr lang="pt-BR" dirty="0"/>
              <a:t>DADO DO TIPO REAL COM MAIOR APROXIMAÇÃO (</a:t>
            </a:r>
            <a:r>
              <a:rPr lang="pt-BR" dirty="0" err="1"/>
              <a:t>double</a:t>
            </a:r>
            <a:r>
              <a:rPr lang="pt-BR" dirty="0"/>
              <a:t>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2512" y="1857364"/>
            <a:ext cx="4857784" cy="229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8787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 de tipos e consumo de memória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1979612" y="1716008"/>
          <a:ext cx="74676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7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Tamanho em Bytes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Faixa Mínima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-127 a 127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-2.147.483.648 a 2.147.483.647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 </a:t>
                      </a:r>
                      <a:r>
                        <a:rPr kumimoji="0" lang="pt-BR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-32.768 a 32.767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Seis dígitos de precisão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Dez dígitos de precisão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BR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Dez dígitos de precisão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490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de controle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1979612" y="1600200"/>
          <a:ext cx="74676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1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Significado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pt-BR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número inteiro</a:t>
                      </a:r>
                      <a:endParaRPr lang="pt-B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número em ponto flutuante (número real, com ponto – casas decimais)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%</a:t>
                      </a:r>
                      <a:r>
                        <a:rPr lang="pt-BR" dirty="0" err="1"/>
                        <a:t>lf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err="1"/>
                        <a:t>double</a:t>
                      </a:r>
                      <a:r>
                        <a:rPr lang="pt-BR" dirty="0"/>
                        <a:t>: número de dupla</a:t>
                      </a:r>
                      <a:r>
                        <a:rPr lang="pt-BR" baseline="0" dirty="0"/>
                        <a:t> precisão, ou seja, maior número de dígitos decimais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Caractere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série de caracteres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Coloca na tela um </a:t>
                      </a:r>
                      <a:r>
                        <a:rPr kumimoji="0" lang="pt-BR" sz="18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811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Imprimindo variáveis na tela.</a:t>
            </a:r>
            <a:br>
              <a:rPr lang="pt-BR" dirty="0"/>
            </a:br>
            <a:r>
              <a:rPr lang="pt-BR" dirty="0">
                <a:solidFill>
                  <a:srgbClr val="00B0F0"/>
                </a:solidFill>
              </a:rPr>
              <a:t>Imprimindo inteiros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9702" y="2357431"/>
            <a:ext cx="4000528" cy="234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7349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Imprimindo variáveis na tela.</a:t>
            </a:r>
            <a:br>
              <a:rPr lang="pt-BR" dirty="0"/>
            </a:br>
            <a:r>
              <a:rPr lang="pt-BR" dirty="0">
                <a:solidFill>
                  <a:srgbClr val="00B0F0"/>
                </a:solidFill>
              </a:rPr>
              <a:t>Imprimindo inteiros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8198" y="2285992"/>
            <a:ext cx="671163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15393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Expressões Aritméticas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1979612" y="1600200"/>
          <a:ext cx="7467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Hierarquia da</a:t>
                      </a:r>
                    </a:p>
                    <a:p>
                      <a:r>
                        <a:rPr kumimoji="0" lang="pt-BR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Soma</a:t>
                      </a:r>
                      <a:b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3º</a:t>
                      </a:r>
                    </a:p>
                    <a:p>
                      <a:pPr algn="ctr"/>
                      <a:r>
                        <a:rPr lang="pt-BR" dirty="0"/>
                        <a:t>3º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/</a:t>
                      </a:r>
                    </a:p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Multiplicação</a:t>
                      </a:r>
                    </a:p>
                    <a:p>
                      <a:pPr algn="ctr"/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2º</a:t>
                      </a:r>
                      <a:br>
                        <a:rPr lang="pt-BR" dirty="0"/>
                      </a:br>
                      <a:r>
                        <a:rPr lang="pt-BR" dirty="0"/>
                        <a:t>2º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Parênteses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1º</a:t>
                      </a:r>
                      <a:br>
                        <a:rPr lang="pt-BR" dirty="0"/>
                      </a:br>
                      <a:r>
                        <a:rPr lang="pt-BR" dirty="0"/>
                        <a:t>1º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Resto</a:t>
                      </a:r>
                      <a:r>
                        <a:rPr lang="pt-BR" baseline="0" dirty="0"/>
                        <a:t> de Divisão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91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resultado do código abaixo?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879703" y="5929331"/>
            <a:ext cx="6460423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Qual o tipo de erro encontrado nesse código?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E889D9-452C-4725-A2D8-E70C77B5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841810"/>
            <a:ext cx="10174911" cy="30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7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2BE2-E62B-4F3D-B907-0187AE92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Mecanismo de SEQUÊNCIA na linguagem estruturada: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9C471-030A-43EA-ABCE-3453E8A3E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204864"/>
            <a:ext cx="10360501" cy="2087243"/>
          </a:xfrm>
        </p:spPr>
        <p:txBody>
          <a:bodyPr/>
          <a:lstStyle/>
          <a:p>
            <a:pPr algn="just"/>
            <a:r>
              <a:rPr lang="pt-BR" dirty="0"/>
              <a:t>O programa desenvolvido será executado do início ao fim, ou seja, todas as linhas programadas serão executadas.</a:t>
            </a:r>
          </a:p>
          <a:p>
            <a:pPr lvl="1" algn="just"/>
            <a:r>
              <a:rPr lang="pt-BR" dirty="0"/>
              <a:t>Exemplo: </a:t>
            </a:r>
          </a:p>
          <a:p>
            <a:pPr lvl="2" algn="just"/>
            <a:r>
              <a:rPr lang="pt-BR" dirty="0"/>
              <a:t>Programa para cálculo da soma de 2 números informados pelo usuário</a:t>
            </a:r>
          </a:p>
        </p:txBody>
      </p:sp>
    </p:spTree>
    <p:extLst>
      <p:ext uri="{BB962C8B-B14F-4D97-AF65-F5344CB8AC3E}">
        <p14:creationId xmlns:p14="http://schemas.microsoft.com/office/powerpoint/2010/main" val="253292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resultado do código abaixo?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6B1006-AD27-44D4-AC6B-633AD6B8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30" y="2109787"/>
            <a:ext cx="10861243" cy="33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62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inteiros</a:t>
            </a:r>
            <a:br>
              <a:rPr lang="pt-BR" dirty="0"/>
            </a:br>
            <a:r>
              <a:rPr lang="pt-BR" dirty="0"/>
              <a:t>Comando: </a:t>
            </a:r>
            <a:r>
              <a:rPr lang="pt-BR" dirty="0" err="1"/>
              <a:t>scanf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E6F068-87FD-43B3-88D9-9458E9A4F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772816"/>
            <a:ext cx="11054812" cy="37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77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</a:t>
            </a:r>
            <a:r>
              <a:rPr lang="pt-BR" dirty="0" err="1"/>
              <a:t>Float</a:t>
            </a:r>
            <a:br>
              <a:rPr lang="pt-BR" dirty="0"/>
            </a:br>
            <a:r>
              <a:rPr lang="pt-BR" dirty="0"/>
              <a:t>Comando: </a:t>
            </a:r>
            <a:r>
              <a:rPr lang="pt-BR" dirty="0" err="1"/>
              <a:t>scanf</a:t>
            </a:r>
            <a:endParaRPr lang="pt-BR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2446" y="1928802"/>
            <a:ext cx="783545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79677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</a:t>
            </a:r>
            <a:r>
              <a:rPr lang="pt-BR" dirty="0" err="1"/>
              <a:t>char</a:t>
            </a:r>
            <a:br>
              <a:rPr lang="pt-BR" dirty="0"/>
            </a:br>
            <a:r>
              <a:rPr lang="pt-BR" dirty="0"/>
              <a:t>Comando: </a:t>
            </a:r>
            <a:r>
              <a:rPr lang="pt-BR" dirty="0" err="1"/>
              <a:t>scanf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F3D5AD-9B83-49CA-A38B-0145353B1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3" y="1747837"/>
            <a:ext cx="9484041" cy="48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10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5402D-D4C3-40A4-A85E-95EA375F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pt-BR" dirty="0"/>
              <a:t>Outro exemplo de entrada de dados do tipo char</a:t>
            </a:r>
            <a:br>
              <a:rPr lang="pt-BR" dirty="0"/>
            </a:br>
            <a:r>
              <a:rPr lang="pt-BR" dirty="0"/>
              <a:t>Comando: </a:t>
            </a:r>
            <a:r>
              <a:rPr lang="pt-BR" dirty="0" err="1"/>
              <a:t>scanf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9063520-E49F-4E16-B84C-4FDA86C0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1700808"/>
            <a:ext cx="10280951" cy="255934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87DF596-6271-4CB8-A067-3FD61CC39604}"/>
              </a:ext>
            </a:extLst>
          </p:cNvPr>
          <p:cNvSpPr txBox="1"/>
          <p:nvPr/>
        </p:nvSpPr>
        <p:spPr>
          <a:xfrm>
            <a:off x="1053851" y="4725144"/>
            <a:ext cx="10280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ALGO ESTRANHOOOOOOOOOOOO!!! </a:t>
            </a:r>
          </a:p>
          <a:p>
            <a:pPr algn="ctr"/>
            <a:r>
              <a:rPr lang="pt-BR" sz="2800">
                <a:solidFill>
                  <a:srgbClr val="FF0000"/>
                </a:solidFill>
              </a:rPr>
              <a:t>SERÁ QUE ISSO É UM ERROOOOOO </a:t>
            </a:r>
            <a:r>
              <a:rPr lang="pt-BR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646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5299C-B5FB-40F0-8983-EBEA4F76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0"/>
            <a:ext cx="10360501" cy="1223963"/>
          </a:xfrm>
        </p:spPr>
        <p:txBody>
          <a:bodyPr/>
          <a:lstStyle/>
          <a:p>
            <a:r>
              <a:rPr lang="pt-BR" dirty="0"/>
              <a:t>USO DO COMANDO </a:t>
            </a:r>
            <a:r>
              <a:rPr lang="pt-BR" dirty="0" err="1"/>
              <a:t>gets</a:t>
            </a:r>
            <a:r>
              <a:rPr lang="pt-BR" dirty="0"/>
              <a:t>() da biblioteca &lt;</a:t>
            </a:r>
            <a:r>
              <a:rPr lang="pt-BR" dirty="0" err="1"/>
              <a:t>string.h</a:t>
            </a:r>
            <a:r>
              <a:rPr lang="pt-BR" dirty="0"/>
              <a:t>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7E31C-06BA-4A4F-BDAF-492D19C7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54" y="1258979"/>
            <a:ext cx="10360501" cy="1223963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Este comando irá ler uma sequencia completa de caracteres digitados pelo usuário, mesmo que contenha espaços. NUNCA UTILIZE ESTE COMANDO PARA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ou </a:t>
            </a:r>
            <a:r>
              <a:rPr lang="pt-BR" dirty="0" err="1"/>
              <a:t>double</a:t>
            </a:r>
            <a:r>
              <a:rPr lang="pt-BR" dirty="0"/>
              <a:t>, somente use para char. Veja 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0445D2-0237-4D6A-AFBF-742EF1B7F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51" y="2517958"/>
            <a:ext cx="10941161" cy="28784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272EED1-5E86-4627-9E26-5465DEC55D44}"/>
              </a:ext>
            </a:extLst>
          </p:cNvPr>
          <p:cNvSpPr txBox="1"/>
          <p:nvPr/>
        </p:nvSpPr>
        <p:spPr>
          <a:xfrm>
            <a:off x="425724" y="5473005"/>
            <a:ext cx="11763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CUIDADO !!! Apesar do nome ter sido exibido conforme digitado, teríamos outro erro, caso fossemos ler dois nomes. Isso porque o nome digitado tem 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mais de 20 dígitos.</a:t>
            </a:r>
          </a:p>
        </p:txBody>
      </p:sp>
    </p:spTree>
    <p:extLst>
      <p:ext uri="{BB962C8B-B14F-4D97-AF65-F5344CB8AC3E}">
        <p14:creationId xmlns:p14="http://schemas.microsoft.com/office/powerpoint/2010/main" val="249390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9E452-B601-4135-ADF3-11C2BFCE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FAZER UM PROGRAMA PARA SOMAR DOIS NÚMEROS DIGITADOS PELO USUÁRIO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49B6ED-74D5-42BB-A0E1-F594CA6E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2" y="1844824"/>
            <a:ext cx="1062570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672CE-A585-4281-98B5-DF82B8D6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DECISÃO: COMANDO </a:t>
            </a:r>
            <a:r>
              <a:rPr lang="pt-BR" dirty="0" err="1"/>
              <a:t>if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435E0-092A-405F-A963-F59C5590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comando é usado para desviar o fluxo de execução do programa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Sintaxe 1: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condicao</a:t>
            </a:r>
            <a:r>
              <a:rPr lang="pt-BR" dirty="0"/>
              <a:t>){</a:t>
            </a:r>
          </a:p>
          <a:p>
            <a:pPr marL="0" indent="0">
              <a:buNone/>
            </a:pPr>
            <a:r>
              <a:rPr lang="pt-BR" dirty="0"/>
              <a:t>		&lt;comandos a serem executados se teste for .V.&gt;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279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AED65C-FD6D-4F1D-B927-3E5923FF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Sintaxe 2: (ESTRUTURA COMPOSTA)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condicao</a:t>
            </a:r>
            <a:r>
              <a:rPr lang="pt-BR" dirty="0"/>
              <a:t>){</a:t>
            </a:r>
          </a:p>
          <a:p>
            <a:pPr marL="0" indent="0">
              <a:buNone/>
            </a:pPr>
            <a:r>
              <a:rPr lang="pt-BR" dirty="0"/>
              <a:t>		&lt;comandos a serem executados se teste for .V.&gt;</a:t>
            </a:r>
          </a:p>
          <a:p>
            <a:pPr marL="0" indent="0">
              <a:buNone/>
            </a:pPr>
            <a:r>
              <a:rPr lang="pt-BR" dirty="0"/>
              <a:t>	}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		&lt;comandos a serem executados se teste for .F.&gt;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3AAF823-98F3-43B5-BE3A-F85B09AFD930}"/>
              </a:ext>
            </a:extLst>
          </p:cNvPr>
          <p:cNvSpPr txBox="1">
            <a:spLocks/>
          </p:cNvSpPr>
          <p:nvPr/>
        </p:nvSpPr>
        <p:spPr>
          <a:xfrm>
            <a:off x="1053852" y="404664"/>
            <a:ext cx="10360501" cy="84172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ESTRUTURA DE DECISÃO: COMANDO </a:t>
            </a:r>
            <a:r>
              <a:rPr lang="pt-BR" dirty="0" err="1"/>
              <a:t>if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36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C4FE483-3793-4265-AD58-12F56584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031" y="1412776"/>
            <a:ext cx="10360501" cy="44622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/>
              <a:t>Sintaxe 3: (ANINHENTOS DE </a:t>
            </a:r>
            <a:r>
              <a:rPr lang="pt-BR" dirty="0" err="1"/>
              <a:t>if</a:t>
            </a:r>
            <a:r>
              <a:rPr lang="pt-BR" dirty="0"/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(condicao1)</a:t>
            </a:r>
            <a:r>
              <a:rPr lang="pt-BR" b="1" dirty="0">
                <a:solidFill>
                  <a:srgbClr val="FFFF0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	&lt;comandos a serem executados se teste for .V.&gt;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b="1" dirty="0">
                <a:solidFill>
                  <a:srgbClr val="FFFF00"/>
                </a:solidFill>
              </a:rPr>
              <a:t>}</a:t>
            </a:r>
            <a:r>
              <a:rPr lang="pt-BR" dirty="0" err="1"/>
              <a:t>else</a:t>
            </a:r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(condicao2)</a:t>
            </a:r>
            <a:r>
              <a:rPr lang="pt-BR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		&lt;comandos a serem executados se teste for .V.&gt;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	</a:t>
            </a:r>
            <a:r>
              <a:rPr lang="pt-BR" b="1" dirty="0">
                <a:solidFill>
                  <a:srgbClr val="FF0000"/>
                </a:solidFill>
              </a:rPr>
              <a:t>}</a:t>
            </a:r>
            <a:r>
              <a:rPr lang="pt-BR" dirty="0" err="1"/>
              <a:t>else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		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condicaoN</a:t>
            </a:r>
            <a:r>
              <a:rPr lang="pt-BR" dirty="0"/>
              <a:t>)</a:t>
            </a:r>
            <a:r>
              <a:rPr lang="pt-BR" b="1" dirty="0">
                <a:solidFill>
                  <a:srgbClr val="C4590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			&lt;comandos a serem executados se teste for .V.&gt;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		</a:t>
            </a:r>
            <a:r>
              <a:rPr lang="pt-BR" b="1" dirty="0">
                <a:solidFill>
                  <a:srgbClr val="C45900"/>
                </a:solidFill>
              </a:rPr>
              <a:t>}</a:t>
            </a:r>
            <a:r>
              <a:rPr lang="pt-BR" dirty="0" err="1"/>
              <a:t>else</a:t>
            </a:r>
            <a:r>
              <a:rPr lang="pt-BR" b="1" dirty="0">
                <a:solidFill>
                  <a:srgbClr val="00990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			&lt;comandos a serem executados se teste for .F.&gt;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		</a:t>
            </a:r>
            <a:r>
              <a:rPr lang="pt-BR" b="1" dirty="0">
                <a:solidFill>
                  <a:srgbClr val="0099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	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  <a:r>
              <a:rPr lang="pt-BR" dirty="0"/>
              <a:t>	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D066B20-8561-42BC-831C-CF7B32A653E2}"/>
              </a:ext>
            </a:extLst>
          </p:cNvPr>
          <p:cNvSpPr txBox="1">
            <a:spLocks/>
          </p:cNvSpPr>
          <p:nvPr/>
        </p:nvSpPr>
        <p:spPr>
          <a:xfrm>
            <a:off x="1053852" y="404664"/>
            <a:ext cx="10360501" cy="84172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ESTRUTURA DE DECISÃO: COMANDO </a:t>
            </a:r>
            <a:r>
              <a:rPr lang="pt-BR" dirty="0" err="1"/>
              <a:t>if</a:t>
            </a:r>
            <a:r>
              <a:rPr lang="pt-BR" dirty="0"/>
              <a:t>()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51EF0E-47A3-4DAD-A240-3661782AD60F}"/>
              </a:ext>
            </a:extLst>
          </p:cNvPr>
          <p:cNvSpPr txBox="1"/>
          <p:nvPr/>
        </p:nvSpPr>
        <p:spPr>
          <a:xfrm>
            <a:off x="153752" y="5842337"/>
            <a:ext cx="11881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FF00"/>
                </a:solidFill>
              </a:rPr>
              <a:t>ATENÇÃO: </a:t>
            </a:r>
          </a:p>
          <a:p>
            <a:pPr algn="ctr"/>
            <a:r>
              <a:rPr lang="pt-BR" sz="2000" dirty="0">
                <a:solidFill>
                  <a:srgbClr val="FFFF00"/>
                </a:solidFill>
              </a:rPr>
              <a:t>PODEMOS TER A QUANTIDADE DE TESTE QUE JULGARMOS NECESSÁRIO. CUIDADO COM { }, POIS CASO FALTE FECHAMENTO DAS MESMAS SEU PROGRAMA NÃO É EXECUTADO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32EF21B-DFFC-4CD5-9534-F334F262F491}"/>
              </a:ext>
            </a:extLst>
          </p:cNvPr>
          <p:cNvCxnSpPr/>
          <p:nvPr/>
        </p:nvCxnSpPr>
        <p:spPr>
          <a:xfrm>
            <a:off x="2494012" y="2708920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57C54F4-22ED-43BA-B643-86FD56C7D7AE}"/>
              </a:ext>
            </a:extLst>
          </p:cNvPr>
          <p:cNvCxnSpPr/>
          <p:nvPr/>
        </p:nvCxnSpPr>
        <p:spPr>
          <a:xfrm>
            <a:off x="3718148" y="3645024"/>
            <a:ext cx="0" cy="14401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C76208B-9190-4B61-8805-6E60F4482B51}"/>
              </a:ext>
            </a:extLst>
          </p:cNvPr>
          <p:cNvCxnSpPr>
            <a:cxnSpLocks/>
          </p:cNvCxnSpPr>
          <p:nvPr/>
        </p:nvCxnSpPr>
        <p:spPr>
          <a:xfrm>
            <a:off x="4942284" y="4552846"/>
            <a:ext cx="0" cy="264205"/>
          </a:xfrm>
          <a:prstGeom prst="line">
            <a:avLst/>
          </a:prstGeom>
          <a:ln w="254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7918594-A284-4A5B-9F10-4AD3AEE60BC6}"/>
              </a:ext>
            </a:extLst>
          </p:cNvPr>
          <p:cNvCxnSpPr/>
          <p:nvPr/>
        </p:nvCxnSpPr>
        <p:spPr>
          <a:xfrm>
            <a:off x="2494012" y="2132856"/>
            <a:ext cx="0" cy="26813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D365612-068C-4070-A47C-929202B70911}"/>
              </a:ext>
            </a:extLst>
          </p:cNvPr>
          <p:cNvCxnSpPr/>
          <p:nvPr/>
        </p:nvCxnSpPr>
        <p:spPr>
          <a:xfrm>
            <a:off x="3719834" y="3016851"/>
            <a:ext cx="0" cy="26813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EEA0D31-D978-4E3D-B67A-65F37CAE22E8}"/>
              </a:ext>
            </a:extLst>
          </p:cNvPr>
          <p:cNvCxnSpPr/>
          <p:nvPr/>
        </p:nvCxnSpPr>
        <p:spPr>
          <a:xfrm>
            <a:off x="4942284" y="3952955"/>
            <a:ext cx="0" cy="268133"/>
          </a:xfrm>
          <a:prstGeom prst="line">
            <a:avLst/>
          </a:prstGeom>
          <a:ln w="25400">
            <a:solidFill>
              <a:srgbClr val="C45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7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2D61B-7345-4FB4-9FC9-0C2E558E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780185" cy="1223963"/>
          </a:xfrm>
        </p:spPr>
        <p:txBody>
          <a:bodyPr/>
          <a:lstStyle/>
          <a:p>
            <a:r>
              <a:rPr lang="pt-BR" dirty="0"/>
              <a:t>Mecanismos de CONDIÇÕES na linguagem estruturada: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5CB03-6620-4815-B7E1-31764FEE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programa desenvolvido, algumas linhas de comandos serão ou não executadas, diante de testes condicionais diversos.</a:t>
            </a:r>
          </a:p>
          <a:p>
            <a:pPr lvl="1"/>
            <a:r>
              <a:rPr lang="pt-BR" dirty="0"/>
              <a:t>Exemplo:</a:t>
            </a:r>
          </a:p>
          <a:p>
            <a:pPr lvl="2"/>
            <a:r>
              <a:rPr lang="pt-BR" dirty="0"/>
              <a:t>Programa para exibir se um usuário é ou não maior de idade, diante de uma idade informada pelo usuário</a:t>
            </a:r>
          </a:p>
        </p:txBody>
      </p:sp>
    </p:spTree>
    <p:extLst>
      <p:ext uri="{BB962C8B-B14F-4D97-AF65-F5344CB8AC3E}">
        <p14:creationId xmlns:p14="http://schemas.microsoft.com/office/powerpoint/2010/main" val="19511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2C159-FE4A-43C5-ACF8-34315E28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 DO </a:t>
            </a:r>
            <a:r>
              <a:rPr lang="pt-BR" dirty="0" err="1"/>
              <a:t>DevC</a:t>
            </a:r>
            <a:r>
              <a:rPr lang="pt-BR" dirty="0"/>
              <a:t>++</a:t>
            </a:r>
          </a:p>
        </p:txBody>
      </p:sp>
      <p:graphicFrame>
        <p:nvGraphicFramePr>
          <p:cNvPr id="4" name="Espaço Reservado para Conteúdo 4">
            <a:extLst>
              <a:ext uri="{FF2B5EF4-FFF2-40B4-BE49-F238E27FC236}">
                <a16:creationId xmlns:a16="http://schemas.microsoft.com/office/drawing/2014/main" id="{5EFF802A-AA5B-4596-BD17-28CE4865636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11119255"/>
              </p:ext>
            </p:extLst>
          </p:nvPr>
        </p:nvGraphicFramePr>
        <p:xfrm>
          <a:off x="2494012" y="1628800"/>
          <a:ext cx="69306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5&gt;3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True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Menor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5&lt;3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False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Maior</a:t>
                      </a:r>
                      <a:r>
                        <a:rPr lang="pt-BR" baseline="0" dirty="0"/>
                        <a:t> ou igual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5&gt;=6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True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Menor ou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7&lt;=3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True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Diferente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5!=5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False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Igual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5==5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True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Inversor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!5==5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false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33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591B-9773-4AA0-883E-2D418E59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graphicFrame>
        <p:nvGraphicFramePr>
          <p:cNvPr id="4" name="Espaço Reservado para Conteúdo 4">
            <a:extLst>
              <a:ext uri="{FF2B5EF4-FFF2-40B4-BE49-F238E27FC236}">
                <a16:creationId xmlns:a16="http://schemas.microsoft.com/office/drawing/2014/main" id="{061E955D-F05A-4F0C-BEB3-3B5E122AACA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20849231"/>
              </p:ext>
            </p:extLst>
          </p:nvPr>
        </p:nvGraphicFramePr>
        <p:xfrm>
          <a:off x="5035958" y="1498600"/>
          <a:ext cx="27263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.e.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</a:t>
                      </a:r>
                      <a:r>
                        <a:rPr lang="pt-BR" dirty="0" err="1"/>
                        <a:t>|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.ou.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.</a:t>
                      </a:r>
                      <a:r>
                        <a:rPr lang="pt-BR" dirty="0" err="1"/>
                        <a:t>nao</a:t>
                      </a:r>
                      <a:r>
                        <a:rPr lang="pt-B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0B2C8FF-378B-405C-A48D-AA06094CB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46078"/>
              </p:ext>
            </p:extLst>
          </p:nvPr>
        </p:nvGraphicFramePr>
        <p:xfrm>
          <a:off x="2609994" y="3398838"/>
          <a:ext cx="771530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True</a:t>
                      </a:r>
                      <a:r>
                        <a:rPr lang="pt-BR" dirty="0"/>
                        <a:t>/</a:t>
                      </a:r>
                      <a:r>
                        <a:rPr lang="pt-BR" dirty="0" err="1"/>
                        <a:t>false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(2&gt;1)</a:t>
                      </a:r>
                      <a:r>
                        <a:rPr lang="pt-BR" baseline="0" dirty="0"/>
                        <a:t> &amp;&amp; (3&lt;5)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True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(4&gt;=4) |</a:t>
                      </a:r>
                      <a:r>
                        <a:rPr lang="pt-BR" dirty="0" err="1"/>
                        <a:t>|</a:t>
                      </a:r>
                      <a:r>
                        <a:rPr lang="pt-BR" dirty="0"/>
                        <a:t> (3&lt;1)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true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(7&gt;3) &amp;&amp; (8 &lt;10)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True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(7&gt;3) &amp;&amp; !(8 &lt;10)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false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(4&gt;=4 |</a:t>
                      </a:r>
                      <a:r>
                        <a:rPr lang="pt-BR" dirty="0" err="1"/>
                        <a:t>|</a:t>
                      </a:r>
                      <a:r>
                        <a:rPr lang="pt-BR" dirty="0"/>
                        <a:t> 3&lt;1) &amp;&amp; 7&gt;=3 &amp;&amp; 7&lt;5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false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(!((4&gt;=4 |</a:t>
                      </a:r>
                      <a:r>
                        <a:rPr lang="pt-BR" dirty="0" err="1"/>
                        <a:t>|</a:t>
                      </a:r>
                      <a:r>
                        <a:rPr lang="pt-BR" dirty="0"/>
                        <a:t> 3&lt;1) &amp;&amp; 7&gt;=3 &amp;&amp; 7&lt;5 ))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true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508E1-194E-498F-8A09-36192AAF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907" y="274637"/>
            <a:ext cx="10360501" cy="1223963"/>
          </a:xfrm>
        </p:spPr>
        <p:txBody>
          <a:bodyPr/>
          <a:lstStyle/>
          <a:p>
            <a:r>
              <a:rPr lang="pt-BR" dirty="0"/>
              <a:t>RECORDANDO RESULTADOS POSSÍVEIS DA TABELA VERDADE:</a:t>
            </a:r>
          </a:p>
        </p:txBody>
      </p:sp>
      <p:graphicFrame>
        <p:nvGraphicFramePr>
          <p:cNvPr id="4" name="Espaço Reservado para Conteúdo 4">
            <a:extLst>
              <a:ext uri="{FF2B5EF4-FFF2-40B4-BE49-F238E27FC236}">
                <a16:creationId xmlns:a16="http://schemas.microsoft.com/office/drawing/2014/main" id="{54434C5A-C19C-4698-9E23-0523C762C6B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91884000"/>
              </p:ext>
            </p:extLst>
          </p:nvPr>
        </p:nvGraphicFramePr>
        <p:xfrm>
          <a:off x="1557907" y="2057400"/>
          <a:ext cx="1002456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2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É verdadeiro se as</a:t>
                      </a:r>
                      <a:r>
                        <a:rPr lang="pt-BR" baseline="0" dirty="0"/>
                        <a:t> duas condições forem verdadeiras.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É falso se uma das condições for falsa.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|</a:t>
                      </a:r>
                      <a:r>
                        <a:rPr lang="pt-BR" dirty="0" err="1"/>
                        <a:t>|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É verdadeiro se</a:t>
                      </a:r>
                      <a:r>
                        <a:rPr lang="pt-BR" baseline="0" dirty="0"/>
                        <a:t> uma das condições for verdadeira.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|</a:t>
                      </a:r>
                      <a:r>
                        <a:rPr lang="pt-BR" dirty="0" err="1"/>
                        <a:t>|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É verdadeiro</a:t>
                      </a:r>
                      <a:r>
                        <a:rPr lang="pt-BR" baseline="0" dirty="0"/>
                        <a:t> se as duas condições forem verdadeiras.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|</a:t>
                      </a:r>
                      <a:r>
                        <a:rPr lang="pt-BR" dirty="0" err="1"/>
                        <a:t>|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É falsa</a:t>
                      </a:r>
                      <a:r>
                        <a:rPr lang="pt-BR" baseline="0" dirty="0"/>
                        <a:t> se as duas condições forem falsas.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26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07AE1-FDD3-415A-A31D-12A6F604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DIVERSOS: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90558F-0110-4ECA-B495-7C152155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972" y="1772816"/>
            <a:ext cx="3000396" cy="3725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0626AB0-8A3F-41CF-AB88-7851D45C9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4500" y="1772816"/>
            <a:ext cx="2857520" cy="386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18513DD-3D60-49E8-94D1-C63886B7F8C2}"/>
              </a:ext>
            </a:extLst>
          </p:cNvPr>
          <p:cNvSpPr txBox="1"/>
          <p:nvPr/>
        </p:nvSpPr>
        <p:spPr>
          <a:xfrm>
            <a:off x="2204206" y="5773344"/>
            <a:ext cx="669851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Caso o teste seja verdadeiro</a:t>
            </a:r>
          </a:p>
          <a:p>
            <a:pPr algn="ctr"/>
            <a:r>
              <a:rPr lang="pt-BR" dirty="0"/>
              <a:t>O código é executado</a:t>
            </a:r>
          </a:p>
        </p:txBody>
      </p:sp>
    </p:spTree>
    <p:extLst>
      <p:ext uri="{BB962C8B-B14F-4D97-AF65-F5344CB8AC3E}">
        <p14:creationId xmlns:p14="http://schemas.microsoft.com/office/powerpoint/2010/main" val="29074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992C3-1E13-4388-A668-98033A4B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EXEMPLOS .......................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2166D-58BB-45EB-83B7-5580595FA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428" y="1772816"/>
            <a:ext cx="390749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85EDD2-8774-4565-9435-CB184F5C0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3652" y="1772816"/>
            <a:ext cx="350629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834AA79-93B1-4BDE-9D03-911DAD890950}"/>
              </a:ext>
            </a:extLst>
          </p:cNvPr>
          <p:cNvSpPr txBox="1"/>
          <p:nvPr/>
        </p:nvSpPr>
        <p:spPr>
          <a:xfrm>
            <a:off x="2523652" y="5916220"/>
            <a:ext cx="762226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Caso a teste seja verdadeiro</a:t>
            </a:r>
          </a:p>
          <a:p>
            <a:pPr algn="ctr"/>
            <a:r>
              <a:rPr lang="pt-BR" dirty="0"/>
              <a:t>O código é executado</a:t>
            </a:r>
          </a:p>
        </p:txBody>
      </p:sp>
    </p:spTree>
    <p:extLst>
      <p:ext uri="{BB962C8B-B14F-4D97-AF65-F5344CB8AC3E}">
        <p14:creationId xmlns:p14="http://schemas.microsoft.com/office/powerpoint/2010/main" val="2982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3CBC8-DB38-4D5D-AEE4-67EB18F2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DO </a:t>
            </a:r>
            <a:r>
              <a:rPr lang="pt-BR" dirty="0" err="1"/>
              <a:t>else</a:t>
            </a:r>
            <a:r>
              <a:rPr lang="pt-BR" dirty="0"/>
              <a:t>{ }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FDD2B1-346B-4080-B6AA-8E9E0F3D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6694" y="1844824"/>
            <a:ext cx="4357718" cy="39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C3C74F4-1B63-453F-811D-5AA49B3C192B}"/>
              </a:ext>
            </a:extLst>
          </p:cNvPr>
          <p:cNvSpPr txBox="1"/>
          <p:nvPr/>
        </p:nvSpPr>
        <p:spPr>
          <a:xfrm>
            <a:off x="5237156" y="2844957"/>
            <a:ext cx="634222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Caso o teste lógico seja verdadeiro</a:t>
            </a:r>
          </a:p>
          <a:p>
            <a:pPr algn="ctr"/>
            <a:r>
              <a:rPr lang="pt-BR" dirty="0"/>
              <a:t>O código é executado</a:t>
            </a:r>
          </a:p>
        </p:txBody>
      </p:sp>
      <p:cxnSp>
        <p:nvCxnSpPr>
          <p:cNvPr id="6" name="Conector de seta reta 9">
            <a:extLst>
              <a:ext uri="{FF2B5EF4-FFF2-40B4-BE49-F238E27FC236}">
                <a16:creationId xmlns:a16="http://schemas.microsoft.com/office/drawing/2014/main" id="{01BFEFF9-E90B-4FBA-AAE0-F0FEFFC9B01C}"/>
              </a:ext>
            </a:extLst>
          </p:cNvPr>
          <p:cNvCxnSpPr>
            <a:cxnSpLocks/>
          </p:cNvCxnSpPr>
          <p:nvPr/>
        </p:nvCxnSpPr>
        <p:spPr>
          <a:xfrm flipV="1">
            <a:off x="2710036" y="3559337"/>
            <a:ext cx="2527120" cy="301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D22D02-D2FA-4A18-A93E-5E8EFF06D193}"/>
              </a:ext>
            </a:extLst>
          </p:cNvPr>
          <p:cNvSpPr txBox="1"/>
          <p:nvPr/>
        </p:nvSpPr>
        <p:spPr>
          <a:xfrm>
            <a:off x="4522776" y="5773915"/>
            <a:ext cx="705660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Caso o teste lógico NÃO SEJA verdadeiro</a:t>
            </a:r>
          </a:p>
          <a:p>
            <a:pPr algn="ctr"/>
            <a:r>
              <a:rPr lang="pt-BR" dirty="0"/>
              <a:t>O código é executado</a:t>
            </a:r>
          </a:p>
        </p:txBody>
      </p:sp>
      <p:cxnSp>
        <p:nvCxnSpPr>
          <p:cNvPr id="8" name="Conector de seta reta 13">
            <a:extLst>
              <a:ext uri="{FF2B5EF4-FFF2-40B4-BE49-F238E27FC236}">
                <a16:creationId xmlns:a16="http://schemas.microsoft.com/office/drawing/2014/main" id="{E66B4B78-2561-46D3-BC68-138F7B4FA10A}"/>
              </a:ext>
            </a:extLst>
          </p:cNvPr>
          <p:cNvCxnSpPr>
            <a:cxnSpLocks/>
          </p:cNvCxnSpPr>
          <p:nvPr/>
        </p:nvCxnSpPr>
        <p:spPr>
          <a:xfrm>
            <a:off x="2205980" y="4509120"/>
            <a:ext cx="532859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16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176F1-3A10-498F-96DF-03316918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else</a:t>
            </a:r>
            <a:r>
              <a:rPr lang="pt-BR" dirty="0"/>
              <a:t>{}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1B916-4BB7-4774-A026-C3324D54B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6140" y="1916832"/>
            <a:ext cx="420594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331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96D15-A0D0-453F-A5EC-659778B5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EVITE TESTES COM EXPRESSÕES, MAS É POSSÍVEL !!!!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5F791B-8F37-4A20-B77A-58C8C7D8F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8108" y="2420888"/>
            <a:ext cx="592912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2834293-600C-4079-9D99-B09BC8613248}"/>
              </a:ext>
            </a:extLst>
          </p:cNvPr>
          <p:cNvSpPr txBox="1"/>
          <p:nvPr/>
        </p:nvSpPr>
        <p:spPr>
          <a:xfrm>
            <a:off x="5518348" y="1506311"/>
            <a:ext cx="628236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É possível utilizar </a:t>
            </a:r>
          </a:p>
          <a:p>
            <a:pPr algn="ctr"/>
            <a:r>
              <a:rPr lang="pt-BR" dirty="0"/>
              <a:t>expressões matemáticas, PORÉM O CÁLCULO DEVE SER FEITO DENTRO DE PARÊNTESES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51A312-856A-4CBB-A55F-9156DB010229}"/>
              </a:ext>
            </a:extLst>
          </p:cNvPr>
          <p:cNvSpPr txBox="1"/>
          <p:nvPr/>
        </p:nvSpPr>
        <p:spPr>
          <a:xfrm>
            <a:off x="7644388" y="2992392"/>
            <a:ext cx="393499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É possível utilizar um </a:t>
            </a:r>
            <a:r>
              <a:rPr lang="pt-BR" dirty="0" err="1"/>
              <a:t>if</a:t>
            </a:r>
            <a:r>
              <a:rPr lang="pt-BR" dirty="0"/>
              <a:t> dentro do outro</a:t>
            </a:r>
          </a:p>
        </p:txBody>
      </p:sp>
      <p:cxnSp>
        <p:nvCxnSpPr>
          <p:cNvPr id="10" name="Conector de seta reta 10">
            <a:extLst>
              <a:ext uri="{FF2B5EF4-FFF2-40B4-BE49-F238E27FC236}">
                <a16:creationId xmlns:a16="http://schemas.microsoft.com/office/drawing/2014/main" id="{5D147570-A97A-4591-A6BC-B05EBC56E92E}"/>
              </a:ext>
            </a:extLst>
          </p:cNvPr>
          <p:cNvCxnSpPr/>
          <p:nvPr/>
        </p:nvCxnSpPr>
        <p:spPr>
          <a:xfrm rot="5400000">
            <a:off x="4322521" y="2742359"/>
            <a:ext cx="1357322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2">
            <a:extLst>
              <a:ext uri="{FF2B5EF4-FFF2-40B4-BE49-F238E27FC236}">
                <a16:creationId xmlns:a16="http://schemas.microsoft.com/office/drawing/2014/main" id="{6F519E08-82EC-47F2-B5EF-C97A365D9EE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286934" y="3407891"/>
            <a:ext cx="2357454" cy="727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29E45-812D-484E-AEBF-B12A5C5F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pt-BR" dirty="0"/>
              <a:t>TESTES COM USO DO OPERADOR LÓGICO || (.ou.):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DB767E-EB45-4084-8282-3A1F0EB9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33" y="1052736"/>
            <a:ext cx="10239375" cy="4076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85EFB08-33E1-42A6-8831-8A9666C8C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4509120"/>
            <a:ext cx="5153025" cy="18097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554302E-71B2-497E-B538-75A33A641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5136010"/>
            <a:ext cx="45529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6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5FB82-99A6-4F73-AD21-1D3572F6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USANDO OPERADOR LÓGICO &amp;&amp; (.e.)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5BCB8C-4D81-446D-A147-BCFA2AA4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2393454"/>
            <a:ext cx="9972675" cy="4067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677670-93CB-410B-A97B-99703117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181" y="1745382"/>
            <a:ext cx="5781675" cy="1752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6BB851-899F-451E-B770-9B5C673B4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44" y="1602879"/>
            <a:ext cx="42100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EFA85-BD67-481D-B2FD-4EA6BF01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492153" cy="1223963"/>
          </a:xfrm>
        </p:spPr>
        <p:txBody>
          <a:bodyPr/>
          <a:lstStyle/>
          <a:p>
            <a:r>
              <a:rPr lang="pt-BR" dirty="0"/>
              <a:t>Mecanismos de REPETIÇÕES na linguagem estruturada: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BE3741-44E2-424C-B515-2113B2C6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Trechos do programa desenvolvido poderão ser executados repetidas vezes</a:t>
            </a:r>
          </a:p>
          <a:p>
            <a:pPr lvl="1"/>
            <a:r>
              <a:rPr lang="pt-BR" dirty="0"/>
              <a:t>Exemplo:</a:t>
            </a:r>
          </a:p>
          <a:p>
            <a:pPr lvl="2"/>
            <a:r>
              <a:rPr lang="pt-BR" dirty="0"/>
              <a:t>Programa para reajustar salários de  10 funcionários</a:t>
            </a:r>
          </a:p>
          <a:p>
            <a:pPr lvl="2"/>
            <a:r>
              <a:rPr lang="pt-BR" dirty="0"/>
              <a:t>Programa para reajustar salários de N funcionários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0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CCCBA-071E-40BB-941D-1E5C80DE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IMPORTANTE !!!!! É NECESSÁRIO TER ATENÇÃO!!!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1CEDFA-350E-4019-AD48-0D7C27F3E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4178796"/>
            <a:ext cx="10360501" cy="12239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QUANDO USAMOS OPERADORES LÓGICOS, OS DIVERSOS TESTES REALIZADOS DEVEM SER ESCRITOS DENTRO DE PARÊNTESES ISOLADOS.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2D1DF2-DAA3-4DBB-9883-7F8D7226E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2060848"/>
            <a:ext cx="6106266" cy="61835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32C6A0B-B232-456C-94CC-6B64BE6F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84" y="2998192"/>
            <a:ext cx="6663356" cy="7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F9A7E-D1D3-4F0F-A106-FFE7D4DC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CURIOSIDADE !!!!! LIMPANDO TELA DO USUÁRIO!!!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1FD280-9E6E-4E14-85FD-54914F16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700808"/>
            <a:ext cx="7742554" cy="4437178"/>
          </a:xfrm>
          <a:prstGeom prst="rect">
            <a:avLst/>
          </a:prstGeom>
        </p:spPr>
      </p:pic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CB539640-5C92-4A86-BF90-179C3715FA17}"/>
              </a:ext>
            </a:extLst>
          </p:cNvPr>
          <p:cNvSpPr/>
          <p:nvPr/>
        </p:nvSpPr>
        <p:spPr>
          <a:xfrm>
            <a:off x="7390556" y="2343604"/>
            <a:ext cx="4464496" cy="2381539"/>
          </a:xfrm>
          <a:prstGeom prst="borderCallout1">
            <a:avLst>
              <a:gd name="adj1" fmla="val 26429"/>
              <a:gd name="adj2" fmla="val -140"/>
              <a:gd name="adj3" fmla="val 313"/>
              <a:gd name="adj4" fmla="val -9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ESTA BIBLIOTECA &lt;</a:t>
            </a:r>
            <a:r>
              <a:rPr lang="pt-BR" sz="2800" dirty="0" err="1"/>
              <a:t>stdlib.h</a:t>
            </a:r>
            <a:r>
              <a:rPr lang="pt-BR" sz="2800" dirty="0"/>
              <a:t>&gt; PERMITE USARMOS POR EXEMPLO A FUNÇÃO system(“</a:t>
            </a:r>
            <a:r>
              <a:rPr lang="pt-BR" sz="2800" dirty="0" err="1"/>
              <a:t>cls</a:t>
            </a:r>
            <a:r>
              <a:rPr lang="pt-BR" sz="2800" dirty="0"/>
              <a:t>”), QUE LIMPA A TELA DO USUÁRIO !!!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903E6B7-562F-4A67-876F-E4D8BB84E73C}"/>
              </a:ext>
            </a:extLst>
          </p:cNvPr>
          <p:cNvCxnSpPr/>
          <p:nvPr/>
        </p:nvCxnSpPr>
        <p:spPr>
          <a:xfrm flipH="1">
            <a:off x="3142084" y="4011262"/>
            <a:ext cx="4248472" cy="5040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89EF8-EFC2-43FB-8416-3AF6CD3C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CÓDIGO 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2EFF44-9482-44FC-953F-0EF93D46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45539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É o programa que escrevemos, usando os termos da linguagem na qual estamos programando. Palavras em inglês, fáceis de entender o que farão.</a:t>
            </a:r>
          </a:p>
          <a:p>
            <a:pPr lvl="1"/>
            <a:r>
              <a:rPr lang="pt-BR" dirty="0"/>
              <a:t>Exemplo:</a:t>
            </a:r>
          </a:p>
          <a:p>
            <a:pPr lvl="2"/>
            <a:r>
              <a:rPr lang="pt-BR" dirty="0"/>
              <a:t>Linguagem C</a:t>
            </a:r>
          </a:p>
          <a:p>
            <a:pPr lvl="2"/>
            <a:r>
              <a:rPr lang="pt-BR" dirty="0"/>
              <a:t>Visual Basic</a:t>
            </a:r>
          </a:p>
          <a:p>
            <a:pPr lvl="2"/>
            <a:r>
              <a:rPr lang="pt-BR" dirty="0"/>
              <a:t>C#</a:t>
            </a:r>
          </a:p>
          <a:p>
            <a:pPr lvl="2"/>
            <a:r>
              <a:rPr lang="pt-BR" dirty="0"/>
              <a:t>Python</a:t>
            </a:r>
          </a:p>
          <a:p>
            <a:pPr lvl="2"/>
            <a:r>
              <a:rPr lang="pt-BR" dirty="0"/>
              <a:t>Etc....</a:t>
            </a:r>
          </a:p>
          <a:p>
            <a:pPr lvl="1"/>
            <a:endParaRPr lang="pt-BR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2589DA8-1021-4335-ACE6-112F3968C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756227">
            <a:off x="5017825" y="3139271"/>
            <a:ext cx="6230621" cy="257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1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C7687-5E1A-482D-AA89-3984F854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COMPILAR UM PROGRAMA?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BCDC6-92CD-4663-A318-D8F58168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processo de compilação verifica se há ou não erros na escrita do programa, normalmente erros de SINTAXES são verificados.</a:t>
            </a:r>
          </a:p>
          <a:p>
            <a:r>
              <a:rPr lang="pt-BR" dirty="0"/>
              <a:t>Nada mais é do que converter o CÓDIGO FONTE do programa em linguagem de máquina,  que o computador consiga executá-la.</a:t>
            </a:r>
          </a:p>
          <a:p>
            <a:r>
              <a:rPr lang="pt-BR" dirty="0"/>
              <a:t>Após compilado o programa, é gerado o arquivo .EXE, o qual o computador entende e consegue executá-lo.</a:t>
            </a:r>
          </a:p>
        </p:txBody>
      </p:sp>
    </p:spTree>
    <p:extLst>
      <p:ext uri="{BB962C8B-B14F-4D97-AF65-F5344CB8AC3E}">
        <p14:creationId xmlns:p14="http://schemas.microsoft.com/office/powerpoint/2010/main" val="175281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361</TotalTime>
  <Words>2425</Words>
  <Application>Microsoft Office PowerPoint</Application>
  <PresentationFormat>Personalizar</PresentationFormat>
  <Paragraphs>391</Paragraphs>
  <Slides>71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76" baseType="lpstr">
      <vt:lpstr>Arial</vt:lpstr>
      <vt:lpstr>Arial Bold</vt:lpstr>
      <vt:lpstr>Calibri</vt:lpstr>
      <vt:lpstr>Tahoma Bold</vt:lpstr>
      <vt:lpstr>Tecnologia 16x9</vt:lpstr>
      <vt:lpstr>LINGUAGEM ESTRUTURADA</vt:lpstr>
      <vt:lpstr>LINGUAGEM C</vt:lpstr>
      <vt:lpstr>O que é um programa? </vt:lpstr>
      <vt:lpstr>O que é uma Programação Estruturada (ou linguagem estruturada)?</vt:lpstr>
      <vt:lpstr>Mecanismo de SEQUÊNCIA na linguagem estruturada:</vt:lpstr>
      <vt:lpstr>Mecanismos de CONDIÇÕES na linguagem estruturada:</vt:lpstr>
      <vt:lpstr>Mecanismos de REPETIÇÕES na linguagem estruturada:</vt:lpstr>
      <vt:lpstr>O QUE É CÓDIGO FONTE</vt:lpstr>
      <vt:lpstr>O que é COMPILAR UM PROGRAMA?</vt:lpstr>
      <vt:lpstr>Qual a diferença entre COMPILADORES e INTERPRETADORES?</vt:lpstr>
      <vt:lpstr>QUANDO PROGRAMAMOS USAREMOS OS SEGUINTES TERMOS:</vt:lpstr>
      <vt:lpstr>IDE (Integrated Development Environment )</vt:lpstr>
      <vt:lpstr>Exemplo de um pequeno programa em DEVC++:</vt:lpstr>
      <vt:lpstr>Primeiros passos no DevC++:   Variáveis  Operadores   Entrada de dados   Saída de dados</vt:lpstr>
      <vt:lpstr>Bibliotecas em c</vt:lpstr>
      <vt:lpstr>ESTRUTURA BÁSICA DE UM PROGRAMA EM DevC++</vt:lpstr>
      <vt:lpstr>Biblioteca: stdio.h</vt:lpstr>
      <vt:lpstr>COMANDO #include</vt:lpstr>
      <vt:lpstr>DevC++ é uma linguagem CASE SENSITIVE</vt:lpstr>
      <vt:lpstr>Linhas de Comentários no programa </vt:lpstr>
      <vt:lpstr>Meu primeiro programa, com linhas de comentários</vt:lpstr>
      <vt:lpstr>Resultado: Primeiramente grave seu programa e, em seguida,  pressione  f11 para compilar e executar seu programa. Veja resultado</vt:lpstr>
      <vt:lpstr>Comando printf();</vt:lpstr>
      <vt:lpstr>Comando getchar(); </vt:lpstr>
      <vt:lpstr>Comando return 0; (return zero)</vt:lpstr>
      <vt:lpstr>Erros de sintaxe Onde está o erro?</vt:lpstr>
      <vt:lpstr>O que ocorre quando existem erros de sintaxe?</vt:lpstr>
      <vt:lpstr>Escrevendo na tela</vt:lpstr>
      <vt:lpstr>Resultado</vt:lpstr>
      <vt:lpstr>Erros de lógica</vt:lpstr>
      <vt:lpstr>O “\n” USADO NO COMANDO printf();</vt:lpstr>
      <vt:lpstr>Quebras de linha</vt:lpstr>
      <vt:lpstr>Onde está o erro?</vt:lpstr>
      <vt:lpstr>Onde está o erro?</vt:lpstr>
      <vt:lpstr>Variáveis</vt:lpstr>
      <vt:lpstr>REGRAS PARA CRIAR E NOMEAR VARIÁVEIS</vt:lpstr>
      <vt:lpstr>REGRAS PARA CRIAR E NOMEAR VARIÁVEIS</vt:lpstr>
      <vt:lpstr>TIPOS DE DADOS DE VARIÁVIES (Básicos):</vt:lpstr>
      <vt:lpstr>Tipos Básicos</vt:lpstr>
      <vt:lpstr>Utilizando variáveis em C. DADOS DO TIPO INTEIRO (int)</vt:lpstr>
      <vt:lpstr>Utilizando variáveis em C. DADOS DO TIPO CARACTERE (char)</vt:lpstr>
      <vt:lpstr>Utilizando variáveis em C. DADOS DO TIPO REAL (float)</vt:lpstr>
      <vt:lpstr>Utilizando variáveis em C. DADO DO TIPO REAL COM MAIOR APROXIMAÇÃO (double)</vt:lpstr>
      <vt:lpstr>Tabela  de tipos e consumo de memória</vt:lpstr>
      <vt:lpstr>códigos de controle</vt:lpstr>
      <vt:lpstr>Imprimindo variáveis na tela. Imprimindo inteiros</vt:lpstr>
      <vt:lpstr>Imprimindo variáveis na tela. Imprimindo inteiros</vt:lpstr>
      <vt:lpstr>Expressões Aritméticas</vt:lpstr>
      <vt:lpstr>Qual o resultado do código abaixo?</vt:lpstr>
      <vt:lpstr>Qual o resultado do código abaixo?</vt:lpstr>
      <vt:lpstr>Entrada de dados inteiros Comando: scanf</vt:lpstr>
      <vt:lpstr>Entrada de dados Float Comando: scanf</vt:lpstr>
      <vt:lpstr>Entrada de dados char Comando: scanf</vt:lpstr>
      <vt:lpstr>Outro exemplo de entrada de dados do tipo char Comando: scanf</vt:lpstr>
      <vt:lpstr>USO DO COMANDO gets() da biblioteca &lt;string.h&gt;</vt:lpstr>
      <vt:lpstr>EXEMPLO: FAZER UM PROGRAMA PARA SOMAR DOIS NÚMEROS DIGITADOS PELO USUÁRIO</vt:lpstr>
      <vt:lpstr>ESTRUTURA DE DECISÃO: COMANDO if()</vt:lpstr>
      <vt:lpstr>Apresentação do PowerPoint</vt:lpstr>
      <vt:lpstr>Apresentação do PowerPoint</vt:lpstr>
      <vt:lpstr>OPERADORES RELACIONAIS DO DevC++</vt:lpstr>
      <vt:lpstr>OPERADORES LÓGICOS</vt:lpstr>
      <vt:lpstr>RECORDANDO RESULTADOS POSSÍVEIS DA TABELA VERDADE:</vt:lpstr>
      <vt:lpstr>EXEMPLOS DIVERSOS: </vt:lpstr>
      <vt:lpstr>MAIS EXEMPLOS .......................</vt:lpstr>
      <vt:lpstr>EXEMPLO DO USO DO else{ }</vt:lpstr>
      <vt:lpstr>EXEMPLO else{}</vt:lpstr>
      <vt:lpstr>EVITE TESTES COM EXPRESSÕES, MAS É POSSÍVEL !!!!</vt:lpstr>
      <vt:lpstr>TESTES COM USO DO OPERADOR LÓGICO || (.ou.):</vt:lpstr>
      <vt:lpstr>TESTE USANDO OPERADOR LÓGICO &amp;&amp; (.e.)</vt:lpstr>
      <vt:lpstr>IMPORTANTE !!!!! É NECESSÁRIO TER ATENÇÃO!!!</vt:lpstr>
      <vt:lpstr>CURIOSIDADE !!!!! LIMPANDO TELA DO USUÁRIO!!!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ESTRUTURADA</dc:title>
  <dc:creator>ALBERSON WANDER SA DOS SANTOS</dc:creator>
  <cp:lastModifiedBy>ALBERSON WANDER SA DOS SANTOS</cp:lastModifiedBy>
  <cp:revision>62</cp:revision>
  <dcterms:created xsi:type="dcterms:W3CDTF">2021-02-15T00:38:14Z</dcterms:created>
  <dcterms:modified xsi:type="dcterms:W3CDTF">2021-02-19T13:02:34Z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