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9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1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48308-91EA-4CDA-8701-4C7F6A38C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58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E5D2D9-D8E3-44E1-B08A-1F33967B3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PROCEDIMENTOS SEM PASSAGEM DE PARÂMETROS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PROCEDIMENTOS COM PASSAGEM DE PARÂMETROS POR VALOR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PROCEDIMENTOS COM PASSAGEM DE PARÂMETROS POR REFERÊNCIA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FUNÇÕES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B60240-23DB-4FD2-B1EB-BB41A1338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/>
              <a:t>MODULORIZAÇÃO </a:t>
            </a:r>
          </a:p>
        </p:txBody>
      </p:sp>
    </p:spTree>
    <p:extLst>
      <p:ext uri="{BB962C8B-B14F-4D97-AF65-F5344CB8AC3E}">
        <p14:creationId xmlns:p14="http://schemas.microsoft.com/office/powerpoint/2010/main" val="279744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FDF26-8542-4618-B5DF-DAC64FFA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4678"/>
            <a:ext cx="10668000" cy="1524000"/>
          </a:xfrm>
        </p:spPr>
        <p:txBody>
          <a:bodyPr/>
          <a:lstStyle/>
          <a:p>
            <a:r>
              <a:rPr lang="pt-BR" dirty="0"/>
              <a:t>PROCEDIMENTOS SEM PASSAGEM DE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43BBD7-7182-4505-94C5-72E699E3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48678"/>
            <a:ext cx="10668000" cy="48436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SINTAXE: </a:t>
            </a:r>
          </a:p>
          <a:p>
            <a:pPr marL="0" indent="0">
              <a:buNone/>
            </a:pPr>
            <a:r>
              <a:rPr lang="pt-BR" b="1" dirty="0"/>
              <a:t>ALGORITMO “&lt;NOMEALGORITMO&gt; </a:t>
            </a:r>
          </a:p>
          <a:p>
            <a:pPr marL="0" indent="0">
              <a:buNone/>
            </a:pPr>
            <a:r>
              <a:rPr lang="pt-BR" b="1" dirty="0"/>
              <a:t>VAR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FF00">
                    <a:alpha val="70000"/>
                  </a:srgbClr>
                </a:solidFill>
              </a:rPr>
              <a:t>&lt;CRIAÇÃO DE VARIÁVEIS GLOBAIS&gt;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66FF33"/>
                </a:solidFill>
              </a:rPr>
              <a:t>PROCEDIMENTO &lt;NOMEPROCEDIMENTO&gt; ( ) </a:t>
            </a:r>
          </a:p>
          <a:p>
            <a:pPr marL="0" indent="0">
              <a:buNone/>
            </a:pPr>
            <a:r>
              <a:rPr lang="pt-BR" dirty="0">
                <a:solidFill>
                  <a:srgbClr val="66FF33"/>
                </a:solidFill>
              </a:rPr>
              <a:t>VAR</a:t>
            </a:r>
          </a:p>
          <a:p>
            <a:pPr marL="0" indent="0">
              <a:buNone/>
            </a:pPr>
            <a:r>
              <a:rPr lang="pt-BR" dirty="0">
                <a:solidFill>
                  <a:srgbClr val="66FF33"/>
                </a:solidFill>
              </a:rPr>
              <a:t>	&lt;CRIAÇÃO DE VARIÁVEIS LOCAIS&gt; </a:t>
            </a:r>
          </a:p>
          <a:p>
            <a:pPr marL="0" indent="0">
              <a:buNone/>
            </a:pPr>
            <a:r>
              <a:rPr lang="pt-BR" dirty="0">
                <a:solidFill>
                  <a:srgbClr val="66FF33"/>
                </a:solidFill>
              </a:rPr>
              <a:t>INICIO</a:t>
            </a:r>
          </a:p>
          <a:p>
            <a:pPr marL="0" indent="0">
              <a:buNone/>
            </a:pPr>
            <a:r>
              <a:rPr lang="pt-BR" dirty="0">
                <a:solidFill>
                  <a:srgbClr val="66FF33"/>
                </a:solidFill>
              </a:rPr>
              <a:t>	&lt;COMANDOS INTERNOS DO PROCEDIMENTO&gt;</a:t>
            </a:r>
          </a:p>
          <a:p>
            <a:pPr marL="0" indent="0">
              <a:buNone/>
            </a:pPr>
            <a:r>
              <a:rPr lang="pt-BR" dirty="0">
                <a:solidFill>
                  <a:srgbClr val="66FF33"/>
                </a:solidFill>
              </a:rPr>
              <a:t>FIMPROCEDIMENTO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INICIO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&lt;COMANDOS DO MÓDULO PRINCIPAL DO ALGORITMO&gt;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FIMALGORITMO</a:t>
            </a:r>
          </a:p>
        </p:txBody>
      </p:sp>
    </p:spTree>
    <p:extLst>
      <p:ext uri="{BB962C8B-B14F-4D97-AF65-F5344CB8AC3E}">
        <p14:creationId xmlns:p14="http://schemas.microsoft.com/office/powerpoint/2010/main" val="9580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63A6F-F925-4728-B6BA-FA339714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206D8-CA5E-4738-8EE2-6C2F383D9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De agora para frente devemos observar o uso de variáveis GLOBAIS e LOCAIS.</a:t>
            </a:r>
          </a:p>
          <a:p>
            <a:pPr lvl="1"/>
            <a:r>
              <a:rPr lang="pt-BR" dirty="0"/>
              <a:t>Variáveis GLOBAIS: são as criadas no início do algoritmo, antes dos módulos do algoritmo. Podem ser usadas em qualquer ponto do programa.</a:t>
            </a:r>
          </a:p>
          <a:p>
            <a:pPr lvl="1"/>
            <a:r>
              <a:rPr lang="pt-BR" dirty="0"/>
              <a:t>Variáveis LOCAIS: são as criadas dentro de qualquer módulo e só podem ser usadas dentro dos mesmos, ou seja, podem usadas onde foram criadas.</a:t>
            </a:r>
          </a:p>
          <a:p>
            <a:r>
              <a:rPr lang="pt-BR" dirty="0"/>
              <a:t>Os módulos (procedimentos e funções) de programas são criados abaixo da área de criação de variáveis.</a:t>
            </a:r>
          </a:p>
          <a:p>
            <a:r>
              <a:rPr lang="pt-BR" dirty="0"/>
              <a:t>Módulos podem ser criados sempre  que existirem linhas de programações iguais em diversos pontos de </a:t>
            </a:r>
            <a:r>
              <a:rPr lang="pt-BR"/>
              <a:t>um programa.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0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21747-1EC7-43F3-9BE8-EB1B5AA1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5408"/>
            <a:ext cx="10668000" cy="1524000"/>
          </a:xfrm>
        </p:spPr>
        <p:txBody>
          <a:bodyPr/>
          <a:lstStyle/>
          <a:p>
            <a:r>
              <a:rPr lang="pt-BR" dirty="0"/>
              <a:t>EXEMPLO DE PROCEDIMENTO SEM PASSAGEM DE PARÂMETRO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909959-ADA3-48DA-BDEE-9413C2D9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1729408"/>
            <a:ext cx="8778240" cy="4935350"/>
          </a:xfrm>
          <a:prstGeom prst="rect">
            <a:avLst/>
          </a:prstGeom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C4F6CBBC-3E00-4819-A38E-89D9A2BA1345}"/>
              </a:ext>
            </a:extLst>
          </p:cNvPr>
          <p:cNvSpPr/>
          <p:nvPr/>
        </p:nvSpPr>
        <p:spPr>
          <a:xfrm>
            <a:off x="3051467" y="2040834"/>
            <a:ext cx="1573542" cy="702365"/>
          </a:xfrm>
          <a:prstGeom prst="borderCallout1">
            <a:avLst>
              <a:gd name="adj1" fmla="val 18750"/>
              <a:gd name="adj2" fmla="val -8333"/>
              <a:gd name="adj3" fmla="val 104952"/>
              <a:gd name="adj4" fmla="val -96971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VARIÁVEIS GLOBAIS</a:t>
            </a:r>
          </a:p>
        </p:txBody>
      </p:sp>
      <p:sp>
        <p:nvSpPr>
          <p:cNvPr id="8" name="Texto Explicativo: Linha 7">
            <a:extLst>
              <a:ext uri="{FF2B5EF4-FFF2-40B4-BE49-F238E27FC236}">
                <a16:creationId xmlns:a16="http://schemas.microsoft.com/office/drawing/2014/main" id="{14860F48-FE95-4136-AA81-4306BCF8219A}"/>
              </a:ext>
            </a:extLst>
          </p:cNvPr>
          <p:cNvSpPr/>
          <p:nvPr/>
        </p:nvSpPr>
        <p:spPr>
          <a:xfrm>
            <a:off x="3051467" y="2885660"/>
            <a:ext cx="2375298" cy="337930"/>
          </a:xfrm>
          <a:prstGeom prst="borderCallout1">
            <a:avLst>
              <a:gd name="adj1" fmla="val 18750"/>
              <a:gd name="adj2" fmla="val -8333"/>
              <a:gd name="adj3" fmla="val 136324"/>
              <a:gd name="adj4" fmla="val -50664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VARIÁVEL LOCAL</a:t>
            </a:r>
          </a:p>
        </p:txBody>
      </p:sp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DECAEF94-B013-4083-937F-4621CF04AF67}"/>
              </a:ext>
            </a:extLst>
          </p:cNvPr>
          <p:cNvSpPr/>
          <p:nvPr/>
        </p:nvSpPr>
        <p:spPr>
          <a:xfrm>
            <a:off x="2819554" y="4989442"/>
            <a:ext cx="2428306" cy="702365"/>
          </a:xfrm>
          <a:prstGeom prst="borderCallout1">
            <a:avLst>
              <a:gd name="adj1" fmla="val 18750"/>
              <a:gd name="adj2" fmla="val -8333"/>
              <a:gd name="adj3" fmla="val 8464"/>
              <a:gd name="adj4" fmla="val -33565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CHAMADA DO PROCEDIMENTO</a:t>
            </a:r>
          </a:p>
        </p:txBody>
      </p:sp>
      <p:sp>
        <p:nvSpPr>
          <p:cNvPr id="12" name="Texto Explicativo: Linha 11">
            <a:extLst>
              <a:ext uri="{FF2B5EF4-FFF2-40B4-BE49-F238E27FC236}">
                <a16:creationId xmlns:a16="http://schemas.microsoft.com/office/drawing/2014/main" id="{26681EE9-9E39-4A86-88AB-4732253EF079}"/>
              </a:ext>
            </a:extLst>
          </p:cNvPr>
          <p:cNvSpPr/>
          <p:nvPr/>
        </p:nvSpPr>
        <p:spPr>
          <a:xfrm>
            <a:off x="8570946" y="2150059"/>
            <a:ext cx="2697275" cy="3232767"/>
          </a:xfrm>
          <a:prstGeom prst="borderCallout1">
            <a:avLst>
              <a:gd name="adj1" fmla="val 18750"/>
              <a:gd name="adj2" fmla="val -8333"/>
              <a:gd name="adj3" fmla="val 18142"/>
              <a:gd name="adj4" fmla="val -44367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/>
              <a:t>VARIÁVEIS GLOBAIS </a:t>
            </a:r>
            <a:r>
              <a:rPr lang="pt-BR" dirty="0"/>
              <a:t>SÃO CRIADAS E PERMANECEM NA MEMÓRIA, PORÉM AS </a:t>
            </a:r>
            <a:r>
              <a:rPr lang="pt-BR" b="1" u="sng" dirty="0"/>
              <a:t>VARIÁVEIS LOCAIS</a:t>
            </a:r>
            <a:r>
              <a:rPr lang="pt-BR" dirty="0"/>
              <a:t> SÓ SÃO CRIADAS QUANDO O MÓDULO É EXECUTADO E NÃO FICAM PERMANENTEMENTE NA MEMÓRIA.</a:t>
            </a:r>
          </a:p>
        </p:txBody>
      </p:sp>
    </p:spTree>
    <p:extLst>
      <p:ext uri="{BB962C8B-B14F-4D97-AF65-F5344CB8AC3E}">
        <p14:creationId xmlns:p14="http://schemas.microsoft.com/office/powerpoint/2010/main" val="186906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BBBB3-E38E-4B91-93F1-DDB3695F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11167403" cy="1524000"/>
          </a:xfrm>
        </p:spPr>
        <p:txBody>
          <a:bodyPr/>
          <a:lstStyle/>
          <a:p>
            <a:r>
              <a:rPr lang="pt-BR" dirty="0"/>
              <a:t>PRINCIPAIS VANTAGENS AO CRIAR MÓDULOS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EC6FF-E643-43D3-837C-1497D139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1167402" cy="3818083"/>
          </a:xfrm>
        </p:spPr>
        <p:txBody>
          <a:bodyPr/>
          <a:lstStyle/>
          <a:p>
            <a:r>
              <a:rPr lang="pt-BR" dirty="0"/>
              <a:t>FACILIDADE NA CORREÇÃO DE TRECHOS DE PROGRAMA COM ERROS</a:t>
            </a:r>
          </a:p>
          <a:p>
            <a:r>
              <a:rPr lang="pt-BR" dirty="0"/>
              <a:t>DIMINUIÇÃO DE LINHAS PROGRAMADAS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0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MODULORIZAÇÃO </vt:lpstr>
      <vt:lpstr>PROCEDIMENTOS SEM PASSAGEM DE PARÂMETROS</vt:lpstr>
      <vt:lpstr>OBSERVAÇÕES GERAIS</vt:lpstr>
      <vt:lpstr>EXEMPLO DE PROCEDIMENTO SEM PASSAGEM DE PARÂMETRO</vt:lpstr>
      <vt:lpstr>PRINCIPAIS VANTAGENS AO CRIAR MÓDULOS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MODULORIZAÇÃO </dc:title>
  <dc:creator>ALBERSON WANDER SA DOS SANTOS</dc:creator>
  <cp:lastModifiedBy>ALBERSON WANDER SA DOS SANTOS</cp:lastModifiedBy>
  <cp:revision>5</cp:revision>
  <dcterms:created xsi:type="dcterms:W3CDTF">2020-09-14T12:59:07Z</dcterms:created>
  <dcterms:modified xsi:type="dcterms:W3CDTF">2020-09-14T13:50:13Z</dcterms:modified>
</cp:coreProperties>
</file>