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6408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409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92FFF-8E20-4C74-9E0C-E519BE998525}" type="datetime1">
              <a:rPr lang="pt-BR" smtClean="0"/>
              <a:t>28/09/2020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B5B09-25C0-45BF-B254-5930C69D1B6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4497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9C68D-9811-4DD1-9B75-7411ABCA3F0C}" type="datetime1">
              <a:rPr lang="pt-BR" smtClean="0"/>
              <a:pPr/>
              <a:t>28/09/2020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D79418-37EB-4378-AD22-89DBB000B0D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1543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Anotações do apresentador: </a:t>
            </a:r>
          </a:p>
          <a:p>
            <a:pPr rtl="0"/>
            <a:r>
              <a:rPr lang="pt-BR" i="1" dirty="0">
                <a:latin typeface="Segoe UI" panose="020B0502040204020203" pitchFamily="34" charset="0"/>
                <a:cs typeface="Segoe UI" panose="020B0502040204020203" pitchFamily="34" charset="0"/>
              </a:rPr>
              <a:t>Qual é o propósito de compartilhar esta reflexão?</a:t>
            </a:r>
          </a:p>
          <a:p>
            <a:pPr rtl="0"/>
            <a:r>
              <a:rPr lang="pt-BR" i="1" dirty="0">
                <a:latin typeface="Segoe UI" panose="020B0502040204020203" pitchFamily="34" charset="0"/>
                <a:cs typeface="Segoe UI" panose="020B0502040204020203" pitchFamily="34" charset="0"/>
              </a:rPr>
              <a:t>É o final de uma unidade ou o projeto?  </a:t>
            </a:r>
          </a:p>
          <a:p>
            <a:pPr rtl="0"/>
            <a:r>
              <a:rPr lang="pt-BR" i="1" dirty="0">
                <a:latin typeface="Segoe UI" panose="020B0502040204020203" pitchFamily="34" charset="0"/>
                <a:cs typeface="Segoe UI" panose="020B0502040204020203" pitchFamily="34" charset="0"/>
              </a:rPr>
              <a:t>Você está compartilhando essa reflexão, na realização de uma meta de aprendizagem que você definiu para si mesmo?  </a:t>
            </a:r>
          </a:p>
          <a:p>
            <a:pPr rtl="0"/>
            <a:r>
              <a:rPr lang="pt-BR" i="1" dirty="0">
                <a:latin typeface="Segoe UI" panose="020B0502040204020203" pitchFamily="34" charset="0"/>
                <a:cs typeface="Segoe UI" panose="020B0502040204020203" pitchFamily="34" charset="0"/>
              </a:rPr>
              <a:t>É o final de um curso?  </a:t>
            </a:r>
          </a:p>
          <a:p>
            <a:pPr rtl="0"/>
            <a:endParaRPr lang="pt-BR" baseline="0" dirty="0"/>
          </a:p>
          <a:p>
            <a:pPr rtl="0"/>
            <a:r>
              <a:rPr lang="pt-BR" dirty="0"/>
              <a:t>Declare seu objetivo com a reflexão ou até mesmo a finalidade da experiência de aprendizagem ou meta de aprendizagem.  Seja claro e específicos ao declarar a sua finalidade.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4734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b="1" dirty="0"/>
              <a:t>Anotações do apresentador: </a:t>
            </a:r>
          </a:p>
          <a:p>
            <a:pPr rtl="0"/>
            <a:r>
              <a:rPr lang="pt-BR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Descrição do que aprendeu com suas próprias palavras de um lado.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Inclui informações sobre o tópico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Detalhes sobre o tópico também serão úteis aqui. 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b="0" i="1" dirty="0">
                <a:latin typeface="Segoe UI" panose="020B0502040204020203" pitchFamily="34" charset="0"/>
                <a:cs typeface="Segoe UI" panose="020B0502040204020203" pitchFamily="34" charset="0"/>
              </a:rPr>
              <a:t>Conte a história da sua experiência de aprendizagem.  Como qualquer história, deve sempre ter um início, meio e fim.</a:t>
            </a:r>
          </a:p>
          <a:p>
            <a:pPr rtl="0"/>
            <a:r>
              <a:rPr lang="pt-BR" b="0" i="1" dirty="0">
                <a:latin typeface="Segoe UI" panose="020B0502040204020203" pitchFamily="34" charset="0"/>
                <a:cs typeface="Segoe UI" panose="020B0502040204020203" pitchFamily="34" charset="0"/>
              </a:rPr>
              <a:t>Por outro lado, adicione um gráfico que forneça uma evidência do que você aprendeu.</a:t>
            </a:r>
          </a:p>
          <a:p>
            <a:pPr rtl="0"/>
            <a:endParaRPr lang="pt-BR" dirty="0"/>
          </a:p>
          <a:p>
            <a:pPr rtl="0"/>
            <a:r>
              <a:rPr lang="pt-BR" dirty="0"/>
              <a:t>Fique à vontade para usar mais de um slide para refletir sobre o processo.  Adicionar alguns vídeos também ajuda no seu processo.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591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Anotações do apresentador: </a:t>
            </a:r>
          </a:p>
          <a:p>
            <a:pPr rtl="0"/>
            <a:r>
              <a:rPr lang="pt-BR" i="1" dirty="0">
                <a:latin typeface="Segoe UI" panose="020B0502040204020203" pitchFamily="34" charset="0"/>
                <a:cs typeface="Segoe UI" panose="020B0502040204020203" pitchFamily="34" charset="0"/>
              </a:rPr>
              <a:t>Qual é o propósito de compartilhar esta reflexão?</a:t>
            </a:r>
          </a:p>
          <a:p>
            <a:pPr rtl="0"/>
            <a:r>
              <a:rPr lang="pt-BR" i="1" dirty="0">
                <a:latin typeface="Segoe UI" panose="020B0502040204020203" pitchFamily="34" charset="0"/>
                <a:cs typeface="Segoe UI" panose="020B0502040204020203" pitchFamily="34" charset="0"/>
              </a:rPr>
              <a:t>É o final de uma unidade ou o projeto?  </a:t>
            </a:r>
          </a:p>
          <a:p>
            <a:pPr rtl="0"/>
            <a:r>
              <a:rPr lang="pt-BR" i="1" dirty="0">
                <a:latin typeface="Segoe UI" panose="020B0502040204020203" pitchFamily="34" charset="0"/>
                <a:cs typeface="Segoe UI" panose="020B0502040204020203" pitchFamily="34" charset="0"/>
              </a:rPr>
              <a:t>Você está compartilhando essa reflexão, na realização de uma meta de aprendizagem que você definiu para si mesmo?  </a:t>
            </a:r>
          </a:p>
          <a:p>
            <a:pPr rtl="0"/>
            <a:r>
              <a:rPr lang="pt-BR" i="1" dirty="0">
                <a:latin typeface="Segoe UI" panose="020B0502040204020203" pitchFamily="34" charset="0"/>
                <a:cs typeface="Segoe UI" panose="020B0502040204020203" pitchFamily="34" charset="0"/>
              </a:rPr>
              <a:t>É o final de um curso?  </a:t>
            </a:r>
          </a:p>
          <a:p>
            <a:pPr rtl="0"/>
            <a:endParaRPr lang="pt-BR" baseline="0" dirty="0"/>
          </a:p>
          <a:p>
            <a:pPr rtl="0"/>
            <a:r>
              <a:rPr lang="pt-BR" dirty="0"/>
              <a:t>Declare seu objetivo com a reflexão ou até mesmo a finalidade da experiência de aprendizagem ou meta de aprendizagem.  Seja claro e específicos ao declarar a sua finalidade.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2990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b="1" dirty="0"/>
              <a:t>Anotações do apresentador: </a:t>
            </a:r>
          </a:p>
          <a:p>
            <a:pPr rtl="0"/>
            <a:r>
              <a:rPr lang="pt-BR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Descrição do que aprendeu com suas próprias palavras de um lado.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Inclui informações sobre o tópico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Detalhes sobre o tópico também serão úteis aqui. 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b="0" i="1" dirty="0">
                <a:latin typeface="Segoe UI" panose="020B0502040204020203" pitchFamily="34" charset="0"/>
                <a:cs typeface="Segoe UI" panose="020B0502040204020203" pitchFamily="34" charset="0"/>
              </a:rPr>
              <a:t>Conte a história da sua experiência de aprendizagem.  Como qualquer história, deve sempre ter um início, meio e fim.</a:t>
            </a:r>
          </a:p>
          <a:p>
            <a:pPr rtl="0"/>
            <a:r>
              <a:rPr lang="pt-BR" b="0" i="1" dirty="0">
                <a:latin typeface="Segoe UI" panose="020B0502040204020203" pitchFamily="34" charset="0"/>
                <a:cs typeface="Segoe UI" panose="020B0502040204020203" pitchFamily="34" charset="0"/>
              </a:rPr>
              <a:t>Por outro lado, adicione um gráfico que forneça uma evidência do que você aprendeu.</a:t>
            </a:r>
          </a:p>
          <a:p>
            <a:pPr rtl="0"/>
            <a:endParaRPr lang="pt-BR" dirty="0"/>
          </a:p>
          <a:p>
            <a:pPr rtl="0"/>
            <a:r>
              <a:rPr lang="pt-BR" dirty="0"/>
              <a:t>Fique à vontade para usar mais de um slide para refletir sobre o processo.  Adicionar alguns vídeos também ajuda no seu processo.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526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Elemento gráfico 9" descr="Engrenagem única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Elemento gráfico 10" descr="Engrenagem única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Elemento gráfico 13" descr="Engrenagem única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Elemento gráfico 14" descr="Engrenagem única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tângulo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rtlCol="0" anchor="b">
            <a:noAutofit/>
          </a:bodyPr>
          <a:lstStyle>
            <a:lvl1pPr algn="ctr"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 rtlCol="0"/>
          <a:lstStyle/>
          <a:p>
            <a:pPr rtl="0"/>
            <a:fld id="{1CBE24BD-5EA3-4DDB-993F-8CCA40637673}" type="datetime1">
              <a:rPr lang="pt-BR" noProof="0" smtClean="0"/>
              <a:t>28/09/2020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Elemento gráfico 17" descr="Engrenagem única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Elemento gráfico 18" descr="Engrenagem única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Elemento gráfico 19" descr="Engrenagem única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Elemento gráfico 20" descr="Engrenagem única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Imagem 7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 rtlCol="0"/>
          <a:lstStyle/>
          <a:p>
            <a:pPr rtl="0"/>
            <a:fld id="{002234BE-A7D4-4818-BFF0-B670B1A897CC}" type="datetime1">
              <a:rPr lang="pt-BR" noProof="0" smtClean="0"/>
              <a:t>28/09/2020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Elemento gráfico 17" descr="Engrenagem única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Elemento gráfico 18" descr="Engrenagem única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Elemento gráfico 19" descr="Engrenagem única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Elemento gráfico 20" descr="Engrenagem única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Imagem 7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 rtlCol="0"/>
          <a:lstStyle/>
          <a:p>
            <a:pPr rtl="0"/>
            <a:fld id="{9F321201-0D97-4FBA-8255-00AC256E30A1}" type="datetime1">
              <a:rPr lang="pt-BR" noProof="0" smtClean="0"/>
              <a:t>28/09/2020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6" name="Espaço Reservado para Imagem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ShadowLong.png H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Imagem 8" descr="ShadowShort.png H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rtlCol="0" anchor="ctr" anchorCtr="0">
            <a:normAutofit/>
          </a:bodyPr>
          <a:lstStyle>
            <a:lvl1pPr>
              <a:defRPr sz="2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8C16A6-E182-4D86-87C1-0F0839B56A72}" type="datetime1">
              <a:rPr lang="pt-BR" noProof="0" smtClean="0"/>
              <a:t>28/09/2020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3" name="Espaço reservado para o SmartArt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elemento gráfico SmartArt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Elemento gráfico 12" descr="Engrenagem única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Elemento gráfico 13" descr="Engrenagem única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Elemento gráfico 14" descr="Engrenagem única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Elemento gráfico 15" descr="Engrenagem única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Elemento gráfico 16" descr="Engrenagem única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Imagem 7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Imagem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9C6699-F3ED-440C-A1E4-89B458A8C06C}" type="datetime1">
              <a:rPr lang="pt-BR" noProof="0" smtClean="0"/>
              <a:t>28/09/2020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Elemento gráfico 18" descr="Engrenagem única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Elemento gráfico 19" descr="Engrenagem única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Elemento gráfico 20" descr="Engrenagem única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Elemento gráfico 21" descr="Engrenagem única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Imagem 10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Imagem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tângulo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3E5534-29C4-4F50-B515-3D42BA885905}" type="datetime1">
              <a:rPr lang="pt-BR" noProof="0" smtClean="0"/>
              <a:t>28/09/2020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6" name="Caixa de tex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aixa de texto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Elemento gráfico 12" descr="Engrenagem única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Elemento gráfico 13" descr="Engrenagem única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Elemento gráfico 14" descr="Engrenagem única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Elemento gráfico 15" descr="Engrenagem única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Elemento gráfico 16" descr="Engrenagem única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Imagem 8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tângulo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 rtlCol="0"/>
          <a:lstStyle/>
          <a:p>
            <a:pPr rtl="0"/>
            <a:fld id="{78948BD1-E397-4FD0-82E9-F253BE12C8E5}" type="datetime1">
              <a:rPr lang="pt-BR" noProof="0" smtClean="0"/>
              <a:t>28/09/2020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Elemento gráfico 23" descr="Engrenagem única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Elemento gráfico 24" descr="Engrenagem única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Elemento gráfico 25" descr="Engrenagem única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Elemento gráfico 26" descr="Engrenagem única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Imagem 12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Imagem 13" descr="ShadowShort.png H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tângulo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D92F66-9667-400C-9E70-19C9F2B0DE9A}" type="datetime1">
              <a:rPr lang="pt-BR" noProof="0" smtClean="0"/>
              <a:t>28/09/2020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1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Elemento gráfico 18" descr="Engrenagem única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Elemento gráfico 19" descr="Engrenagem única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Elemento gráfico 20" descr="Engrenagem única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Elemento gráfico 21" descr="Engrenagem única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Elemento gráfico 22" descr="Engrenagem única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Imagem 12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Imagem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tângulo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 rtlCol="0"/>
          <a:lstStyle/>
          <a:p>
            <a:pPr rtl="0"/>
            <a:fld id="{71D72BF1-4445-4A54-9294-7C4618C09555}" type="datetime1">
              <a:rPr lang="pt-BR" noProof="0" smtClean="0"/>
              <a:t>28/09/2020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ítulo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endParaRPr lang="pt-BR" sz="2400" noProof="0" dirty="0"/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ítulo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06132" y="735087"/>
            <a:ext cx="3060802" cy="1080938"/>
          </a:xfrm>
        </p:spPr>
        <p:txBody>
          <a:bodyPr rtlCol="0" anchor="ctr" anchorCtr="0"/>
          <a:lstStyle>
            <a:lvl1pPr algn="ctr">
              <a:defRPr b="0"/>
            </a:lvl1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53" name="Espaço Reservado para Texto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5" name="Espaço Reservado para Texto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7" name="Espaço Reservado para Conteúdo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8" name="Espaço Reservado para Conteúdo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9" name="Espaço Reservado para Conteúdo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ns 3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Elemento gráfico 28" descr="Engrenagem única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Elemento gráfico 30" descr="Engrenagem única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Elemento gráfico 31" descr="Engrenagem única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Elemento gráfico 32" descr="Engrenagem única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Imagem 14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Imagem 15" descr="ShadowShort.png H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tângulo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D12AB4-60D3-4D2A-928E-EF8465A80177}" type="datetime1">
              <a:rPr lang="pt-BR" noProof="0" smtClean="0"/>
              <a:t>28/09/2020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Vari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Elemento gráfico 11" descr="Engrenagem única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Elemento gráfico 12" descr="Engrenagem única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Elemento gráfico 13" descr="Engrenagem única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Elemento gráfico 18" descr="Engrenagem única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Imagem 14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Imagem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tângulo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1E4AC3-DCAA-4FA0-8A16-6EC48CAE3F06}" type="datetime1">
              <a:rPr lang="pt-BR" noProof="0" smtClean="0"/>
              <a:t>28/09/2020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4" name="Espaço Reservado para Texto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5" name="Espaço Reservado para Texto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6" name="Espaço Reservado para Texto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Elemento gráfico 11" descr="Engrenagem única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Elemento gráfico 12" descr="Engrenagem única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Elemento gráfico 13" descr="Engrenagem única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Elemento gráfico 15" descr="Engrenagem única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Elemento gráfico 16" descr="Engrenagem única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Imagem 6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Imagem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rtlCol="0" anchor="ctr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801D68-7834-4AD7-ACF0-0A700D2D0396}" type="datetime1">
              <a:rPr lang="pt-BR" noProof="0" smtClean="0"/>
              <a:t>28/09/2020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Elemento gráfico 12" descr="Engrenagem única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Elemento gráfico 13" descr="Engrenagem única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Elemento gráfico 14" descr="Engrenagem única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Elemento gráfico 15" descr="Engrenagem única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Imagem 7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Imagem 8" descr="ShadowShort.png H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8A07C0-AD2F-4C9D-8A27-F081A402E3C2}" type="datetime1">
              <a:rPr lang="pt-BR" noProof="0" smtClean="0"/>
              <a:t>28/09/2020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ois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Elemento gráfico 12" descr="Engrenagem única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Elemento gráfico 13" descr="Engrenagem única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Elemento gráfico 14" descr="Engrenagem única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Elemento gráfico 15" descr="Engrenagem única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Elemento gráfico 16" descr="Engrenagem única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Imagem 7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rtlCol="0"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 rtlCol="0"/>
          <a:lstStyle/>
          <a:p>
            <a:pPr rtl="0"/>
            <a:fld id="{BC0BAEAC-B6CE-4DF5-86F9-B5EBE335BEEB}" type="datetime1">
              <a:rPr lang="pt-BR" noProof="0" smtClean="0"/>
              <a:t>28/09/2020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Elemento gráfico 14" descr="Engrenagem única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Elemento gráfico 15" descr="Engrenagem única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Elemento gráfico 16" descr="Engrenagem única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Elemento gráfico 17" descr="Engrenagem única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Elemento gráfico 18" descr="Engrenagem única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Imagem 9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Imagem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20F4B1-E862-4095-AEE3-4B67A1338272}" type="datetime1">
              <a:rPr lang="pt-BR" noProof="0" smtClean="0"/>
              <a:t>28/09/2020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Elemento gráfico 12" descr="Engrenagem única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Elemento gráfico 13" descr="Engrenagem única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Elemento gráfico 14" descr="Engrenagem única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Elemento gráfico 15" descr="Engrenagem única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Elemento gráfico 16" descr="Engrenagem única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Imagem 7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 rtlCol="0"/>
          <a:lstStyle/>
          <a:p>
            <a:pPr rtl="0"/>
            <a:fld id="{213E9157-68AC-43BA-853D-74EF6C78DF0E}" type="datetime1">
              <a:rPr lang="pt-BR" noProof="0" smtClean="0"/>
              <a:t>28/09/2020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Elemento gráfico 10" descr="Engrenagem única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Elemento gráfico 11" descr="Engrenagem única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Elemento gráfico 12" descr="Engrenagem única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Elemento gráfico 13" descr="Engrenagem única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Elemento gráfico 14" descr="Engrenagem única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Imagem 5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Imagem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tângulo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387E3C-37AB-4748-9233-38F32897ADA8}" type="datetime1">
              <a:rPr lang="pt-BR" noProof="0" smtClean="0"/>
              <a:t>28/09/2020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Elemento gráfico 7" descr="Engrenagem única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Elemento Gráfico 8" descr="Engrenagem única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Elemento gráfico 9" descr="Engrenagem única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Elemento gráfico 10" descr="Engrenagem única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Imagem 4" descr="ShadowShort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5CF604-0A79-4024-8D39-5C6EA8531008}" type="datetime1">
              <a:rPr lang="pt-BR" noProof="0" smtClean="0"/>
              <a:t>28/09/2020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1BEE040-5C88-4F52-8C0C-C6ABAF030F87}" type="datetime1">
              <a:rPr lang="pt-BR" noProof="0" smtClean="0"/>
              <a:t>28/09/2020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67" r:id="rId9"/>
    <p:sldLayoutId id="2147483668" r:id="rId10"/>
    <p:sldLayoutId id="2147483681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8" r:id="rId17"/>
    <p:sldLayoutId id="2147483675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9021" y="2742465"/>
            <a:ext cx="8494463" cy="1373070"/>
          </a:xfrm>
        </p:spPr>
        <p:txBody>
          <a:bodyPr rtlCol="0" anchor="ctr" anchorCtr="0"/>
          <a:lstStyle/>
          <a:p>
            <a:pPr rtl="0"/>
            <a:r>
              <a:rPr lang="pt-BR" sz="3600" dirty="0"/>
              <a:t>AULA 8 - PASSAGEM DE PARÂMETROS POR VALOR E POR REFERÊNCIA</a:t>
            </a:r>
            <a:br>
              <a:rPr lang="pt-BR" sz="3600" dirty="0"/>
            </a:br>
            <a:r>
              <a:rPr lang="pt-BR" sz="3600" dirty="0"/>
              <a:t>L.E. - </a:t>
            </a:r>
            <a:r>
              <a:rPr lang="pt-BR" sz="3600" dirty="0" err="1"/>
              <a:t>DevC</a:t>
            </a:r>
            <a:r>
              <a:rPr lang="pt-BR" sz="3600" dirty="0"/>
              <a:t>++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527" y="4631106"/>
            <a:ext cx="8493957" cy="1117687"/>
          </a:xfrm>
        </p:spPr>
        <p:txBody>
          <a:bodyPr rtlCol="0">
            <a:normAutofit/>
          </a:bodyPr>
          <a:lstStyle/>
          <a:p>
            <a:pPr rtl="0"/>
            <a:r>
              <a:rPr lang="pt-BR" sz="2800" dirty="0"/>
              <a:t>Prof. </a:t>
            </a:r>
            <a:r>
              <a:rPr lang="pt-BR" sz="2800" dirty="0" err="1"/>
              <a:t>Alberson</a:t>
            </a:r>
            <a:r>
              <a:rPr lang="pt-BR" sz="2800" dirty="0"/>
              <a:t> Wander Sá dos Santos</a:t>
            </a:r>
          </a:p>
          <a:p>
            <a:pPr rtl="0"/>
            <a:r>
              <a:rPr lang="pt-BR" sz="2800" dirty="0"/>
              <a:t>Disciplina: Linguagem Estruturada</a:t>
            </a:r>
          </a:p>
        </p:txBody>
      </p:sp>
      <p:pic>
        <p:nvPicPr>
          <p:cNvPr id="9" name="Elemento Gráfico 8" descr="Livro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PASSAGEM DE PARÂMETRO POR VALOR</a:t>
            </a:r>
          </a:p>
        </p:txBody>
      </p:sp>
      <p:pic>
        <p:nvPicPr>
          <p:cNvPr id="5" name="Elemento Gráfico 4" descr="Finalidade">
            <a:extLst>
              <a:ext uri="{FF2B5EF4-FFF2-40B4-BE49-F238E27FC236}">
                <a16:creationId xmlns:a16="http://schemas.microsoft.com/office/drawing/2014/main" id="{28F7ACE2-5D39-488F-AF39-9DEDFF0F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3486" y="2947289"/>
            <a:ext cx="936000" cy="936000"/>
          </a:xfrm>
          <a:prstGeom prst="rect">
            <a:avLst/>
          </a:prstGeom>
        </p:spPr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CED3B467-26DB-429F-9C3F-3BD54A2D0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84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SINTAXE: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946" y="2336873"/>
            <a:ext cx="11751321" cy="4402594"/>
          </a:xfrm>
        </p:spPr>
        <p:txBody>
          <a:bodyPr rtlCol="0">
            <a:normAutofit lnSpcReduction="10000"/>
          </a:bodyPr>
          <a:lstStyle/>
          <a:p>
            <a:pPr marL="0" indent="0" rtl="0">
              <a:buNone/>
            </a:pPr>
            <a:endParaRPr lang="pt-BR" dirty="0"/>
          </a:p>
          <a:p>
            <a:pPr marL="0" indent="0" rtl="0">
              <a:buNone/>
            </a:pPr>
            <a:r>
              <a:rPr lang="pt-BR" dirty="0" err="1">
                <a:solidFill>
                  <a:srgbClr val="FFFF00"/>
                </a:solidFill>
              </a:rPr>
              <a:t>void</a:t>
            </a:r>
            <a:r>
              <a:rPr lang="pt-BR" dirty="0"/>
              <a:t> </a:t>
            </a:r>
            <a:r>
              <a:rPr lang="pt-BR" dirty="0">
                <a:solidFill>
                  <a:srgbClr val="00B0F0"/>
                </a:solidFill>
              </a:rPr>
              <a:t>&lt;</a:t>
            </a:r>
            <a:r>
              <a:rPr lang="pt-BR" dirty="0" err="1">
                <a:solidFill>
                  <a:srgbClr val="00B0F0"/>
                </a:solidFill>
              </a:rPr>
              <a:t>nomeprocedimento</a:t>
            </a:r>
            <a:r>
              <a:rPr lang="pt-BR" dirty="0">
                <a:solidFill>
                  <a:srgbClr val="00B0F0"/>
                </a:solidFill>
              </a:rPr>
              <a:t>&gt;</a:t>
            </a:r>
            <a:r>
              <a:rPr lang="pt-BR" dirty="0"/>
              <a:t> (</a:t>
            </a:r>
            <a:r>
              <a:rPr lang="pt-BR" dirty="0">
                <a:solidFill>
                  <a:schemeClr val="tx2">
                    <a:lumMod val="10000"/>
                  </a:schemeClr>
                </a:solidFill>
              </a:rPr>
              <a:t>&lt;tipo&gt; &lt;nomevar1&gt;, ..., &lt;tipo&gt; &lt;</a:t>
            </a:r>
            <a:r>
              <a:rPr lang="pt-BR" dirty="0" err="1">
                <a:solidFill>
                  <a:schemeClr val="tx2">
                    <a:lumMod val="10000"/>
                  </a:schemeClr>
                </a:solidFill>
              </a:rPr>
              <a:t>nomevarN</a:t>
            </a:r>
            <a:r>
              <a:rPr lang="pt-BR" dirty="0">
                <a:solidFill>
                  <a:schemeClr val="tx2">
                    <a:lumMod val="10000"/>
                  </a:schemeClr>
                </a:solidFill>
              </a:rPr>
              <a:t>&gt;</a:t>
            </a:r>
            <a:r>
              <a:rPr lang="pt-BR" dirty="0"/>
              <a:t>){</a:t>
            </a:r>
          </a:p>
          <a:p>
            <a:pPr marL="0" indent="0" algn="ctr" rtl="0">
              <a:buNone/>
            </a:pPr>
            <a:r>
              <a:rPr lang="pt-BR" dirty="0"/>
              <a:t>&lt;comandos do procedimento com passagem de PARÂMETRO POR VALOR&gt; </a:t>
            </a:r>
          </a:p>
          <a:p>
            <a:pPr marL="0" indent="0" rtl="0">
              <a:buNone/>
            </a:pPr>
            <a:r>
              <a:rPr lang="pt-BR" dirty="0"/>
              <a:t>}</a:t>
            </a:r>
          </a:p>
          <a:p>
            <a:pPr marL="0" indent="0" rtl="0">
              <a:buNone/>
            </a:pPr>
            <a:endParaRPr lang="pt-BR" dirty="0"/>
          </a:p>
          <a:p>
            <a:pPr marL="0" indent="0" rtl="0">
              <a:buNone/>
            </a:pPr>
            <a:r>
              <a:rPr lang="pt-BR" dirty="0"/>
              <a:t>Onde: </a:t>
            </a:r>
          </a:p>
          <a:p>
            <a:pPr marL="0" indent="0" rtl="0">
              <a:buNone/>
            </a:pPr>
            <a:r>
              <a:rPr lang="pt-BR" dirty="0" err="1">
                <a:solidFill>
                  <a:srgbClr val="FFFF00"/>
                </a:solidFill>
              </a:rPr>
              <a:t>void</a:t>
            </a:r>
            <a:r>
              <a:rPr lang="pt-BR" dirty="0">
                <a:solidFill>
                  <a:srgbClr val="FFFF00"/>
                </a:solidFill>
              </a:rPr>
              <a:t> – indica que é um procedimento</a:t>
            </a:r>
          </a:p>
          <a:p>
            <a:pPr marL="0" indent="0" rtl="0">
              <a:buNone/>
            </a:pPr>
            <a:r>
              <a:rPr lang="pt-BR" dirty="0">
                <a:solidFill>
                  <a:srgbClr val="00B0F0"/>
                </a:solidFill>
              </a:rPr>
              <a:t>&lt;</a:t>
            </a:r>
            <a:r>
              <a:rPr lang="pt-BR" dirty="0" err="1">
                <a:solidFill>
                  <a:srgbClr val="00B0F0"/>
                </a:solidFill>
              </a:rPr>
              <a:t>nomeprocedimento</a:t>
            </a:r>
            <a:r>
              <a:rPr lang="pt-BR" dirty="0">
                <a:solidFill>
                  <a:srgbClr val="00B0F0"/>
                </a:solidFill>
              </a:rPr>
              <a:t>&gt; - indica o nome do procedimento que está sendo criado</a:t>
            </a:r>
          </a:p>
          <a:p>
            <a:pPr marL="0" indent="0" rtl="0">
              <a:buNone/>
            </a:pPr>
            <a:r>
              <a:rPr lang="pt-BR" dirty="0"/>
              <a:t>(</a:t>
            </a:r>
            <a:r>
              <a:rPr lang="pt-BR" dirty="0">
                <a:solidFill>
                  <a:schemeClr val="tx2">
                    <a:lumMod val="10000"/>
                  </a:schemeClr>
                </a:solidFill>
              </a:rPr>
              <a:t>&lt;tipo&gt; &lt;nomevar1&gt;, ..., &lt;tipo&gt; &lt;</a:t>
            </a:r>
            <a:r>
              <a:rPr lang="pt-BR" dirty="0" err="1">
                <a:solidFill>
                  <a:schemeClr val="tx2">
                    <a:lumMod val="10000"/>
                  </a:schemeClr>
                </a:solidFill>
              </a:rPr>
              <a:t>nomevarN</a:t>
            </a:r>
            <a:r>
              <a:rPr lang="pt-BR" dirty="0">
                <a:solidFill>
                  <a:schemeClr val="tx2">
                    <a:lumMod val="10000"/>
                  </a:schemeClr>
                </a:solidFill>
              </a:rPr>
              <a:t>&gt;</a:t>
            </a:r>
            <a:r>
              <a:rPr lang="pt-BR" dirty="0"/>
              <a:t>) – área de entrada parâmetros com as variáveis que receberão dados no procedimento por PASSAGEM DE PARÂMETRO POR VALOR</a:t>
            </a:r>
          </a:p>
        </p:txBody>
      </p:sp>
      <p:pic>
        <p:nvPicPr>
          <p:cNvPr id="6" name="Elemento gráfico 5" descr="Aprendizagem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0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PASSAGEM DE PARÂMETRO POR REFERÊNCIA</a:t>
            </a:r>
          </a:p>
        </p:txBody>
      </p:sp>
      <p:pic>
        <p:nvPicPr>
          <p:cNvPr id="5" name="Elemento Gráfico 4" descr="Finalidade">
            <a:extLst>
              <a:ext uri="{FF2B5EF4-FFF2-40B4-BE49-F238E27FC236}">
                <a16:creationId xmlns:a16="http://schemas.microsoft.com/office/drawing/2014/main" id="{28F7ACE2-5D39-488F-AF39-9DEDFF0F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3486" y="2947289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2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SINTAXE: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946" y="2053888"/>
            <a:ext cx="11751321" cy="4804111"/>
          </a:xfrm>
        </p:spPr>
        <p:txBody>
          <a:bodyPr rtlCol="0">
            <a:normAutofit fontScale="92500" lnSpcReduction="10000"/>
          </a:bodyPr>
          <a:lstStyle/>
          <a:p>
            <a:pPr marL="0" indent="0" rtl="0">
              <a:buNone/>
            </a:pPr>
            <a:r>
              <a:rPr lang="pt-BR" dirty="0" err="1">
                <a:solidFill>
                  <a:srgbClr val="FFFF00"/>
                </a:solidFill>
              </a:rPr>
              <a:t>void</a:t>
            </a:r>
            <a:r>
              <a:rPr lang="pt-BR" dirty="0"/>
              <a:t> </a:t>
            </a:r>
            <a:r>
              <a:rPr lang="pt-BR" dirty="0">
                <a:solidFill>
                  <a:srgbClr val="00B0F0"/>
                </a:solidFill>
              </a:rPr>
              <a:t>&lt;</a:t>
            </a:r>
            <a:r>
              <a:rPr lang="pt-BR" dirty="0" err="1">
                <a:solidFill>
                  <a:srgbClr val="00B0F0"/>
                </a:solidFill>
              </a:rPr>
              <a:t>nomeprocedimento</a:t>
            </a:r>
            <a:r>
              <a:rPr lang="pt-BR" dirty="0">
                <a:solidFill>
                  <a:srgbClr val="00B0F0"/>
                </a:solidFill>
              </a:rPr>
              <a:t>&gt;</a:t>
            </a:r>
            <a:r>
              <a:rPr lang="pt-BR" dirty="0"/>
              <a:t> (</a:t>
            </a:r>
            <a:r>
              <a:rPr lang="pt-BR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&lt;tipo&gt; </a:t>
            </a:r>
            <a:r>
              <a:rPr lang="pt-BR" sz="4000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pt-BR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&lt;nomevar1&gt;, ..., &lt;tipo&gt; </a:t>
            </a:r>
            <a:r>
              <a:rPr lang="pt-BR" sz="4000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pt-BR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dirty="0" err="1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nomevarN</a:t>
            </a:r>
            <a:r>
              <a:rPr lang="pt-BR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dirty="0"/>
              <a:t>){</a:t>
            </a:r>
          </a:p>
          <a:p>
            <a:pPr marL="0" indent="0" algn="ctr" rtl="0">
              <a:buNone/>
            </a:pPr>
            <a:r>
              <a:rPr lang="pt-BR" dirty="0"/>
              <a:t>&lt;comandos do procedimento com passagem de PARÂMETRO POR REFERÊNCIA&gt; </a:t>
            </a:r>
          </a:p>
          <a:p>
            <a:pPr marL="0" indent="0" rtl="0">
              <a:buNone/>
            </a:pPr>
            <a:r>
              <a:rPr lang="pt-BR" dirty="0"/>
              <a:t>}</a:t>
            </a:r>
          </a:p>
          <a:p>
            <a:pPr marL="0" indent="0" rtl="0">
              <a:buNone/>
            </a:pPr>
            <a:endParaRPr lang="pt-BR" dirty="0"/>
          </a:p>
          <a:p>
            <a:pPr marL="0" indent="0" rtl="0">
              <a:buNone/>
            </a:pPr>
            <a:r>
              <a:rPr lang="pt-BR" dirty="0"/>
              <a:t>Onde: </a:t>
            </a:r>
          </a:p>
          <a:p>
            <a:pPr marL="0" indent="0" rtl="0">
              <a:buNone/>
            </a:pPr>
            <a:r>
              <a:rPr lang="pt-BR" dirty="0" err="1">
                <a:solidFill>
                  <a:srgbClr val="FFFF00"/>
                </a:solidFill>
              </a:rPr>
              <a:t>void</a:t>
            </a:r>
            <a:r>
              <a:rPr lang="pt-BR" dirty="0">
                <a:solidFill>
                  <a:srgbClr val="FFFF00"/>
                </a:solidFill>
              </a:rPr>
              <a:t> – indica que é um procedimento</a:t>
            </a:r>
          </a:p>
          <a:p>
            <a:pPr marL="0" indent="0" rtl="0">
              <a:buNone/>
            </a:pPr>
            <a:r>
              <a:rPr lang="pt-BR" dirty="0">
                <a:solidFill>
                  <a:srgbClr val="00B0F0"/>
                </a:solidFill>
              </a:rPr>
              <a:t>&lt;</a:t>
            </a:r>
            <a:r>
              <a:rPr lang="pt-BR" dirty="0" err="1">
                <a:solidFill>
                  <a:srgbClr val="00B0F0"/>
                </a:solidFill>
              </a:rPr>
              <a:t>nomeprocedimento</a:t>
            </a:r>
            <a:r>
              <a:rPr lang="pt-BR" dirty="0">
                <a:solidFill>
                  <a:srgbClr val="00B0F0"/>
                </a:solidFill>
              </a:rPr>
              <a:t>&gt; - indica o nome do procedimento que está sendo criado</a:t>
            </a:r>
          </a:p>
          <a:p>
            <a:pPr marL="0" indent="0" rtl="0">
              <a:buNone/>
            </a:pPr>
            <a:r>
              <a:rPr lang="pt-BR" dirty="0"/>
              <a:t>(</a:t>
            </a:r>
            <a:r>
              <a:rPr lang="pt-BR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&lt;tipo&gt; </a:t>
            </a:r>
            <a:r>
              <a:rPr lang="pt-BR" sz="4000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pt-BR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&lt;nomevar1&gt;, ..., &lt;tipo&gt; </a:t>
            </a:r>
            <a:r>
              <a:rPr lang="pt-BR" sz="4000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pt-BR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dirty="0" err="1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nomevarN</a:t>
            </a:r>
            <a:r>
              <a:rPr lang="pt-BR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dirty="0"/>
              <a:t>) – área de entrada parâmetros com as variáveis que receberão dados no procedimento por PASSAGEM DE PARÂMETRO POR REFERÊNCIA</a:t>
            </a:r>
          </a:p>
          <a:p>
            <a:pPr marL="0" indent="0" rtl="0">
              <a:buNone/>
            </a:pPr>
            <a:r>
              <a:rPr lang="pt-BR" sz="2400" b="1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- INDICA AS VARIÁVEIS QUE SERÃO ESCOLHIDAS PARA PASSAGEM DE PARÂMETRO POR REFERÊNCIA – obs.: NÃO NECESSARIAMENTE TODAS.</a:t>
            </a:r>
            <a:endParaRPr lang="pt-BR" b="1" dirty="0"/>
          </a:p>
          <a:p>
            <a:pPr marL="0" indent="0" rtl="0">
              <a:buNone/>
            </a:pPr>
            <a:endParaRPr lang="pt-BR" dirty="0"/>
          </a:p>
        </p:txBody>
      </p:sp>
      <p:pic>
        <p:nvPicPr>
          <p:cNvPr id="6" name="Elemento gráfico 5" descr="Aprendizagem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1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455FE-4364-4976-AFB2-13993C4E1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41CC7BD-3F71-4E89-ADD8-4A2B734CA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70" y="1676400"/>
            <a:ext cx="5362575" cy="5181600"/>
          </a:xfrm>
          <a:prstGeom prst="rect">
            <a:avLst/>
          </a:prstGeom>
        </p:spPr>
      </p:pic>
      <p:sp>
        <p:nvSpPr>
          <p:cNvPr id="8" name="Texto Explicativo: Linha Dobrada 7">
            <a:extLst>
              <a:ext uri="{FF2B5EF4-FFF2-40B4-BE49-F238E27FC236}">
                <a16:creationId xmlns:a16="http://schemas.microsoft.com/office/drawing/2014/main" id="{48934DD8-F8D3-4542-B216-820BF1AD6F9E}"/>
              </a:ext>
            </a:extLst>
          </p:cNvPr>
          <p:cNvSpPr/>
          <p:nvPr/>
        </p:nvSpPr>
        <p:spPr>
          <a:xfrm>
            <a:off x="4442240" y="2320017"/>
            <a:ext cx="3562073" cy="43732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52"/>
              <a:gd name="adj6" fmla="val -65641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SEM PASSAGEM DE PARÂMETRO</a:t>
            </a:r>
          </a:p>
        </p:txBody>
      </p:sp>
      <p:sp>
        <p:nvSpPr>
          <p:cNvPr id="10" name="Texto Explicativo: Linha Dobrada 9">
            <a:extLst>
              <a:ext uri="{FF2B5EF4-FFF2-40B4-BE49-F238E27FC236}">
                <a16:creationId xmlns:a16="http://schemas.microsoft.com/office/drawing/2014/main" id="{AD65707C-0C3C-4340-AD44-99DCBBD84A74}"/>
              </a:ext>
            </a:extLst>
          </p:cNvPr>
          <p:cNvSpPr/>
          <p:nvPr/>
        </p:nvSpPr>
        <p:spPr>
          <a:xfrm>
            <a:off x="4753666" y="3243189"/>
            <a:ext cx="4337325" cy="43732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52"/>
              <a:gd name="adj6" fmla="val -65641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PASSAGEM DE PARÂMETRO POR VALOR</a:t>
            </a:r>
          </a:p>
        </p:txBody>
      </p:sp>
      <p:sp>
        <p:nvSpPr>
          <p:cNvPr id="12" name="Texto Explicativo: Linha Dobrada 11">
            <a:extLst>
              <a:ext uri="{FF2B5EF4-FFF2-40B4-BE49-F238E27FC236}">
                <a16:creationId xmlns:a16="http://schemas.microsoft.com/office/drawing/2014/main" id="{67B06C43-A800-4CD4-AFD6-222C56DB8ED6}"/>
              </a:ext>
            </a:extLst>
          </p:cNvPr>
          <p:cNvSpPr/>
          <p:nvPr/>
        </p:nvSpPr>
        <p:spPr>
          <a:xfrm>
            <a:off x="5303631" y="4048539"/>
            <a:ext cx="6708226" cy="8085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821"/>
              <a:gd name="adj6" fmla="val -54776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PASSAGEM DE PARÂMETRO POR REFERÊNCIA PELA VARIÁVEL x. PORTANTO, NÃO ESQUEÇA DE ATRIBUIR A x O VALOR A SER RETORNADO</a:t>
            </a:r>
          </a:p>
        </p:txBody>
      </p:sp>
      <p:sp>
        <p:nvSpPr>
          <p:cNvPr id="14" name="Texto Explicativo: Linha Dobrada 13">
            <a:extLst>
              <a:ext uri="{FF2B5EF4-FFF2-40B4-BE49-F238E27FC236}">
                <a16:creationId xmlns:a16="http://schemas.microsoft.com/office/drawing/2014/main" id="{612D04B5-C2A9-48ED-836D-1D563C53F479}"/>
              </a:ext>
            </a:extLst>
          </p:cNvPr>
          <p:cNvSpPr/>
          <p:nvPr/>
        </p:nvSpPr>
        <p:spPr>
          <a:xfrm>
            <a:off x="5835650" y="4994621"/>
            <a:ext cx="5915857" cy="437322"/>
          </a:xfrm>
          <a:prstGeom prst="borderCallout2">
            <a:avLst>
              <a:gd name="adj1" fmla="val 58144"/>
              <a:gd name="adj2" fmla="val -2285"/>
              <a:gd name="adj3" fmla="val 127841"/>
              <a:gd name="adj4" fmla="val -12411"/>
              <a:gd name="adj5" fmla="val 148863"/>
              <a:gd name="adj6" fmla="val -66870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CHAMANDO PROCEDIMENTO S/ PASS. PARÂMETRO</a:t>
            </a:r>
          </a:p>
        </p:txBody>
      </p:sp>
      <p:sp>
        <p:nvSpPr>
          <p:cNvPr id="16" name="Texto Explicativo: Linha Dobrada 15">
            <a:extLst>
              <a:ext uri="{FF2B5EF4-FFF2-40B4-BE49-F238E27FC236}">
                <a16:creationId xmlns:a16="http://schemas.microsoft.com/office/drawing/2014/main" id="{9612889E-6877-42E4-B781-68C59E0C7E39}"/>
              </a:ext>
            </a:extLst>
          </p:cNvPr>
          <p:cNvSpPr/>
          <p:nvPr/>
        </p:nvSpPr>
        <p:spPr>
          <a:xfrm>
            <a:off x="5835650" y="5508559"/>
            <a:ext cx="6176207" cy="437322"/>
          </a:xfrm>
          <a:prstGeom prst="borderCallout2">
            <a:avLst>
              <a:gd name="adj1" fmla="val 58144"/>
              <a:gd name="adj2" fmla="val -2285"/>
              <a:gd name="adj3" fmla="val 127841"/>
              <a:gd name="adj4" fmla="val -12411"/>
              <a:gd name="adj5" fmla="val 133711"/>
              <a:gd name="adj6" fmla="val -63102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CHAMANDO PROCEDIMENTO C/ PASS. PARÂMETRO VALOR</a:t>
            </a:r>
          </a:p>
        </p:txBody>
      </p:sp>
      <p:sp>
        <p:nvSpPr>
          <p:cNvPr id="18" name="Texto Explicativo: Linha Dobrada 17">
            <a:extLst>
              <a:ext uri="{FF2B5EF4-FFF2-40B4-BE49-F238E27FC236}">
                <a16:creationId xmlns:a16="http://schemas.microsoft.com/office/drawing/2014/main" id="{3487C18B-DB97-45D2-BEC1-5675579C1494}"/>
              </a:ext>
            </a:extLst>
          </p:cNvPr>
          <p:cNvSpPr/>
          <p:nvPr/>
        </p:nvSpPr>
        <p:spPr>
          <a:xfrm>
            <a:off x="5909921" y="6083445"/>
            <a:ext cx="5915857" cy="437322"/>
          </a:xfrm>
          <a:prstGeom prst="borderCallout2">
            <a:avLst>
              <a:gd name="adj1" fmla="val 58144"/>
              <a:gd name="adj2" fmla="val -2285"/>
              <a:gd name="adj3" fmla="val 127841"/>
              <a:gd name="adj4" fmla="val -12411"/>
              <a:gd name="adj5" fmla="val 91287"/>
              <a:gd name="adj6" fmla="val -67990"/>
            </a:avLst>
          </a:prstGeom>
          <a:solidFill>
            <a:schemeClr val="dk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CHAMANDO PROCEDIMENTO C/ PASS. PARÂMETRO REFERÊNCIA. VARIÁVEL N1 RECEBERÁ O RESULTADO</a:t>
            </a:r>
          </a:p>
        </p:txBody>
      </p:sp>
    </p:spTree>
    <p:extLst>
      <p:ext uri="{BB962C8B-B14F-4D97-AF65-F5344CB8AC3E}">
        <p14:creationId xmlns:p14="http://schemas.microsoft.com/office/powerpoint/2010/main" val="94015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</p:bldLst>
  </p:timing>
</p:sld>
</file>

<file path=ppt/theme/theme1.xml><?xml version="1.0" encoding="utf-8"?>
<a:theme xmlns:a="http://schemas.openxmlformats.org/drawingml/2006/main" name="Berlim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450815_TF67421116" id="{826EFCB1-945D-4EB2-9757-017EB46C4383}" vid="{720FC11F-67B1-4BDE-BAFE-AAE181A0A5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873FAD-10D7-4DE7-A029-14288C05F5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DDD245-D6FC-4A3B-8DDB-348DE94B95C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26D6F43F-4C69-4843-A937-9D003759F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Reflexão no aprendizado </Template>
  <TotalTime>92</TotalTime>
  <Words>644</Words>
  <Application>Microsoft Office PowerPoint</Application>
  <PresentationFormat>Widescreen</PresentationFormat>
  <Paragraphs>67</Paragraphs>
  <Slides>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Segoe UI</vt:lpstr>
      <vt:lpstr>Trebuchet MS</vt:lpstr>
      <vt:lpstr>Berlim</vt:lpstr>
      <vt:lpstr>AULA 8 - PASSAGEM DE PARÂMETROS POR VALOR E POR REFERÊNCIA L.E. - DevC++</vt:lpstr>
      <vt:lpstr>PASSAGEM DE PARÂMETRO POR VALOR</vt:lpstr>
      <vt:lpstr>SINTAXE: </vt:lpstr>
      <vt:lpstr>PASSAGEM DE PARÂMETRO POR REFERÊNCIA</vt:lpstr>
      <vt:lpstr>SINTAXE: </vt:lpstr>
      <vt:lpstr>EXEMPLO: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PASSAGEM DE PARÂMETROS POR VALOR E POR REFERÊNCIA DevC++</dc:title>
  <dc:creator>ALBERSON WANDER SA DOS SANTOS</dc:creator>
  <cp:lastModifiedBy>ALBERSON WANDER SA DOS SANTOS</cp:lastModifiedBy>
  <cp:revision>10</cp:revision>
  <dcterms:created xsi:type="dcterms:W3CDTF">2020-09-28T13:14:17Z</dcterms:created>
  <dcterms:modified xsi:type="dcterms:W3CDTF">2020-09-29T01:27:42Z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