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F7CD4-D599-4B73-B9DB-520241E5E1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/>
              <a:t>Procedimentos sem passagem de parâmetros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312E00-A440-40CA-98ED-8CBC0CACE3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AULA 7 - LINGUAGEM ESTRUTURADA</a:t>
            </a:r>
            <a:br>
              <a:rPr lang="pt-BR" dirty="0"/>
            </a:br>
            <a:r>
              <a:rPr lang="pt-BR" dirty="0" err="1"/>
              <a:t>DevC</a:t>
            </a:r>
            <a:r>
              <a:rPr lang="pt-BR" dirty="0"/>
              <a:t>++</a:t>
            </a:r>
          </a:p>
          <a:p>
            <a:r>
              <a:rPr lang="pt-BR" dirty="0"/>
              <a:t>Prof. </a:t>
            </a:r>
            <a:r>
              <a:rPr lang="pt-BR" dirty="0" err="1"/>
              <a:t>Alberson</a:t>
            </a:r>
            <a:r>
              <a:rPr lang="pt-BR" dirty="0"/>
              <a:t> Wander Sá dos Santos</a:t>
            </a:r>
          </a:p>
        </p:txBody>
      </p:sp>
    </p:spTree>
    <p:extLst>
      <p:ext uri="{BB962C8B-B14F-4D97-AF65-F5344CB8AC3E}">
        <p14:creationId xmlns:p14="http://schemas.microsoft.com/office/powerpoint/2010/main" val="930202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034A1D-E253-409B-984A-47CA128CC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DO PROCEDIMENTO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A76FAB-437C-4883-969D-2CA6C4612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885285"/>
            <a:ext cx="7796540" cy="4626980"/>
          </a:xfrm>
        </p:spPr>
        <p:txBody>
          <a:bodyPr>
            <a:normAutofit fontScale="92500" lnSpcReduction="10000"/>
          </a:bodyPr>
          <a:lstStyle/>
          <a:p>
            <a:pPr marL="6160" indent="0">
              <a:buNone/>
            </a:pPr>
            <a:r>
              <a:rPr lang="pt-BR" b="1" u="sng" dirty="0"/>
              <a:t>SINTAXE: </a:t>
            </a:r>
          </a:p>
          <a:p>
            <a:pPr marL="6160" indent="0">
              <a:buNone/>
            </a:pPr>
            <a:r>
              <a:rPr lang="pt-BR" sz="3000" dirty="0" err="1">
                <a:solidFill>
                  <a:schemeClr val="tx2">
                    <a:lumMod val="50000"/>
                  </a:schemeClr>
                </a:solidFill>
              </a:rPr>
              <a:t>void</a:t>
            </a:r>
            <a:r>
              <a:rPr lang="pt-BR" sz="3000" dirty="0"/>
              <a:t> </a:t>
            </a:r>
            <a:r>
              <a:rPr lang="pt-BR" sz="3000" dirty="0">
                <a:solidFill>
                  <a:srgbClr val="FFFF00"/>
                </a:solidFill>
              </a:rPr>
              <a:t>&lt;</a:t>
            </a:r>
            <a:r>
              <a:rPr lang="pt-BR" sz="3000" dirty="0" err="1">
                <a:solidFill>
                  <a:srgbClr val="FFFF00"/>
                </a:solidFill>
              </a:rPr>
              <a:t>nomeprocedimento</a:t>
            </a:r>
            <a:r>
              <a:rPr lang="pt-BR" sz="3000" dirty="0">
                <a:solidFill>
                  <a:srgbClr val="FFFF00"/>
                </a:solidFill>
              </a:rPr>
              <a:t>&gt;</a:t>
            </a:r>
            <a:r>
              <a:rPr lang="pt-BR" sz="3000" dirty="0">
                <a:solidFill>
                  <a:srgbClr val="00B0F0"/>
                </a:solidFill>
              </a:rPr>
              <a:t>(){</a:t>
            </a:r>
          </a:p>
          <a:p>
            <a:pPr marL="6160" indent="0">
              <a:buNone/>
            </a:pPr>
            <a:r>
              <a:rPr lang="pt-BR" sz="3000" dirty="0">
                <a:solidFill>
                  <a:schemeClr val="tx1">
                    <a:lumMod val="65000"/>
                  </a:schemeClr>
                </a:solidFill>
              </a:rPr>
              <a:t>&lt; Variáveis e comandos do procedimento &gt;</a:t>
            </a:r>
          </a:p>
          <a:p>
            <a:pPr marL="6160" indent="0">
              <a:buNone/>
            </a:pPr>
            <a:r>
              <a:rPr lang="pt-BR" sz="3000" dirty="0">
                <a:solidFill>
                  <a:srgbClr val="00B0F0"/>
                </a:solidFill>
              </a:rPr>
              <a:t>}</a:t>
            </a:r>
          </a:p>
          <a:p>
            <a:pPr marL="6160" indent="0">
              <a:buNone/>
            </a:pPr>
            <a:r>
              <a:rPr lang="pt-BR" dirty="0"/>
              <a:t>Onde: </a:t>
            </a:r>
          </a:p>
          <a:p>
            <a:pPr marL="6160" indent="0">
              <a:buNone/>
            </a:pPr>
            <a:r>
              <a:rPr lang="pt-BR" dirty="0" err="1">
                <a:solidFill>
                  <a:schemeClr val="tx2">
                    <a:lumMod val="50000"/>
                  </a:schemeClr>
                </a:solidFill>
              </a:rPr>
              <a:t>void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 – indica que é um procedimento</a:t>
            </a:r>
          </a:p>
          <a:p>
            <a:pPr marL="6160" indent="0">
              <a:buNone/>
            </a:pPr>
            <a:r>
              <a:rPr lang="pt-BR" dirty="0">
                <a:solidFill>
                  <a:srgbClr val="FFFF00"/>
                </a:solidFill>
              </a:rPr>
              <a:t>&lt;</a:t>
            </a:r>
            <a:r>
              <a:rPr lang="pt-BR" dirty="0" err="1">
                <a:solidFill>
                  <a:srgbClr val="FFFF00"/>
                </a:solidFill>
              </a:rPr>
              <a:t>nomeprocedimento</a:t>
            </a:r>
            <a:r>
              <a:rPr lang="pt-BR" dirty="0">
                <a:solidFill>
                  <a:srgbClr val="FFFF00"/>
                </a:solidFill>
              </a:rPr>
              <a:t>&gt; - indica o local do nome do procedimento</a:t>
            </a:r>
          </a:p>
          <a:p>
            <a:pPr marL="6160" indent="0">
              <a:buNone/>
            </a:pPr>
            <a:r>
              <a:rPr lang="pt-BR" dirty="0">
                <a:solidFill>
                  <a:srgbClr val="00B0F0"/>
                </a:solidFill>
              </a:rPr>
              <a:t>(){ - área de passagem de parâmetros. Quando não possuir variáveis dentro dos parênteses significa SEM PASSAGEM DE PARÂMETROS.</a:t>
            </a:r>
          </a:p>
          <a:p>
            <a:pPr marL="616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4400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B52993-301D-465A-9A91-AD1B4D5C8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SE FAZ A CHAMADA DO PROCEDIMENTO?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DD9825-7F5B-4813-BD86-10D9EC455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4730" y="2052115"/>
            <a:ext cx="9165409" cy="4547467"/>
          </a:xfrm>
        </p:spPr>
        <p:txBody>
          <a:bodyPr>
            <a:normAutofit fontScale="55000" lnSpcReduction="2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3400" dirty="0">
                <a:latin typeface="+mj-lt"/>
              </a:rPr>
              <a:t>Se faz dentro de qualquer outro módulo, ou no módulo principal do programa, EM LINHA ISOLADA DE COMANDO.</a:t>
            </a:r>
          </a:p>
          <a:p>
            <a:pPr marL="6160" indent="0">
              <a:spcBef>
                <a:spcPts val="0"/>
              </a:spcBef>
              <a:spcAft>
                <a:spcPts val="0"/>
              </a:spcAft>
              <a:buNone/>
            </a:pPr>
            <a:endParaRPr lang="pt-BR" sz="3400" dirty="0">
              <a:solidFill>
                <a:srgbClr val="FFFF00"/>
              </a:solidFill>
              <a:latin typeface="+mj-lt"/>
            </a:endParaRPr>
          </a:p>
          <a:p>
            <a:pPr marL="616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dirty="0">
                <a:solidFill>
                  <a:srgbClr val="FFFF00"/>
                </a:solidFill>
                <a:latin typeface="+mj-lt"/>
              </a:rPr>
              <a:t>EXEMPLO</a:t>
            </a:r>
            <a:r>
              <a:rPr lang="pt-BR" sz="3400" dirty="0">
                <a:latin typeface="+mj-lt"/>
              </a:rPr>
              <a:t>: </a:t>
            </a:r>
          </a:p>
          <a:p>
            <a:pPr marL="616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dirty="0">
                <a:latin typeface="+mj-lt"/>
              </a:rPr>
              <a:t>.....</a:t>
            </a:r>
          </a:p>
          <a:p>
            <a:pPr marL="616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dirty="0" err="1">
                <a:solidFill>
                  <a:srgbClr val="92D050"/>
                </a:solidFill>
                <a:latin typeface="+mj-lt"/>
              </a:rPr>
              <a:t>void</a:t>
            </a:r>
            <a:r>
              <a:rPr lang="pt-BR" sz="3400" dirty="0">
                <a:solidFill>
                  <a:srgbClr val="92D050"/>
                </a:solidFill>
                <a:latin typeface="+mj-lt"/>
              </a:rPr>
              <a:t> mensagem (){</a:t>
            </a:r>
          </a:p>
          <a:p>
            <a:pPr marL="616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dirty="0">
                <a:solidFill>
                  <a:srgbClr val="92D050"/>
                </a:solidFill>
                <a:latin typeface="+mj-lt"/>
              </a:rPr>
              <a:t>	</a:t>
            </a:r>
            <a:r>
              <a:rPr lang="pt-BR" sz="3400" dirty="0" err="1">
                <a:solidFill>
                  <a:srgbClr val="92D050"/>
                </a:solidFill>
                <a:latin typeface="+mj-lt"/>
              </a:rPr>
              <a:t>printf</a:t>
            </a:r>
            <a:r>
              <a:rPr lang="pt-BR" sz="3400" dirty="0">
                <a:solidFill>
                  <a:srgbClr val="92D050"/>
                </a:solidFill>
                <a:latin typeface="+mj-lt"/>
              </a:rPr>
              <a:t> (“olá mundo!”); </a:t>
            </a:r>
          </a:p>
          <a:p>
            <a:pPr marL="616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dirty="0">
                <a:solidFill>
                  <a:srgbClr val="92D050"/>
                </a:solidFill>
                <a:latin typeface="+mj-lt"/>
              </a:rPr>
              <a:t>}</a:t>
            </a:r>
          </a:p>
          <a:p>
            <a:pPr marL="616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dirty="0" err="1">
                <a:solidFill>
                  <a:srgbClr val="00B0F0"/>
                </a:solidFill>
                <a:latin typeface="+mj-lt"/>
              </a:rPr>
              <a:t>void</a:t>
            </a:r>
            <a:r>
              <a:rPr lang="pt-BR" sz="3400" dirty="0">
                <a:solidFill>
                  <a:srgbClr val="00B0F0"/>
                </a:solidFill>
                <a:latin typeface="+mj-lt"/>
              </a:rPr>
              <a:t> teste () {</a:t>
            </a:r>
          </a:p>
          <a:p>
            <a:pPr marL="616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dirty="0">
                <a:solidFill>
                  <a:srgbClr val="00B0F0"/>
                </a:solidFill>
                <a:latin typeface="+mj-lt"/>
              </a:rPr>
              <a:t>	mensagem();</a:t>
            </a:r>
          </a:p>
          <a:p>
            <a:pPr marL="616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dirty="0">
                <a:solidFill>
                  <a:srgbClr val="00B0F0"/>
                </a:solidFill>
                <a:latin typeface="+mj-lt"/>
              </a:rPr>
              <a:t>}</a:t>
            </a:r>
          </a:p>
          <a:p>
            <a:pPr marL="616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dirty="0" err="1">
                <a:latin typeface="+mj-lt"/>
              </a:rPr>
              <a:t>main</a:t>
            </a:r>
            <a:r>
              <a:rPr lang="pt-BR" sz="3400" dirty="0">
                <a:latin typeface="+mj-lt"/>
              </a:rPr>
              <a:t> () {</a:t>
            </a:r>
          </a:p>
          <a:p>
            <a:pPr marL="616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dirty="0">
                <a:latin typeface="+mj-lt"/>
              </a:rPr>
              <a:t>	</a:t>
            </a:r>
            <a:r>
              <a:rPr lang="pt-BR" sz="3400" dirty="0">
                <a:solidFill>
                  <a:srgbClr val="00B0F0"/>
                </a:solidFill>
                <a:latin typeface="+mj-lt"/>
              </a:rPr>
              <a:t>teste(); </a:t>
            </a:r>
          </a:p>
          <a:p>
            <a:pPr marL="616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dirty="0">
                <a:solidFill>
                  <a:srgbClr val="92D050"/>
                </a:solidFill>
                <a:latin typeface="+mj-lt"/>
              </a:rPr>
              <a:t>	mensagem(); </a:t>
            </a:r>
          </a:p>
          <a:p>
            <a:pPr marL="616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dirty="0">
                <a:latin typeface="+mj-lt"/>
              </a:rPr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4129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AAE839-9F18-4847-8301-0EA5B1FCD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VEJA O PROGRAMA EXEMPLO: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2AD0549-AF21-42EE-A6FA-3A7E6C73D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74" y="1477109"/>
            <a:ext cx="5114409" cy="524725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E4A05A5-595D-415C-B2DC-09C81F7C967F}"/>
              </a:ext>
            </a:extLst>
          </p:cNvPr>
          <p:cNvSpPr txBox="1"/>
          <p:nvPr/>
        </p:nvSpPr>
        <p:spPr>
          <a:xfrm>
            <a:off x="5764696" y="1477109"/>
            <a:ext cx="480544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Neste exemplo: </a:t>
            </a:r>
          </a:p>
          <a:p>
            <a:endParaRPr lang="pt-BR" sz="2000" dirty="0"/>
          </a:p>
          <a:p>
            <a:pPr marL="342900" indent="-342900">
              <a:buAutoNum type="arabicParenR"/>
            </a:pPr>
            <a:r>
              <a:rPr lang="pt-BR" sz="2000" dirty="0"/>
              <a:t>O programa pede ao usuário a digitação de dois números inteiros.</a:t>
            </a:r>
          </a:p>
          <a:p>
            <a:pPr marL="342900" indent="-342900">
              <a:buAutoNum type="arabicParenR"/>
            </a:pPr>
            <a:r>
              <a:rPr lang="pt-BR" sz="2000" dirty="0"/>
              <a:t>Em seguida, o procedimento </a:t>
            </a:r>
            <a:r>
              <a:rPr lang="pt-BR" sz="2000" dirty="0" err="1"/>
              <a:t>somanumeros</a:t>
            </a:r>
            <a:r>
              <a:rPr lang="pt-BR" sz="2000" dirty="0"/>
              <a:t>() é chamado.</a:t>
            </a:r>
          </a:p>
          <a:p>
            <a:pPr marL="342900" indent="-342900">
              <a:buAutoNum type="arabicParenR"/>
            </a:pPr>
            <a:r>
              <a:rPr lang="pt-BR" sz="2000" dirty="0"/>
              <a:t>O procedimento </a:t>
            </a:r>
            <a:r>
              <a:rPr lang="pt-BR" sz="2000" dirty="0" err="1"/>
              <a:t>somanumeros</a:t>
            </a:r>
            <a:r>
              <a:rPr lang="pt-BR" sz="2000" dirty="0"/>
              <a:t> irá somar os valores da variáveis GLOBAIS n1 e n2 e guardar o resultado na variável LOCAL soma e em seguida, imprime o resultado na tela para o usuário.</a:t>
            </a:r>
          </a:p>
          <a:p>
            <a:pPr marL="342900" indent="-342900">
              <a:buAutoNum type="arabicParenR"/>
            </a:pPr>
            <a:r>
              <a:rPr lang="pt-BR" sz="2000" dirty="0"/>
              <a:t>Por fim, o programa é finalizado, pois não há comando após a chamada do procedimento </a:t>
            </a:r>
            <a:r>
              <a:rPr lang="pt-BR" sz="2000" dirty="0" err="1"/>
              <a:t>somanumeros</a:t>
            </a:r>
            <a:r>
              <a:rPr lang="pt-BR" sz="2000" dirty="0"/>
              <a:t>, no módulo principal;</a:t>
            </a:r>
          </a:p>
        </p:txBody>
      </p:sp>
    </p:spTree>
    <p:extLst>
      <p:ext uri="{BB962C8B-B14F-4D97-AF65-F5344CB8AC3E}">
        <p14:creationId xmlns:p14="http://schemas.microsoft.com/office/powerpoint/2010/main" val="82191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288</TotalTime>
  <Words>225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MS Shell Dlg 2</vt:lpstr>
      <vt:lpstr>Wingdings</vt:lpstr>
      <vt:lpstr>Wingdings 3</vt:lpstr>
      <vt:lpstr>Madison</vt:lpstr>
      <vt:lpstr>Procedimentos sem passagem de parâmetros</vt:lpstr>
      <vt:lpstr>CRIAÇÃO DO PROCEDIMENTO</vt:lpstr>
      <vt:lpstr>COMO SE FAZ A CHAMADA DO PROCEDIMENTO?</vt:lpstr>
      <vt:lpstr>VEJA O PROGRAMA EXEMPLO: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Procedimentos sem passagem de parâmetros</dc:title>
  <dc:creator>ALBERSON WANDER SA DOS SANTOS</dc:creator>
  <cp:lastModifiedBy>ALBERSON WANDER SA DOS SANTOS</cp:lastModifiedBy>
  <cp:revision>5</cp:revision>
  <dcterms:created xsi:type="dcterms:W3CDTF">2020-09-21T11:12:16Z</dcterms:created>
  <dcterms:modified xsi:type="dcterms:W3CDTF">2020-09-21T16:00:24Z</dcterms:modified>
</cp:coreProperties>
</file>