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7" r:id="rId13"/>
    <p:sldId id="276" r:id="rId14"/>
    <p:sldId id="278" r:id="rId15"/>
    <p:sldId id="279" r:id="rId16"/>
    <p:sldId id="280" r:id="rId17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5900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96" y="1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3852" y="584200"/>
            <a:ext cx="10801200" cy="200025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pt-br" dirty="0"/>
              <a:t>- AULA 8 </a:t>
            </a:r>
            <a:r>
              <a:rPr lang="pt-BR" dirty="0"/>
              <a:t>–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Procedimentos </a:t>
            </a:r>
            <a:br>
              <a:rPr lang="pt-br" dirty="0"/>
            </a:br>
            <a:r>
              <a:rPr lang="pt-br" dirty="0"/>
              <a:t>COM PASSAGEM DE PARÂMETROS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909836" y="2616200"/>
            <a:ext cx="11161240" cy="1752600"/>
          </a:xfrm>
        </p:spPr>
        <p:txBody>
          <a:bodyPr rtlCol="0"/>
          <a:lstStyle/>
          <a:p>
            <a:pPr rtl="0"/>
            <a:r>
              <a:rPr lang="pt-br" dirty="0"/>
              <a:t>DISCIPLINA: INTRODUÇÃO A PROGRAMAÇÃO DE COMPUTADORES</a:t>
            </a:r>
          </a:p>
          <a:p>
            <a:pPr rtl="0"/>
            <a:r>
              <a:rPr lang="pt-BR" dirty="0"/>
              <a:t>PROF. ALBERSON WANDER SÁ DOS SANTOS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AD106-9D52-4F68-B94D-1759FCC8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0BSERVAÇÕES IMPORTANTES SOBRE PASSAGEM DE PARÂMETRO POR REFERÊNCIA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C68969-4E85-4169-9C0E-1734CEE4C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VARIÁVEL QUE RECEBE O DADO POR REFERÊNCIA </a:t>
            </a:r>
            <a:r>
              <a:rPr lang="pt-BR" u="sng" dirty="0">
                <a:solidFill>
                  <a:srgbClr val="C45900"/>
                </a:solidFill>
              </a:rPr>
              <a:t>RETORNARÁ VALOR PARA VARIÁVEL DE ORIGEM</a:t>
            </a:r>
            <a:r>
              <a:rPr lang="pt-BR" u="sng" dirty="0"/>
              <a:t>;</a:t>
            </a:r>
          </a:p>
          <a:p>
            <a:r>
              <a:rPr lang="pt-BR" b="1" u="sng" dirty="0">
                <a:solidFill>
                  <a:srgbClr val="C45900"/>
                </a:solidFill>
              </a:rPr>
              <a:t>NEM TODAS AS VARIÁVEIS DE ENTRADA</a:t>
            </a:r>
            <a:r>
              <a:rPr lang="pt-BR" u="sng" dirty="0">
                <a:solidFill>
                  <a:srgbClr val="C45900"/>
                </a:solidFill>
              </a:rPr>
              <a:t> </a:t>
            </a:r>
            <a:r>
              <a:rPr lang="pt-BR" b="1" u="sng" dirty="0">
                <a:solidFill>
                  <a:srgbClr val="C45900"/>
                </a:solidFill>
              </a:rPr>
              <a:t>NECESSARIAMENTE SERÃO CRIADAS POR REFERÊNCIA;</a:t>
            </a:r>
          </a:p>
          <a:p>
            <a:r>
              <a:rPr lang="pt-BR" b="1" u="sng" dirty="0">
                <a:solidFill>
                  <a:srgbClr val="C45900"/>
                </a:solidFill>
              </a:rPr>
              <a:t>PODEMOS TER</a:t>
            </a:r>
            <a:r>
              <a:rPr lang="pt-BR" dirty="0">
                <a:solidFill>
                  <a:srgbClr val="C45900"/>
                </a:solidFill>
              </a:rPr>
              <a:t> </a:t>
            </a:r>
            <a:r>
              <a:rPr lang="pt-BR" dirty="0"/>
              <a:t>UM PROCEDIMENTO COM PASSAGEM DE PARÂMETROS POR REFERÊNCIA E POR VALOR;</a:t>
            </a:r>
          </a:p>
          <a:p>
            <a:r>
              <a:rPr lang="pt-BR" dirty="0"/>
              <a:t>A QUANTIDADE DE VARIÁVEIS CRIADAS POR REFERÊNCIA É DETERMINADA </a:t>
            </a:r>
            <a:r>
              <a:rPr lang="pt-BR" b="1" u="sng" dirty="0">
                <a:solidFill>
                  <a:srgbClr val="C45900"/>
                </a:solidFill>
              </a:rPr>
              <a:t>PELA QUANTIDADE DE RESULTADOS DESEJADOS PARA RETORNO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587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43153-6BF0-451E-A406-D8B94FDF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IMPRESSÃO DO RESULTADO: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02D2F5-166A-45D3-8CD1-9783A347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VARIÁVEL QUE FOI USADA PARA PASSAR PARÂMETRO PARA O PROCEDIMENTO COMO REFERÊNCIA </a:t>
            </a:r>
            <a:r>
              <a:rPr lang="pt-BR" b="1" u="sng" dirty="0">
                <a:solidFill>
                  <a:srgbClr val="FFFF00"/>
                </a:solidFill>
              </a:rPr>
              <a:t>RECEBERÁ O RESULTADO AUTOMATICAMENTE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FAÇA A IMPRESSÃO DO RESULTADO RETORNADO COMO REFERÊNCIA, ABAIXO DO COMANDO DE CHAMADA DO PROCEDIMENTO, </a:t>
            </a:r>
            <a:r>
              <a:rPr lang="pt-BR" b="1" u="sng" dirty="0">
                <a:solidFill>
                  <a:srgbClr val="FFFF00"/>
                </a:solidFill>
              </a:rPr>
              <a:t>USANDO A VARIÁVEL QUE PASSOU DADO COMO REFERÊNCIA AO PROCEDIMENTO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724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89FD0-6B14-41BD-9C40-EC083808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7FEA03-5084-43F0-A75B-CF29BE0FC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1590675"/>
            <a:ext cx="7243278" cy="499268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D59A1DD-A9AD-4B31-B33F-1443B5D5A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524" y="3429000"/>
            <a:ext cx="4876342" cy="3246570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2F2FC01-1CAE-4231-8A5B-3AA1AE49E7A1}"/>
              </a:ext>
            </a:extLst>
          </p:cNvPr>
          <p:cNvCxnSpPr/>
          <p:nvPr/>
        </p:nvCxnSpPr>
        <p:spPr>
          <a:xfrm flipV="1">
            <a:off x="4870276" y="5157192"/>
            <a:ext cx="2376264" cy="110133"/>
          </a:xfrm>
          <a:prstGeom prst="straightConnector1">
            <a:avLst/>
          </a:prstGeom>
          <a:ln w="952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0862419-42A9-4C44-BD54-92A6FCB7A4AE}"/>
              </a:ext>
            </a:extLst>
          </p:cNvPr>
          <p:cNvCxnSpPr>
            <a:cxnSpLocks/>
          </p:cNvCxnSpPr>
          <p:nvPr/>
        </p:nvCxnSpPr>
        <p:spPr>
          <a:xfrm flipV="1">
            <a:off x="4906280" y="5359400"/>
            <a:ext cx="2340260" cy="339974"/>
          </a:xfrm>
          <a:prstGeom prst="straightConnector1">
            <a:avLst/>
          </a:prstGeom>
          <a:ln w="952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7C5356B-0B0B-4EAF-BEA4-4CEEF6986E80}"/>
              </a:ext>
            </a:extLst>
          </p:cNvPr>
          <p:cNvCxnSpPr>
            <a:cxnSpLocks/>
          </p:cNvCxnSpPr>
          <p:nvPr/>
        </p:nvCxnSpPr>
        <p:spPr>
          <a:xfrm flipV="1">
            <a:off x="4906280" y="5654253"/>
            <a:ext cx="2340260" cy="511051"/>
          </a:xfrm>
          <a:prstGeom prst="straightConnector1">
            <a:avLst/>
          </a:prstGeom>
          <a:ln w="952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B4E81D86-FF4A-4669-8583-BD6BEEBB4CF8}"/>
              </a:ext>
            </a:extLst>
          </p:cNvPr>
          <p:cNvSpPr/>
          <p:nvPr/>
        </p:nvSpPr>
        <p:spPr>
          <a:xfrm>
            <a:off x="4531475" y="980901"/>
            <a:ext cx="1058881" cy="122396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D54E327-232B-4387-9002-1DE22144F3F9}"/>
              </a:ext>
            </a:extLst>
          </p:cNvPr>
          <p:cNvSpPr txBox="1"/>
          <p:nvPr/>
        </p:nvSpPr>
        <p:spPr>
          <a:xfrm>
            <a:off x="3807319" y="98024"/>
            <a:ext cx="2592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X1 recebe como REFERÊNCIA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D26886B-7A12-4F68-8F6B-984DAB5711E5}"/>
              </a:ext>
            </a:extLst>
          </p:cNvPr>
          <p:cNvSpPr/>
          <p:nvPr/>
        </p:nvSpPr>
        <p:spPr>
          <a:xfrm>
            <a:off x="3687612" y="4835277"/>
            <a:ext cx="432048" cy="321915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9722704-D26F-4256-82CC-9EB81AFF3112}"/>
              </a:ext>
            </a:extLst>
          </p:cNvPr>
          <p:cNvSpPr/>
          <p:nvPr/>
        </p:nvSpPr>
        <p:spPr>
          <a:xfrm>
            <a:off x="3687612" y="5332338"/>
            <a:ext cx="432048" cy="321915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56E74907-0CBE-4A78-8E86-19E411BB12CC}"/>
              </a:ext>
            </a:extLst>
          </p:cNvPr>
          <p:cNvSpPr/>
          <p:nvPr/>
        </p:nvSpPr>
        <p:spPr>
          <a:xfrm>
            <a:off x="3642022" y="5765099"/>
            <a:ext cx="432048" cy="321915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C4683074-2CE1-48AB-B008-52ED1DFF5BF7}"/>
              </a:ext>
            </a:extLst>
          </p:cNvPr>
          <p:cNvSpPr/>
          <p:nvPr/>
        </p:nvSpPr>
        <p:spPr>
          <a:xfrm>
            <a:off x="4298648" y="2203904"/>
            <a:ext cx="1939780" cy="501748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61E14F2-B0BE-49AB-94EC-D9E74D535A08}"/>
              </a:ext>
            </a:extLst>
          </p:cNvPr>
          <p:cNvSpPr/>
          <p:nvPr/>
        </p:nvSpPr>
        <p:spPr>
          <a:xfrm>
            <a:off x="1989956" y="2901320"/>
            <a:ext cx="1097058" cy="501748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159588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044A7-1E69-4482-B19A-56EE5484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rgbClr val="C00000"/>
                </a:solidFill>
              </a:rPr>
              <a:t>ATENÇÃO!!!!!!!!!!!!!!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39E264-0249-4132-95B8-7879D18A0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dirty="0">
                <a:solidFill>
                  <a:srgbClr val="00B0F0"/>
                </a:solidFill>
              </a:rPr>
              <a:t>AS VARIÁVEIS CRIADAS NA ÁREA DE PARÂMETROS DOS PROCEDIMENTOS SÃO VARIÁVEIS LOCAIS</a:t>
            </a:r>
          </a:p>
        </p:txBody>
      </p:sp>
    </p:spTree>
    <p:extLst>
      <p:ext uri="{BB962C8B-B14F-4D97-AF65-F5344CB8AC3E}">
        <p14:creationId xmlns:p14="http://schemas.microsoft.com/office/powerpoint/2010/main" val="18494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rtlCol="0"/>
          <a:lstStyle/>
          <a:p>
            <a:pPr rtl="0"/>
            <a:r>
              <a:rPr lang="pt-br" dirty="0"/>
              <a:t>FORMAS DE PASSAGEM DE PARÂMETROS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6600" dirty="0">
                <a:solidFill>
                  <a:srgbClr val="FFFF00"/>
                </a:solidFill>
              </a:rPr>
              <a:t>POR VALOR</a:t>
            </a:r>
          </a:p>
          <a:p>
            <a:pPr rtl="0"/>
            <a:r>
              <a:rPr lang="pt-br" sz="6600" dirty="0">
                <a:solidFill>
                  <a:srgbClr val="C45900"/>
                </a:solidFill>
              </a:rPr>
              <a:t>POR REFERÊNCIA</a:t>
            </a:r>
            <a:endParaRPr lang="en-US" sz="6600" dirty="0">
              <a:solidFill>
                <a:srgbClr val="C4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D79F7-FCE1-44A0-9AFF-21A211C3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PROCEDIMENTOS </a:t>
            </a:r>
            <a:br>
              <a:rPr lang="pt-BR" dirty="0"/>
            </a:br>
            <a:r>
              <a:rPr lang="pt-BR" dirty="0">
                <a:solidFill>
                  <a:srgbClr val="FFFF00"/>
                </a:solidFill>
              </a:rPr>
              <a:t>PASSAGEM DE PARÂMETROS </a:t>
            </a:r>
            <a:r>
              <a:rPr lang="pt-BR" b="1" u="sng" dirty="0">
                <a:solidFill>
                  <a:srgbClr val="FFFF00"/>
                </a:solidFill>
              </a:rPr>
              <a:t>POR VALOR</a:t>
            </a:r>
            <a:r>
              <a:rPr lang="pt-BR" b="1" u="sng" dirty="0"/>
              <a:t>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A73A7E-0DBB-4F94-98E8-7158B44DC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28800"/>
            <a:ext cx="10360501" cy="4462272"/>
          </a:xfrm>
        </p:spPr>
        <p:txBody>
          <a:bodyPr/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4400" dirty="0">
                <a:solidFill>
                  <a:srgbClr val="FF0000"/>
                </a:solidFill>
              </a:rPr>
              <a:t>DENTRO DO PARÊNTESES, </a:t>
            </a:r>
            <a:r>
              <a:rPr lang="pt-BR" sz="4400" b="1" u="sng" dirty="0">
                <a:solidFill>
                  <a:srgbClr val="FF0000"/>
                </a:solidFill>
              </a:rPr>
              <a:t>NA LINHA DE CRIAÇÃO DO PROCEDIMENTO</a:t>
            </a:r>
            <a:r>
              <a:rPr lang="pt-BR" sz="4400" dirty="0">
                <a:solidFill>
                  <a:srgbClr val="FF0000"/>
                </a:solidFill>
              </a:rPr>
              <a:t>, CRIAMOS AS VARIÁVEL(IS) QUE RECEBERÁ(ÃO) DADO(S), QUANDO O PROCEDIMENTO FOR CHAMADO</a:t>
            </a:r>
          </a:p>
        </p:txBody>
      </p:sp>
    </p:spTree>
    <p:extLst>
      <p:ext uri="{BB962C8B-B14F-4D97-AF65-F5344CB8AC3E}">
        <p14:creationId xmlns:p14="http://schemas.microsoft.com/office/powerpoint/2010/main" val="107887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4ADC8-9451-4424-9A15-8A4FBD7D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80CB69-5C03-4F81-8635-77D42A2B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780185" cy="4462272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PROCEDIMENTO &lt;NOMEPROCEDIMENTO&gt; (</a:t>
            </a:r>
            <a:r>
              <a:rPr lang="pt-BR" b="1" dirty="0">
                <a:solidFill>
                  <a:srgbClr val="FFFF00"/>
                </a:solidFill>
              </a:rPr>
              <a:t>&lt;</a:t>
            </a:r>
            <a:r>
              <a:rPr lang="pt-BR" b="1" dirty="0" err="1">
                <a:solidFill>
                  <a:srgbClr val="FFFF00"/>
                </a:solidFill>
              </a:rPr>
              <a:t>nomevariaveis</a:t>
            </a:r>
            <a:r>
              <a:rPr lang="pt-BR" b="1" dirty="0">
                <a:solidFill>
                  <a:srgbClr val="FFFF00"/>
                </a:solidFill>
              </a:rPr>
              <a:t>&gt;:&lt;tipos&gt;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VAR</a:t>
            </a:r>
          </a:p>
          <a:p>
            <a:pPr marL="0" indent="0">
              <a:buNone/>
            </a:pPr>
            <a:r>
              <a:rPr lang="pt-BR" dirty="0"/>
              <a:t>INICIO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FIMPROCEDIMENTO</a:t>
            </a:r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182A87D0-72A8-4396-807E-D6413B65DB3F}"/>
              </a:ext>
            </a:extLst>
          </p:cNvPr>
          <p:cNvSpPr/>
          <p:nvPr/>
        </p:nvSpPr>
        <p:spPr>
          <a:xfrm>
            <a:off x="8758708" y="908720"/>
            <a:ext cx="1224136" cy="136815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CB99822-5E5E-481F-8F1A-B5C9B79D0DB9}"/>
              </a:ext>
            </a:extLst>
          </p:cNvPr>
          <p:cNvSpPr txBox="1"/>
          <p:nvPr/>
        </p:nvSpPr>
        <p:spPr>
          <a:xfrm>
            <a:off x="7678588" y="43305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</a:rPr>
              <a:t>ÁREA DE PARÂMETROS</a:t>
            </a:r>
          </a:p>
        </p:txBody>
      </p:sp>
    </p:spTree>
    <p:extLst>
      <p:ext uri="{BB962C8B-B14F-4D97-AF65-F5344CB8AC3E}">
        <p14:creationId xmlns:p14="http://schemas.microsoft.com/office/powerpoint/2010/main" val="382355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AD0EA-6ECB-4139-B230-08B5DB908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CRIAÇÃO DE PASSAGEM DE PARÂMETRO POR VALOR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340543-D2BF-4B59-BE38-0A3FDC836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......</a:t>
            </a:r>
          </a:p>
          <a:p>
            <a:pPr marL="0" indent="0">
              <a:buNone/>
            </a:pPr>
            <a:r>
              <a:rPr lang="pt-BR" dirty="0"/>
              <a:t>PROCEDIMENTO SOMARNUMEROS (</a:t>
            </a:r>
            <a:r>
              <a:rPr lang="pt-BR" dirty="0">
                <a:solidFill>
                  <a:srgbClr val="FFFF00"/>
                </a:solidFill>
              </a:rPr>
              <a:t>X: INTEIRO ;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Y: INTEIRO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VAR </a:t>
            </a:r>
          </a:p>
          <a:p>
            <a:pPr marL="0" indent="0">
              <a:buNone/>
            </a:pPr>
            <a:r>
              <a:rPr lang="pt-BR" dirty="0"/>
              <a:t>	SOMA: INTEIRO</a:t>
            </a:r>
          </a:p>
          <a:p>
            <a:pPr marL="0" indent="0">
              <a:buNone/>
            </a:pPr>
            <a:r>
              <a:rPr lang="pt-BR" dirty="0"/>
              <a:t>INICIO</a:t>
            </a:r>
          </a:p>
          <a:p>
            <a:pPr marL="0" indent="0">
              <a:buNone/>
            </a:pPr>
            <a:r>
              <a:rPr lang="pt-BR" dirty="0"/>
              <a:t>	SOMA&lt;-</a:t>
            </a:r>
            <a:r>
              <a:rPr lang="pt-BR" dirty="0">
                <a:solidFill>
                  <a:srgbClr val="FFFF00"/>
                </a:solidFill>
              </a:rPr>
              <a:t>X</a:t>
            </a:r>
            <a:r>
              <a:rPr lang="pt-BR" dirty="0"/>
              <a:t>+</a:t>
            </a:r>
            <a:r>
              <a:rPr lang="pt-BR" dirty="0">
                <a:solidFill>
                  <a:srgbClr val="00B0F0"/>
                </a:solidFill>
              </a:rPr>
              <a:t>Y</a:t>
            </a:r>
          </a:p>
          <a:p>
            <a:pPr marL="0" indent="0">
              <a:buNone/>
            </a:pPr>
            <a:r>
              <a:rPr lang="pt-BR" dirty="0"/>
              <a:t>	ESCREVAL (“SOMA = ”, SOMA)</a:t>
            </a:r>
          </a:p>
          <a:p>
            <a:pPr marL="0" indent="0">
              <a:buNone/>
            </a:pPr>
            <a:r>
              <a:rPr lang="pt-BR" dirty="0"/>
              <a:t>FIMPROCEDIMENTO</a:t>
            </a:r>
          </a:p>
          <a:p>
            <a:pPr marL="0" indent="0">
              <a:buNone/>
            </a:pPr>
            <a:r>
              <a:rPr lang="pt-BR" dirty="0"/>
              <a:t>..........</a:t>
            </a:r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90311BA0-B0CA-42DB-8ABE-681AA784D22B}"/>
              </a:ext>
            </a:extLst>
          </p:cNvPr>
          <p:cNvSpPr/>
          <p:nvPr/>
        </p:nvSpPr>
        <p:spPr>
          <a:xfrm>
            <a:off x="8110636" y="1121430"/>
            <a:ext cx="576064" cy="1008112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CF60F24D-0C1C-4015-B8DD-E59D06270FBE}"/>
              </a:ext>
            </a:extLst>
          </p:cNvPr>
          <p:cNvSpPr/>
          <p:nvPr/>
        </p:nvSpPr>
        <p:spPr>
          <a:xfrm>
            <a:off x="6485172" y="1121430"/>
            <a:ext cx="576064" cy="100811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7344F094-C601-4A27-9834-2E5BB0907410}"/>
              </a:ext>
            </a:extLst>
          </p:cNvPr>
          <p:cNvCxnSpPr/>
          <p:nvPr/>
        </p:nvCxnSpPr>
        <p:spPr>
          <a:xfrm>
            <a:off x="6399133" y="2564904"/>
            <a:ext cx="0" cy="115212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6593B026-D1CC-469D-AB77-4AF46C676D2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90157" y="3729732"/>
            <a:ext cx="2608979" cy="347340"/>
          </a:xfrm>
          <a:prstGeom prst="bentConnector3">
            <a:avLst>
              <a:gd name="adj1" fmla="val 10028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71F1AE4E-71C2-412E-AD3E-C520AFC366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90428" y="2564903"/>
            <a:ext cx="3704185" cy="1715369"/>
          </a:xfrm>
          <a:prstGeom prst="bentConnector3">
            <a:avLst>
              <a:gd name="adj1" fmla="val -87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15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EA1CA-2028-4BF7-BF96-9061A74B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COMO SE PODE CHAMAR O PROCEDIMENTO?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DC0BCA-9CFF-4337-82BA-F0CCD1835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50395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.....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LEIA (A)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LEIA (B)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SOMARNUMEROS(A,B)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....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SOMARNUMEROS(3,4)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....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SOMARNUMEROS(A,5)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.....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SOMARNUMEROS(40,B)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....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SOMARNUMEROS (A*B, A+B)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marL="0" indent="0">
              <a:buNone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07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A914F-3A13-4667-B99A-EE2B663C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COMPLETO DE ALGORITMO COM PASSAGEM DE PARÂMETRO </a:t>
            </a:r>
            <a:r>
              <a:rPr lang="pt-BR" dirty="0">
                <a:solidFill>
                  <a:srgbClr val="FFFF00"/>
                </a:solidFill>
              </a:rPr>
              <a:t>POR VALOR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85BDE2-0A3E-4D6D-A662-D761DEF78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1706424"/>
            <a:ext cx="6081694" cy="487693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1BE5EAD-DA91-4A78-9536-9A254D762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407" y="3912094"/>
            <a:ext cx="3730413" cy="2938339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383E046-E99E-45F5-B72E-5C345C4EE06E}"/>
              </a:ext>
            </a:extLst>
          </p:cNvPr>
          <p:cNvCxnSpPr/>
          <p:nvPr/>
        </p:nvCxnSpPr>
        <p:spPr>
          <a:xfrm flipV="1">
            <a:off x="4106768" y="5517232"/>
            <a:ext cx="3600400" cy="72008"/>
          </a:xfrm>
          <a:prstGeom prst="straightConnector1">
            <a:avLst/>
          </a:prstGeom>
          <a:ln w="82550"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B3581CA-7D0E-42D1-9FD0-DE346DB066BE}"/>
              </a:ext>
            </a:extLst>
          </p:cNvPr>
          <p:cNvCxnSpPr/>
          <p:nvPr/>
        </p:nvCxnSpPr>
        <p:spPr>
          <a:xfrm flipV="1">
            <a:off x="3790156" y="5725056"/>
            <a:ext cx="3960440" cy="72008"/>
          </a:xfrm>
          <a:prstGeom prst="straightConnector1">
            <a:avLst/>
          </a:prstGeom>
          <a:ln w="82550"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E1F6D83-8D5C-4DC7-8AF3-07A76BC7EACD}"/>
              </a:ext>
            </a:extLst>
          </p:cNvPr>
          <p:cNvCxnSpPr/>
          <p:nvPr/>
        </p:nvCxnSpPr>
        <p:spPr>
          <a:xfrm flipV="1">
            <a:off x="4006180" y="5932880"/>
            <a:ext cx="3600400" cy="72008"/>
          </a:xfrm>
          <a:prstGeom prst="straightConnector1">
            <a:avLst/>
          </a:prstGeom>
          <a:ln w="82550"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0FCA081-8BC9-4425-9C5A-175E8D863FD0}"/>
              </a:ext>
            </a:extLst>
          </p:cNvPr>
          <p:cNvCxnSpPr/>
          <p:nvPr/>
        </p:nvCxnSpPr>
        <p:spPr>
          <a:xfrm flipV="1">
            <a:off x="4150196" y="6165304"/>
            <a:ext cx="3600400" cy="72008"/>
          </a:xfrm>
          <a:prstGeom prst="straightConnector1">
            <a:avLst/>
          </a:prstGeom>
          <a:ln w="82550"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16A668D-B0D3-4E01-99D9-83312A583938}"/>
              </a:ext>
            </a:extLst>
          </p:cNvPr>
          <p:cNvCxnSpPr/>
          <p:nvPr/>
        </p:nvCxnSpPr>
        <p:spPr>
          <a:xfrm flipV="1">
            <a:off x="2854052" y="4869160"/>
            <a:ext cx="4792132" cy="72008"/>
          </a:xfrm>
          <a:prstGeom prst="straightConnector1">
            <a:avLst/>
          </a:prstGeom>
          <a:ln w="82550"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6CFD01E-FCE4-44ED-AB62-60E474D4F686}"/>
              </a:ext>
            </a:extLst>
          </p:cNvPr>
          <p:cNvCxnSpPr/>
          <p:nvPr/>
        </p:nvCxnSpPr>
        <p:spPr>
          <a:xfrm flipV="1">
            <a:off x="2854052" y="5291932"/>
            <a:ext cx="4792132" cy="72008"/>
          </a:xfrm>
          <a:prstGeom prst="straightConnector1">
            <a:avLst/>
          </a:prstGeom>
          <a:ln w="82550"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o Explicativo: Linha Dobrada Dupla 16">
            <a:extLst>
              <a:ext uri="{FF2B5EF4-FFF2-40B4-BE49-F238E27FC236}">
                <a16:creationId xmlns:a16="http://schemas.microsoft.com/office/drawing/2014/main" id="{2C045B08-9BF2-4238-8B11-9C33C99BC5B3}"/>
              </a:ext>
            </a:extLst>
          </p:cNvPr>
          <p:cNvSpPr/>
          <p:nvPr/>
        </p:nvSpPr>
        <p:spPr>
          <a:xfrm>
            <a:off x="4078915" y="1732100"/>
            <a:ext cx="3096344" cy="576064"/>
          </a:xfrm>
          <a:prstGeom prst="borderCallout3">
            <a:avLst>
              <a:gd name="adj1" fmla="val 23634"/>
              <a:gd name="adj2" fmla="val 102524"/>
              <a:gd name="adj3" fmla="val 160388"/>
              <a:gd name="adj4" fmla="val 201413"/>
              <a:gd name="adj5" fmla="val 407414"/>
              <a:gd name="adj6" fmla="val 216939"/>
              <a:gd name="adj7" fmla="val 652652"/>
              <a:gd name="adj8" fmla="val 14704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X1&lt;- 1; X2&lt;-3 </a:t>
            </a:r>
          </a:p>
        </p:txBody>
      </p:sp>
      <p:sp>
        <p:nvSpPr>
          <p:cNvPr id="19" name="Texto Explicativo: Linha Dobrada Dupla 18">
            <a:extLst>
              <a:ext uri="{FF2B5EF4-FFF2-40B4-BE49-F238E27FC236}">
                <a16:creationId xmlns:a16="http://schemas.microsoft.com/office/drawing/2014/main" id="{072A6972-954B-4697-8950-6BE088121A14}"/>
              </a:ext>
            </a:extLst>
          </p:cNvPr>
          <p:cNvSpPr/>
          <p:nvPr/>
        </p:nvSpPr>
        <p:spPr>
          <a:xfrm>
            <a:off x="4036952" y="1727676"/>
            <a:ext cx="3096344" cy="576064"/>
          </a:xfrm>
          <a:prstGeom prst="borderCallout3">
            <a:avLst>
              <a:gd name="adj1" fmla="val 23634"/>
              <a:gd name="adj2" fmla="val 102524"/>
              <a:gd name="adj3" fmla="val 160388"/>
              <a:gd name="adj4" fmla="val 201413"/>
              <a:gd name="adj5" fmla="val 405255"/>
              <a:gd name="adj6" fmla="val 218223"/>
              <a:gd name="adj7" fmla="val 686841"/>
              <a:gd name="adj8" fmla="val 148412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X1&lt;- 3; X2&lt;-5</a:t>
            </a:r>
          </a:p>
        </p:txBody>
      </p:sp>
      <p:sp>
        <p:nvSpPr>
          <p:cNvPr id="21" name="Texto Explicativo: Linha Dobrada Dupla 20">
            <a:extLst>
              <a:ext uri="{FF2B5EF4-FFF2-40B4-BE49-F238E27FC236}">
                <a16:creationId xmlns:a16="http://schemas.microsoft.com/office/drawing/2014/main" id="{9B080A88-4928-485A-8207-B3C09E98A42D}"/>
              </a:ext>
            </a:extLst>
          </p:cNvPr>
          <p:cNvSpPr/>
          <p:nvPr/>
        </p:nvSpPr>
        <p:spPr>
          <a:xfrm>
            <a:off x="4036952" y="1723252"/>
            <a:ext cx="3096344" cy="576064"/>
          </a:xfrm>
          <a:prstGeom prst="borderCallout3">
            <a:avLst>
              <a:gd name="adj1" fmla="val 23634"/>
              <a:gd name="adj2" fmla="val 102524"/>
              <a:gd name="adj3" fmla="val 160388"/>
              <a:gd name="adj4" fmla="val 201413"/>
              <a:gd name="adj5" fmla="val 405255"/>
              <a:gd name="adj6" fmla="val 218223"/>
              <a:gd name="adj7" fmla="val 716995"/>
              <a:gd name="adj8" fmla="val 14939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X1&lt;- 1; X2&lt;-10</a:t>
            </a:r>
          </a:p>
        </p:txBody>
      </p:sp>
      <p:sp>
        <p:nvSpPr>
          <p:cNvPr id="23" name="Texto Explicativo: Linha Dobrada Dupla 22">
            <a:extLst>
              <a:ext uri="{FF2B5EF4-FFF2-40B4-BE49-F238E27FC236}">
                <a16:creationId xmlns:a16="http://schemas.microsoft.com/office/drawing/2014/main" id="{F644AA73-C047-4B7E-A81D-D8158CF9742C}"/>
              </a:ext>
            </a:extLst>
          </p:cNvPr>
          <p:cNvSpPr/>
          <p:nvPr/>
        </p:nvSpPr>
        <p:spPr>
          <a:xfrm>
            <a:off x="4069493" y="1718828"/>
            <a:ext cx="3096344" cy="576064"/>
          </a:xfrm>
          <a:prstGeom prst="borderCallout3">
            <a:avLst>
              <a:gd name="adj1" fmla="val 23634"/>
              <a:gd name="adj2" fmla="val 102524"/>
              <a:gd name="adj3" fmla="val 160388"/>
              <a:gd name="adj4" fmla="val 201413"/>
              <a:gd name="adj5" fmla="val 414457"/>
              <a:gd name="adj6" fmla="val 216083"/>
              <a:gd name="adj7" fmla="val 767146"/>
              <a:gd name="adj8" fmla="val 14838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X1&lt;- 3; X2&lt;-4</a:t>
            </a:r>
          </a:p>
        </p:txBody>
      </p:sp>
    </p:spTree>
    <p:extLst>
      <p:ext uri="{BB962C8B-B14F-4D97-AF65-F5344CB8AC3E}">
        <p14:creationId xmlns:p14="http://schemas.microsoft.com/office/powerpoint/2010/main" val="287657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D79F7-FCE1-44A0-9AFF-21A211C3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PROCEDIMENTOS </a:t>
            </a:r>
            <a:br>
              <a:rPr lang="pt-BR" dirty="0"/>
            </a:br>
            <a:r>
              <a:rPr lang="pt-BR" dirty="0">
                <a:solidFill>
                  <a:srgbClr val="C45900"/>
                </a:solidFill>
              </a:rPr>
              <a:t>PASSAGEM DE PARÂMETROS </a:t>
            </a:r>
            <a:r>
              <a:rPr lang="pt-BR" b="1" u="sng" dirty="0">
                <a:solidFill>
                  <a:srgbClr val="C45900"/>
                </a:solidFill>
              </a:rPr>
              <a:t>POR REFERÊNCIA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A73A7E-0DBB-4F94-98E8-7158B44DC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28800"/>
            <a:ext cx="10360501" cy="4462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dirty="0">
                <a:solidFill>
                  <a:srgbClr val="FF0000"/>
                </a:solidFill>
              </a:rPr>
              <a:t>DENTRO DOS PARÊNTESES, </a:t>
            </a:r>
            <a:r>
              <a:rPr lang="pt-BR" sz="4400" b="1" u="sng" dirty="0">
                <a:solidFill>
                  <a:srgbClr val="FF0000"/>
                </a:solidFill>
              </a:rPr>
              <a:t>NA LINHA DE CRIAÇÃO DO PROCEDIMENTO</a:t>
            </a:r>
            <a:r>
              <a:rPr lang="pt-BR" sz="4400" dirty="0">
                <a:solidFill>
                  <a:srgbClr val="FF0000"/>
                </a:solidFill>
              </a:rPr>
              <a:t>, COLOCAREMOS A PALAVRA </a:t>
            </a:r>
            <a:r>
              <a:rPr lang="pt-BR" sz="4400" b="1" u="sng" dirty="0">
                <a:solidFill>
                  <a:srgbClr val="FFFF00"/>
                </a:solidFill>
              </a:rPr>
              <a:t>VAR</a:t>
            </a:r>
            <a:r>
              <a:rPr lang="pt-BR" sz="4400" b="1" dirty="0">
                <a:solidFill>
                  <a:srgbClr val="FFFF00"/>
                </a:solidFill>
              </a:rPr>
              <a:t> </a:t>
            </a:r>
            <a:r>
              <a:rPr lang="pt-BR" sz="4400" dirty="0">
                <a:solidFill>
                  <a:srgbClr val="FFFF00"/>
                </a:solidFill>
              </a:rPr>
              <a:t>ANTES DE CRIAMOS A(S) VARIÁVEL(IS) QUE SERÃO USADA(S) COMO REFERÊNCIA(S).</a:t>
            </a:r>
            <a:endParaRPr lang="pt-BR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1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38009-35B0-45C5-8D7F-796F9DFE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SINTAXE: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EF95FA9-AEFC-4BA7-A9AC-36009CA1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991064"/>
            <a:ext cx="10360501" cy="4462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......</a:t>
            </a:r>
          </a:p>
          <a:p>
            <a:pPr marL="0" indent="0">
              <a:buNone/>
            </a:pPr>
            <a:r>
              <a:rPr lang="pt-BR" dirty="0"/>
              <a:t>PROCEDIMENTO SOMARNUMEROS (</a:t>
            </a:r>
            <a:r>
              <a:rPr lang="pt-BR" u="sng" dirty="0">
                <a:solidFill>
                  <a:srgbClr val="FF0000"/>
                </a:solidFill>
              </a:rPr>
              <a:t>VAR</a:t>
            </a:r>
            <a:r>
              <a:rPr lang="pt-BR" u="sng" dirty="0">
                <a:solidFill>
                  <a:srgbClr val="FFFF00"/>
                </a:solidFill>
              </a:rPr>
              <a:t> X: INTEIRO</a:t>
            </a:r>
            <a:r>
              <a:rPr lang="pt-BR" dirty="0">
                <a:solidFill>
                  <a:srgbClr val="FFFF00"/>
                </a:solidFill>
              </a:rPr>
              <a:t> ; </a:t>
            </a:r>
            <a:r>
              <a:rPr lang="pt-BR" dirty="0">
                <a:solidFill>
                  <a:srgbClr val="00B0F0"/>
                </a:solidFill>
              </a:rPr>
              <a:t>Y: INTEIRO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VAR </a:t>
            </a:r>
          </a:p>
          <a:p>
            <a:pPr marL="0" indent="0">
              <a:buNone/>
            </a:pPr>
            <a:r>
              <a:rPr lang="pt-BR" dirty="0"/>
              <a:t>INICIO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sz="4800" dirty="0">
                <a:solidFill>
                  <a:srgbClr val="FFFF00"/>
                </a:solidFill>
              </a:rPr>
              <a:t>X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/>
              <a:t>&lt;-</a:t>
            </a:r>
            <a:r>
              <a:rPr lang="pt-BR" sz="4800" dirty="0">
                <a:solidFill>
                  <a:srgbClr val="FFFF00"/>
                </a:solidFill>
              </a:rPr>
              <a:t>X</a:t>
            </a:r>
            <a:r>
              <a:rPr lang="pt-BR" dirty="0"/>
              <a:t>+</a:t>
            </a:r>
            <a:r>
              <a:rPr lang="pt-BR" dirty="0">
                <a:solidFill>
                  <a:srgbClr val="00B0F0"/>
                </a:solidFill>
              </a:rPr>
              <a:t>Y</a:t>
            </a:r>
          </a:p>
          <a:p>
            <a:pPr marL="0" indent="0">
              <a:buNone/>
            </a:pPr>
            <a:r>
              <a:rPr lang="pt-BR" dirty="0"/>
              <a:t>	FIMPROCEDIMENTO</a:t>
            </a:r>
          </a:p>
          <a:p>
            <a:pPr marL="0" indent="0">
              <a:buNone/>
            </a:pPr>
            <a:r>
              <a:rPr lang="pt-BR" dirty="0"/>
              <a:t>..........</a:t>
            </a:r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FB7EA507-3EB7-40D1-A964-747EC8440198}"/>
              </a:ext>
            </a:extLst>
          </p:cNvPr>
          <p:cNvSpPr/>
          <p:nvPr/>
        </p:nvSpPr>
        <p:spPr>
          <a:xfrm>
            <a:off x="9124930" y="1498600"/>
            <a:ext cx="576064" cy="1008112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C32373DB-6D60-479A-B3B2-94A935F74A2B}"/>
              </a:ext>
            </a:extLst>
          </p:cNvPr>
          <p:cNvSpPr/>
          <p:nvPr/>
        </p:nvSpPr>
        <p:spPr>
          <a:xfrm>
            <a:off x="6676658" y="1487008"/>
            <a:ext cx="576064" cy="100811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B824AB3-B2C4-43C4-8F0E-2A46A1AC4F4A}"/>
              </a:ext>
            </a:extLst>
          </p:cNvPr>
          <p:cNvSpPr txBox="1"/>
          <p:nvPr/>
        </p:nvSpPr>
        <p:spPr>
          <a:xfrm>
            <a:off x="5518348" y="91165"/>
            <a:ext cx="2736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FF00"/>
                </a:solidFill>
              </a:rPr>
              <a:t>PASSAGEM DE </a:t>
            </a:r>
          </a:p>
          <a:p>
            <a:pPr algn="ctr"/>
            <a:r>
              <a:rPr lang="pt-BR" sz="2800" dirty="0">
                <a:solidFill>
                  <a:srgbClr val="FFFF00"/>
                </a:solidFill>
              </a:rPr>
              <a:t>PARÂMETRO </a:t>
            </a:r>
          </a:p>
          <a:p>
            <a:pPr algn="ctr"/>
            <a:r>
              <a:rPr lang="pt-BR" sz="2800" dirty="0">
                <a:solidFill>
                  <a:srgbClr val="FFFF00"/>
                </a:solidFill>
              </a:rPr>
              <a:t>POR REFERÊNCIA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7EF2477-0BC1-4557-98B9-4B50DA06DE6D}"/>
              </a:ext>
            </a:extLst>
          </p:cNvPr>
          <p:cNvSpPr txBox="1"/>
          <p:nvPr/>
        </p:nvSpPr>
        <p:spPr>
          <a:xfrm>
            <a:off x="8182644" y="68726"/>
            <a:ext cx="2736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00B0F0"/>
                </a:solidFill>
              </a:rPr>
              <a:t>PASSAGEM DE </a:t>
            </a:r>
          </a:p>
          <a:p>
            <a:pPr algn="ctr"/>
            <a:r>
              <a:rPr lang="pt-BR" sz="2800" dirty="0">
                <a:solidFill>
                  <a:srgbClr val="00B0F0"/>
                </a:solidFill>
              </a:rPr>
              <a:t>PARÂMETRO </a:t>
            </a:r>
          </a:p>
          <a:p>
            <a:pPr algn="ctr"/>
            <a:r>
              <a:rPr lang="pt-BR" sz="2800" dirty="0">
                <a:solidFill>
                  <a:srgbClr val="00B0F0"/>
                </a:solidFill>
              </a:rPr>
              <a:t>POR VALOR</a:t>
            </a:r>
          </a:p>
        </p:txBody>
      </p:sp>
      <p:sp>
        <p:nvSpPr>
          <p:cNvPr id="10" name="Estrela: 32 Pontas 9">
            <a:extLst>
              <a:ext uri="{FF2B5EF4-FFF2-40B4-BE49-F238E27FC236}">
                <a16:creationId xmlns:a16="http://schemas.microsoft.com/office/drawing/2014/main" id="{6FC780D9-0C88-4489-ADB3-0AAE57D439EA}"/>
              </a:ext>
            </a:extLst>
          </p:cNvPr>
          <p:cNvSpPr/>
          <p:nvPr/>
        </p:nvSpPr>
        <p:spPr>
          <a:xfrm rot="843885">
            <a:off x="5295316" y="3083789"/>
            <a:ext cx="4885756" cy="4100704"/>
          </a:xfrm>
          <a:prstGeom prst="star32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/>
          </a:p>
          <a:p>
            <a:pPr algn="ctr"/>
            <a:r>
              <a:rPr lang="pt-BR" sz="2800" dirty="0"/>
              <a:t>REPARE!!!</a:t>
            </a:r>
          </a:p>
          <a:p>
            <a:pPr algn="ctr"/>
            <a:r>
              <a:rPr lang="pt-BR" sz="2800" dirty="0"/>
              <a:t>NÃO PRECISAMOS MAIS CRIAR A VARIÁVEL SOMA PARA GUARDAR O RESULTADO</a:t>
            </a:r>
          </a:p>
          <a:p>
            <a:pPr algn="ctr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8424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14_TF02787990" id="{E2EB6F66-559D-4935-B0FE-CC1100470BBA}" vid="{EDFAEEEF-A820-4D8D-8A70-9CA9D460C139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368</TotalTime>
  <Words>456</Words>
  <Application>Microsoft Office PowerPoint</Application>
  <PresentationFormat>Personalizar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Tecnologia 16x9</vt:lpstr>
      <vt:lpstr>- AULA 8 –  Procedimentos  COM PASSAGEM DE PARÂMETROS</vt:lpstr>
      <vt:lpstr>FORMAS DE PASSAGEM DE PARÂMETROS</vt:lpstr>
      <vt:lpstr>PROCEDIMENTOS  PASSAGEM DE PARÂMETROS POR VALOR: </vt:lpstr>
      <vt:lpstr>SINTAXE:</vt:lpstr>
      <vt:lpstr>EXEMPLO DE CRIAÇÃO DE PASSAGEM DE PARÂMETRO POR VALOR</vt:lpstr>
      <vt:lpstr>EXEMPLOS DE COMO SE PODE CHAMAR O PROCEDIMENTO?</vt:lpstr>
      <vt:lpstr>EXEMPLO COMPLETO DE ALGORITMO COM PASSAGEM DE PARÂMETRO POR VALOR</vt:lpstr>
      <vt:lpstr>PROCEDIMENTOS  PASSAGEM DE PARÂMETROS POR REFERÊNCIA</vt:lpstr>
      <vt:lpstr>SINTAXE:</vt:lpstr>
      <vt:lpstr>0BSERVAÇÕES IMPORTANTES SOBRE PASSAGEM DE PARÂMETRO POR REFERÊNCIA</vt:lpstr>
      <vt:lpstr>SOBRE IMPRESSÃO DO RESULTADO: </vt:lpstr>
      <vt:lpstr>EXEMPLO:</vt:lpstr>
      <vt:lpstr>ATENÇÃO!!!!!!!!!!!!!!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Procedimentos  COM PASSAGEM DE PARÂMETROS</dc:title>
  <dc:creator>ALBERSON WANDER SA DOS SANTOS</dc:creator>
  <cp:lastModifiedBy>ALBERSON WANDER SA DOS SANTOS</cp:lastModifiedBy>
  <cp:revision>28</cp:revision>
  <dcterms:created xsi:type="dcterms:W3CDTF">2020-09-21T16:02:05Z</dcterms:created>
  <dcterms:modified xsi:type="dcterms:W3CDTF">2020-09-22T03:27:51Z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