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pt-BR"/>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8" d="100"/>
          <a:sy n="48" d="100"/>
        </p:scale>
        <p:origin x="-1470" y="-3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4EB8FFA-3EAA-48A2-8A39-DE7F828A8468}" type="datetimeFigureOut">
              <a:rPr lang="pt-BR" smtClean="0"/>
              <a:t>15/10/2023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223209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EB8FFA-3EAA-48A2-8A39-DE7F828A8468}" type="datetimeFigureOut">
              <a:rPr lang="pt-BR" smtClean="0"/>
              <a:t>15/10/2023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384299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EB8FFA-3EAA-48A2-8A39-DE7F828A8468}" type="datetimeFigureOut">
              <a:rPr lang="pt-BR" smtClean="0"/>
              <a:t>15/10/2023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90047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EB8FFA-3EAA-48A2-8A39-DE7F828A8468}" type="datetimeFigureOut">
              <a:rPr lang="pt-BR" smtClean="0"/>
              <a:t>15/10/2023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13430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4EB8FFA-3EAA-48A2-8A39-DE7F828A8468}" type="datetimeFigureOut">
              <a:rPr lang="pt-BR" smtClean="0"/>
              <a:t>15/10/2023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170601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4EB8FFA-3EAA-48A2-8A39-DE7F828A8468}" type="datetimeFigureOut">
              <a:rPr lang="pt-BR" smtClean="0"/>
              <a:t>15/10/2023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10081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5780233"/>
            <a:ext cx="13706415"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5780233"/>
            <a:ext cx="13773917"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4EB8FFA-3EAA-48A2-8A39-DE7F828A8468}" type="datetimeFigureOut">
              <a:rPr lang="pt-BR" smtClean="0"/>
              <a:t>15/10/2023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165033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4EB8FFA-3EAA-48A2-8A39-DE7F828A8468}" type="datetimeFigureOut">
              <a:rPr lang="pt-BR" smtClean="0"/>
              <a:t>15/10/2023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53520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B8FFA-3EAA-48A2-8A39-DE7F828A8468}" type="datetimeFigureOut">
              <a:rPr lang="pt-BR" smtClean="0"/>
              <a:t>15/10/2023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351436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94EB8FFA-3EAA-48A2-8A39-DE7F828A8468}" type="datetimeFigureOut">
              <a:rPr lang="pt-BR" smtClean="0"/>
              <a:t>15/10/2023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271168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94EB8FFA-3EAA-48A2-8A39-DE7F828A8468}" type="datetimeFigureOut">
              <a:rPr lang="pt-BR" smtClean="0"/>
              <a:t>15/10/2023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58B61-98B6-4CBF-8CE6-CAF51A2FA921}" type="slidenum">
              <a:rPr lang="pt-BR" smtClean="0"/>
              <a:t>‹nº›</a:t>
            </a:fld>
            <a:endParaRPr lang="pt-BR"/>
          </a:p>
        </p:txBody>
      </p:sp>
    </p:spTree>
    <p:extLst>
      <p:ext uri="{BB962C8B-B14F-4D97-AF65-F5344CB8AC3E}">
        <p14:creationId xmlns:p14="http://schemas.microsoft.com/office/powerpoint/2010/main" val="70075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94EB8FFA-3EAA-48A2-8A39-DE7F828A8468}" type="datetimeFigureOut">
              <a:rPr lang="pt-BR" smtClean="0"/>
              <a:t>15/10/2023</a:t>
            </a:fld>
            <a:endParaRPr lang="pt-B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0A658B61-98B6-4CBF-8CE6-CAF51A2FA921}" type="slidenum">
              <a:rPr lang="pt-BR" smtClean="0"/>
              <a:t>‹nº›</a:t>
            </a:fld>
            <a:endParaRPr lang="pt-BR"/>
          </a:p>
        </p:txBody>
      </p:sp>
    </p:spTree>
    <p:extLst>
      <p:ext uri="{BB962C8B-B14F-4D97-AF65-F5344CB8AC3E}">
        <p14:creationId xmlns:p14="http://schemas.microsoft.com/office/powerpoint/2010/main" val="1935912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tividadeparaeducacaoespecial.com/wp-content/uploads/2014/08/USO-DA-TECNOLGIA.pdf" TargetMode="External"/><Relationship Id="rId3" Type="http://schemas.openxmlformats.org/officeDocument/2006/relationships/image" Target="../media/image2.png"/><Relationship Id="rId7" Type="http://schemas.openxmlformats.org/officeDocument/2006/relationships/hyperlink" Target="https://portaldeperiodicos.animaeducacao.com.br/index.php/rica/article/view/17704/1148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eer.ufu.br/index.php/dominiosdelinguagem/article/download/19541/11138/78895" TargetMode="External"/><Relationship Id="rId5" Type="http://schemas.openxmlformats.org/officeDocument/2006/relationships/hyperlink" Target="https://repositorio.ufsc.br/bitstream/handle/123456789/229303/PCIN0272-T.pdf?sequence=-1&amp;isAllowed=y" TargetMode="External"/><Relationship Id="rId10" Type="http://schemas.openxmlformats.org/officeDocument/2006/relationships/image" Target="../media/image4.png"/><Relationship Id="rId4" Type="http://schemas.openxmlformats.org/officeDocument/2006/relationships/hyperlink" Target="http://smeduquedecaxias.rj.gov.br/nead/Biblioteca/Forma&#231;&#227;o%20Continuada/Tecnologia/chaves-tecnologia.pdf"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 y="0"/>
            <a:ext cx="32398955" cy="43200638"/>
          </a:xfrm>
          <a:prstGeom prst="rect">
            <a:avLst/>
          </a:prstGeom>
        </p:spPr>
      </p:pic>
      <p:sp>
        <p:nvSpPr>
          <p:cNvPr id="2" name="CaixaDeTexto 1">
            <a:extLst>
              <a:ext uri="{FF2B5EF4-FFF2-40B4-BE49-F238E27FC236}">
                <a16:creationId xmlns:a16="http://schemas.microsoft.com/office/drawing/2014/main" id="{9905FC4C-FEAD-844D-E20B-333236CD0D0C}"/>
              </a:ext>
            </a:extLst>
          </p:cNvPr>
          <p:cNvSpPr txBox="1"/>
          <p:nvPr/>
        </p:nvSpPr>
        <p:spPr>
          <a:xfrm>
            <a:off x="2064544" y="4698023"/>
            <a:ext cx="28270200" cy="1908215"/>
          </a:xfrm>
          <a:prstGeom prst="rect">
            <a:avLst/>
          </a:prstGeom>
          <a:noFill/>
        </p:spPr>
        <p:txBody>
          <a:bodyPr wrap="square" rtlCol="0">
            <a:spAutoFit/>
          </a:bodyPr>
          <a:lstStyle/>
          <a:p>
            <a:pPr algn="ctr"/>
            <a:endParaRPr lang="pt-BR" sz="1800" b="0" i="0" u="none" strike="noStrike" baseline="0" dirty="0">
              <a:solidFill>
                <a:srgbClr val="000000"/>
              </a:solidFill>
              <a:latin typeface="Calibri" panose="020F0502020204030204" pitchFamily="34" charset="0"/>
            </a:endParaRPr>
          </a:p>
          <a:p>
            <a:pPr algn="ctr"/>
            <a:r>
              <a:rPr lang="pt-BR" sz="5000" b="1" i="0" u="none" strike="noStrike" baseline="0" dirty="0">
                <a:solidFill>
                  <a:srgbClr val="000000"/>
                </a:solidFill>
                <a:latin typeface="Arial" panose="020B0604020202020204" pitchFamily="34" charset="0"/>
                <a:cs typeface="Arial" panose="020B0604020202020204" pitchFamily="34" charset="0"/>
              </a:rPr>
              <a:t> APRIMORAMENTO DA COMUNICAÇÃO INSTITUCIONAL ESCOLA-ALUNOS: PAINEL INTEGRADO DE AVISOS, NOTIFICAÇÕES E ATIVIDADES</a:t>
            </a:r>
            <a:endParaRPr lang="pt-BR" sz="5000" b="1" dirty="0">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32DF31A8-91AD-1700-0D97-A60497500494}"/>
              </a:ext>
            </a:extLst>
          </p:cNvPr>
          <p:cNvSpPr txBox="1"/>
          <p:nvPr/>
        </p:nvSpPr>
        <p:spPr>
          <a:xfrm>
            <a:off x="2090031" y="7157677"/>
            <a:ext cx="28244713" cy="907941"/>
          </a:xfrm>
          <a:prstGeom prst="rect">
            <a:avLst/>
          </a:prstGeom>
          <a:noFill/>
        </p:spPr>
        <p:txBody>
          <a:bodyPr wrap="square" rtlCol="0">
            <a:spAutoFit/>
          </a:bodyPr>
          <a:lstStyle/>
          <a:p>
            <a:pPr algn="ctr"/>
            <a:endParaRPr lang="pt-BR" sz="1800" b="0" i="0" u="none" strike="noStrike" baseline="0" dirty="0">
              <a:solidFill>
                <a:srgbClr val="000000"/>
              </a:solidFill>
              <a:latin typeface="Calibri" panose="020F0502020204030204" pitchFamily="34" charset="0"/>
            </a:endParaRPr>
          </a:p>
          <a:p>
            <a:pPr algn="ctr"/>
            <a:r>
              <a:rPr lang="pt-BR" sz="3500" b="1" i="0" u="none" strike="noStrike" baseline="0" dirty="0">
                <a:solidFill>
                  <a:srgbClr val="000000"/>
                </a:solidFill>
                <a:latin typeface="Arial" panose="020B0604020202020204" pitchFamily="34" charset="0"/>
                <a:cs typeface="Arial" panose="020B0604020202020204" pitchFamily="34" charset="0"/>
              </a:rPr>
              <a:t> Rafael Giordano </a:t>
            </a:r>
            <a:r>
              <a:rPr lang="pt-BR" sz="3500" b="1" i="0" u="none" strike="noStrike" baseline="0" dirty="0" err="1">
                <a:solidFill>
                  <a:srgbClr val="000000"/>
                </a:solidFill>
                <a:latin typeface="Arial" panose="020B0604020202020204" pitchFamily="34" charset="0"/>
                <a:cs typeface="Arial" panose="020B0604020202020204" pitchFamily="34" charset="0"/>
              </a:rPr>
              <a:t>Matesco</a:t>
            </a:r>
            <a:r>
              <a:rPr lang="pt-BR" sz="3500" b="1" i="0" u="none" strike="noStrike" baseline="0" dirty="0">
                <a:solidFill>
                  <a:srgbClr val="000000"/>
                </a:solidFill>
                <a:latin typeface="Arial" panose="020B0604020202020204" pitchFamily="34" charset="0"/>
                <a:cs typeface="Arial" panose="020B0604020202020204" pitchFamily="34" charset="0"/>
              </a:rPr>
              <a:t>, Paulo Renato </a:t>
            </a:r>
            <a:r>
              <a:rPr lang="pt-BR" sz="3500" b="1" i="0" u="none" strike="noStrike" baseline="0" dirty="0" err="1">
                <a:solidFill>
                  <a:srgbClr val="000000"/>
                </a:solidFill>
                <a:latin typeface="Arial" panose="020B0604020202020204" pitchFamily="34" charset="0"/>
                <a:cs typeface="Arial" panose="020B0604020202020204" pitchFamily="34" charset="0"/>
              </a:rPr>
              <a:t>MattozoDurante</a:t>
            </a:r>
            <a:r>
              <a:rPr lang="pt-BR" sz="3500" b="1" i="0" u="none" strike="noStrike" baseline="0" dirty="0">
                <a:solidFill>
                  <a:srgbClr val="000000"/>
                </a:solidFill>
                <a:latin typeface="Arial" panose="020B0604020202020204" pitchFamily="34" charset="0"/>
                <a:cs typeface="Arial" panose="020B0604020202020204" pitchFamily="34" charset="0"/>
              </a:rPr>
              <a:t>, Enzo Dante </a:t>
            </a:r>
            <a:r>
              <a:rPr lang="pt-BR" sz="3500" b="1" i="0" u="none" strike="noStrike" baseline="0" dirty="0" err="1">
                <a:solidFill>
                  <a:srgbClr val="000000"/>
                </a:solidFill>
                <a:latin typeface="Arial" panose="020B0604020202020204" pitchFamily="34" charset="0"/>
                <a:cs typeface="Arial" panose="020B0604020202020204" pitchFamily="34" charset="0"/>
              </a:rPr>
              <a:t>Mícoli</a:t>
            </a:r>
            <a:r>
              <a:rPr lang="pt-BR" sz="3500" b="1" i="0" u="none" strike="noStrike" baseline="0" dirty="0">
                <a:solidFill>
                  <a:srgbClr val="000000"/>
                </a:solidFill>
                <a:latin typeface="Arial" panose="020B0604020202020204" pitchFamily="34" charset="0"/>
                <a:cs typeface="Arial" panose="020B0604020202020204" pitchFamily="34" charset="0"/>
              </a:rPr>
              <a:t>, Wagner dos Santos Clementino de Jesus.</a:t>
            </a:r>
            <a:endParaRPr lang="pt-BR" sz="3500" b="1"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06A18EA1-7291-8281-2B9B-B0FC8437B272}"/>
              </a:ext>
            </a:extLst>
          </p:cNvPr>
          <p:cNvSpPr txBox="1"/>
          <p:nvPr/>
        </p:nvSpPr>
        <p:spPr>
          <a:xfrm>
            <a:off x="2090031" y="8617055"/>
            <a:ext cx="28244713" cy="477054"/>
          </a:xfrm>
          <a:prstGeom prst="rect">
            <a:avLst/>
          </a:prstGeom>
          <a:noFill/>
        </p:spPr>
        <p:txBody>
          <a:bodyPr wrap="square" rtlCol="0">
            <a:spAutoFit/>
          </a:bodyPr>
          <a:lstStyle/>
          <a:p>
            <a:pPr algn="ctr"/>
            <a:r>
              <a:rPr lang="pt-BR" sz="2500" dirty="0">
                <a:effectLst/>
                <a:latin typeface="Arial" panose="020B0604020202020204" pitchFamily="34" charset="0"/>
                <a:ea typeface="Times New Roman" panose="02020603050405020304" pitchFamily="18" charset="0"/>
                <a:cs typeface="Arial" panose="020B0604020202020204" pitchFamily="34" charset="0"/>
              </a:rPr>
              <a:t>Fundação Vale Paraibana de Ensino/Colégio Técnico Unidade Centro, Avenida Paraibuna, 75, Centro - 12245-020 - São José dos Campos-SP, Brasil</a:t>
            </a:r>
            <a:endParaRPr lang="pt-BR" sz="2500" dirty="0">
              <a:latin typeface="Arial" panose="020B060402020202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1A10684B-58F1-ECD1-7C1A-BCE4AB834A34}"/>
              </a:ext>
            </a:extLst>
          </p:cNvPr>
          <p:cNvSpPr txBox="1"/>
          <p:nvPr/>
        </p:nvSpPr>
        <p:spPr>
          <a:xfrm>
            <a:off x="2090031" y="9716359"/>
            <a:ext cx="28270200" cy="2807372"/>
          </a:xfrm>
          <a:prstGeom prst="rect">
            <a:avLst/>
          </a:prstGeom>
          <a:noFill/>
        </p:spPr>
        <p:txBody>
          <a:bodyPr wrap="square" rtlCol="0">
            <a:spAutoFit/>
          </a:bodyPr>
          <a:lstStyle/>
          <a:p>
            <a:r>
              <a:rPr lang="pt-BR" sz="2500" b="1" dirty="0">
                <a:effectLst/>
                <a:latin typeface="Arial" panose="020B0604020202020204" pitchFamily="34" charset="0"/>
                <a:ea typeface="Times New Roman" panose="02020603050405020304" pitchFamily="18" charset="0"/>
                <a:cs typeface="Arial" panose="020B0604020202020204" pitchFamily="34" charset="0"/>
              </a:rPr>
              <a:t>RESUMO- </a:t>
            </a:r>
            <a:r>
              <a:rPr lang="pt-BR" sz="2000" dirty="0">
                <a:effectLst/>
                <a:latin typeface="Arial" panose="020B0604020202020204" pitchFamily="34" charset="0"/>
                <a:ea typeface="Calibri" panose="020F0502020204030204" pitchFamily="34" charset="0"/>
                <a:cs typeface="Arial" panose="020B0604020202020204" pitchFamily="34" charset="0"/>
              </a:rPr>
              <a:t>Com a grande sobrecarga de informação e o desgaste no estilo tradicional de ensino brasileiro após a pandemia do Covid-19, observa-se uma dificuldade na relação social e comunicação entre a instituição escolar e seus alunos. No intuito de conduzir uma tecnologia como agente facilitador nesta comunicação social, o presente projeto tem como finalidade a implementação de uma aplicação WEB separada em front-</a:t>
            </a:r>
            <a:r>
              <a:rPr lang="pt-BR" sz="2000" dirty="0" err="1">
                <a:effectLst/>
                <a:latin typeface="Arial" panose="020B0604020202020204" pitchFamily="34" charset="0"/>
                <a:ea typeface="Calibri" panose="020F0502020204030204" pitchFamily="34" charset="0"/>
                <a:cs typeface="Arial" panose="020B0604020202020204" pitchFamily="34" charset="0"/>
              </a:rPr>
              <a:t>end</a:t>
            </a:r>
            <a:r>
              <a:rPr lang="pt-BR" sz="2000" dirty="0">
                <a:effectLst/>
                <a:latin typeface="Arial" panose="020B0604020202020204" pitchFamily="34" charset="0"/>
                <a:ea typeface="Calibri" panose="020F0502020204030204" pitchFamily="34" charset="0"/>
                <a:cs typeface="Arial" panose="020B0604020202020204" pitchFamily="34" charset="0"/>
              </a:rPr>
              <a:t> e </a:t>
            </a:r>
            <a:r>
              <a:rPr lang="pt-BR" sz="2000" dirty="0" err="1">
                <a:effectLst/>
                <a:latin typeface="Arial" panose="020B0604020202020204" pitchFamily="34" charset="0"/>
                <a:ea typeface="Calibri" panose="020F0502020204030204" pitchFamily="34" charset="0"/>
                <a:cs typeface="Arial" panose="020B0604020202020204" pitchFamily="34" charset="0"/>
              </a:rPr>
              <a:t>back-end</a:t>
            </a:r>
            <a:r>
              <a:rPr lang="pt-BR" sz="2000" dirty="0">
                <a:effectLst/>
                <a:latin typeface="Arial" panose="020B0604020202020204" pitchFamily="34" charset="0"/>
                <a:ea typeface="Calibri" panose="020F0502020204030204" pitchFamily="34" charset="0"/>
                <a:cs typeface="Arial" panose="020B0604020202020204" pitchFamily="34" charset="0"/>
              </a:rPr>
              <a:t> com uma interface amigável e dinâmica e c. Para a elaboração da aplicação proposta, utilizou-se os frameworks React.js e Express.js. Como resultados obteve-se um sistema que aprimora a comunicação entre a instituição educacional e o aluno, possibilitando o envio de avisos e materiais escolares de forma prática e eficiente, contendo um sistema de notificação quanto ao prazo de entrega de atividades possibilitando melhor organização do ambiente escolar. Os resultados obtidos sustentam e validam as suposições que foram a base de motivação para a realização deste estudo.</a:t>
            </a:r>
          </a:p>
          <a:p>
            <a:endParaRPr lang="pt-BR" dirty="0"/>
          </a:p>
        </p:txBody>
      </p:sp>
      <p:sp>
        <p:nvSpPr>
          <p:cNvPr id="8" name="CaixaDeTexto 7">
            <a:extLst>
              <a:ext uri="{FF2B5EF4-FFF2-40B4-BE49-F238E27FC236}">
                <a16:creationId xmlns:a16="http://schemas.microsoft.com/office/drawing/2014/main" id="{F3BA77C2-30FE-9534-5B92-C9FCE474E096}"/>
              </a:ext>
            </a:extLst>
          </p:cNvPr>
          <p:cNvSpPr txBox="1"/>
          <p:nvPr/>
        </p:nvSpPr>
        <p:spPr>
          <a:xfrm>
            <a:off x="2090031" y="12883809"/>
            <a:ext cx="13041814" cy="7826438"/>
          </a:xfrm>
          <a:prstGeom prst="rect">
            <a:avLst/>
          </a:prstGeom>
          <a:noFill/>
        </p:spPr>
        <p:txBody>
          <a:bodyPr wrap="square" rtlCol="0">
            <a:spAutoFit/>
          </a:bodyPr>
          <a:lstStyle/>
          <a:p>
            <a:pPr algn="just">
              <a:lnSpc>
                <a:spcPct val="107000"/>
              </a:lnSpc>
              <a:spcAft>
                <a:spcPts val="800"/>
              </a:spcAft>
            </a:pPr>
            <a:r>
              <a:rPr lang="pt-BR" sz="2000" dirty="0">
                <a:latin typeface="Arial" panose="020B0604020202020204" pitchFamily="34" charset="0"/>
                <a:ea typeface="Calibri" panose="020F0502020204030204" pitchFamily="34" charset="0"/>
                <a:cs typeface="Arial" panose="020B0604020202020204" pitchFamily="34" charset="0"/>
              </a:rPr>
              <a:t>      </a:t>
            </a:r>
            <a:r>
              <a:rPr lang="pt-BR" sz="2000" dirty="0">
                <a:effectLst/>
                <a:latin typeface="Arial" panose="020B0604020202020204" pitchFamily="34" charset="0"/>
                <a:ea typeface="Calibri" panose="020F0502020204030204" pitchFamily="34" charset="0"/>
                <a:cs typeface="Arial" panose="020B0604020202020204" pitchFamily="34" charset="0"/>
              </a:rPr>
              <a:t>Na atualidade existem muitos tipos de tecnologia, que foram se desenvolvendo ao longo dos séculos, e possuem possibilidades de uso infinitas. No entanto, as tecnologias que estendem a capacidade de comunicação do indivíduo são muito mais relevantes para a educação, pois a base dessa área são as relações sociais entre alunos, professores e coordenação (Chaves, 2007).</a:t>
            </a:r>
          </a:p>
          <a:p>
            <a:pPr algn="just">
              <a:lnSpc>
                <a:spcPct val="107000"/>
              </a:lnSpc>
              <a:spcAft>
                <a:spcPts val="800"/>
              </a:spcAft>
            </a:pPr>
            <a:r>
              <a:rPr lang="pt-BR" sz="2000" dirty="0">
                <a:latin typeface="Arial" panose="020B0604020202020204" pitchFamily="34" charset="0"/>
                <a:ea typeface="Calibri" panose="020F0502020204030204" pitchFamily="34" charset="0"/>
                <a:cs typeface="Arial" panose="020B0604020202020204" pitchFamily="34" charset="0"/>
              </a:rPr>
              <a:t>      </a:t>
            </a:r>
            <a:r>
              <a:rPr lang="pt-BR" sz="2000" dirty="0">
                <a:effectLst/>
                <a:latin typeface="Arial" panose="020B0604020202020204" pitchFamily="34" charset="0"/>
                <a:ea typeface="Calibri" panose="020F0502020204030204" pitchFamily="34" charset="0"/>
                <a:cs typeface="Arial" panose="020B0604020202020204" pitchFamily="34" charset="0"/>
              </a:rPr>
              <a:t>Essas novas tecnologias por sua vez, ajudam na criação de ferramentas pedagógicas, as quais os professores possuem muita dificuldade em sua implementação na sala de aula. Essas ferramentas, por sua vez vem invadindo o ambiente escolar cada vez mais (Menezes, 2012).</a:t>
            </a:r>
          </a:p>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Quanto à comunicação, o principal agente para a evolução e aprimoramento dela é a gestão de instituições educacionais. Para o cumprimento de objetivos e metas, a comunicação na gestão é uma preocupação fundamental, pois para a satisfação de todos envolvidos nesse contexto, ela é necessária (Santos, 2011).</a:t>
            </a:r>
          </a:p>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Entretanto, em uma sociedade moderna onde ocorre a sobrecarga de informação e as relações sociais são desgastadas a todo momento, o aluno acaba deixando passar o tempo adequado para cada atividade, discussão ou produção e poderá sentir dificuldade em acompanhar o ritmo de um curso. Por isso ele deve aprender a selecionar e filtrar o conteúdo certo que ele irá visualizar (</a:t>
            </a:r>
            <a:r>
              <a:rPr lang="pt-BR" sz="2000" dirty="0" err="1">
                <a:effectLst/>
                <a:latin typeface="Arial" panose="020B0604020202020204" pitchFamily="34" charset="0"/>
                <a:ea typeface="Calibri" panose="020F0502020204030204" pitchFamily="34" charset="0"/>
                <a:cs typeface="Arial" panose="020B0604020202020204" pitchFamily="34" charset="0"/>
              </a:rPr>
              <a:t>Fazzioni</a:t>
            </a:r>
            <a:r>
              <a:rPr lang="pt-BR" sz="2000" dirty="0">
                <a:effectLst/>
                <a:latin typeface="Arial" panose="020B0604020202020204" pitchFamily="34" charset="0"/>
                <a:ea typeface="Calibri" panose="020F0502020204030204" pitchFamily="34" charset="0"/>
                <a:cs typeface="Arial" panose="020B0604020202020204" pitchFamily="34" charset="0"/>
              </a:rPr>
              <a:t>, 2021).</a:t>
            </a:r>
          </a:p>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O uso de ferramentas pedagógicas geradas por novas tecnologias, inserem na sala de aula muitos fatores, que facilitam a aquisição de conhecimento, criam certa criatividade, e alteram o comportamento do usuário em frente à um problema (Maria; Virgília, 2011).</a:t>
            </a:r>
          </a:p>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Em vista desses fatos, tem-se como objetivo claro da aplicação a ser desenvolvida a resolução das dificuldades geradas pelo excesso de informação, implementar tecnologias novas e aprimorar os métodos de comunicação em um setor da instituição escolar que até então, não era tão modernizado. Com essa implementação procura-se trazer mais praticidade e facilidade no cotidiano do estudante, e na realização de atividades escolares</a:t>
            </a:r>
          </a:p>
        </p:txBody>
      </p:sp>
      <p:sp>
        <p:nvSpPr>
          <p:cNvPr id="9" name="CaixaDeTexto 8">
            <a:extLst>
              <a:ext uri="{FF2B5EF4-FFF2-40B4-BE49-F238E27FC236}">
                <a16:creationId xmlns:a16="http://schemas.microsoft.com/office/drawing/2014/main" id="{5294A744-082D-6B70-4277-5F203B09BAAE}"/>
              </a:ext>
            </a:extLst>
          </p:cNvPr>
          <p:cNvSpPr txBox="1"/>
          <p:nvPr/>
        </p:nvSpPr>
        <p:spPr>
          <a:xfrm>
            <a:off x="2090031" y="21998517"/>
            <a:ext cx="13041814" cy="3038204"/>
          </a:xfrm>
          <a:prstGeom prst="rect">
            <a:avLst/>
          </a:prstGeom>
          <a:noFill/>
        </p:spPr>
        <p:txBody>
          <a:bodyPr wrap="square" rtlCol="0">
            <a:spAutoFit/>
          </a:bodyPr>
          <a:lstStyle/>
          <a:p>
            <a:pPr algn="just"/>
            <a:r>
              <a:rPr lang="pt-BR" sz="2000" dirty="0">
                <a:effectLst/>
                <a:latin typeface="Arial" panose="020B0604020202020204" pitchFamily="34" charset="0"/>
                <a:ea typeface="Times New Roman" panose="02020603050405020304" pitchFamily="18" charset="0"/>
                <a:cs typeface="Arial" panose="020B0604020202020204" pitchFamily="34" charset="0"/>
              </a:rPr>
              <a:t>      </a:t>
            </a:r>
            <a:r>
              <a:rPr lang="hr-HR" sz="2000" dirty="0">
                <a:effectLst/>
                <a:latin typeface="Arial" panose="020B0604020202020204" pitchFamily="34" charset="0"/>
                <a:ea typeface="Times New Roman" panose="02020603050405020304" pitchFamily="18" charset="0"/>
                <a:cs typeface="Arial" panose="020B0604020202020204" pitchFamily="34" charset="0"/>
              </a:rPr>
              <a:t>O diagrama apresentado na  figura - 1 retrata a funcionalidade primordial da aplicação apresentada, abrangendo as  principais  entidades envolvidas: Equipe educacional (composta por professores e coordenação)  que  realiza a postagem de uma atividade ou aviso escolar, a aplicação que efetua o controle das atividades e do sistema de  notificação  por email, e o aluno que recebe a atividade e pode devolve-la. Após a postagem da atividade ser realizada, o aluno pode vizualizar e filtrar as postagens, fazer o download do arquivo que a postagem pode conter, e pode retornar a atividade ao professor contendo um arquivo.</a:t>
            </a:r>
            <a:endParaRPr lang="pt-BR" sz="2000" dirty="0">
              <a:effectLst/>
              <a:latin typeface="Arial" panose="020B0604020202020204" pitchFamily="34" charset="0"/>
              <a:ea typeface="Times New Roman" panose="02020603050405020304" pitchFamily="18" charset="0"/>
              <a:cs typeface="Arial" panose="020B0604020202020204" pitchFamily="34" charset="0"/>
            </a:endParaRPr>
          </a:p>
          <a:p>
            <a:endParaRPr lang="pt-BR" dirty="0"/>
          </a:p>
        </p:txBody>
      </p:sp>
      <p:pic>
        <p:nvPicPr>
          <p:cNvPr id="10" name="Imagem 9" descr="Diagrama&#10;&#10;Descrição gerada automaticamente">
            <a:extLst>
              <a:ext uri="{FF2B5EF4-FFF2-40B4-BE49-F238E27FC236}">
                <a16:creationId xmlns:a16="http://schemas.microsoft.com/office/drawing/2014/main" id="{94F1C91C-B166-208D-C29C-303231429F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0668" y="24959215"/>
            <a:ext cx="8497473" cy="4780896"/>
          </a:xfrm>
          <a:prstGeom prst="rect">
            <a:avLst/>
          </a:prstGeom>
          <a:noFill/>
          <a:ln>
            <a:noFill/>
          </a:ln>
        </p:spPr>
      </p:pic>
      <p:sp>
        <p:nvSpPr>
          <p:cNvPr id="11" name="CaixaDeTexto 10">
            <a:extLst>
              <a:ext uri="{FF2B5EF4-FFF2-40B4-BE49-F238E27FC236}">
                <a16:creationId xmlns:a16="http://schemas.microsoft.com/office/drawing/2014/main" id="{642DCCC5-5440-3930-F20C-E5CDED994E8F}"/>
              </a:ext>
            </a:extLst>
          </p:cNvPr>
          <p:cNvSpPr txBox="1"/>
          <p:nvPr/>
        </p:nvSpPr>
        <p:spPr>
          <a:xfrm>
            <a:off x="3920667" y="24336965"/>
            <a:ext cx="8497473" cy="646331"/>
          </a:xfrm>
          <a:prstGeom prst="rect">
            <a:avLst/>
          </a:prstGeom>
          <a:noFill/>
        </p:spPr>
        <p:txBody>
          <a:bodyPr wrap="square" rtlCol="0">
            <a:spAutoFit/>
          </a:bodyPr>
          <a:lstStyle/>
          <a:p>
            <a:pPr indent="180340" algn="ctr"/>
            <a:r>
              <a:rPr lang="hr-HR" sz="1800" dirty="0">
                <a:effectLst/>
                <a:latin typeface="Times New Roman" panose="02020603050405020304" pitchFamily="18" charset="0"/>
                <a:ea typeface="Times New Roman" panose="02020603050405020304" pitchFamily="18" charset="0"/>
                <a:cs typeface="Times New Roman" panose="02020603050405020304" pitchFamily="18" charset="0"/>
              </a:rPr>
              <a:t>Figura 1 – Diagrama de funcionamento geral do Sistema com </a:t>
            </a:r>
            <a:endParaRPr lang="pt-BR" sz="18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ctr"/>
            <a:r>
              <a:rPr lang="pt-BR" sz="1800" dirty="0">
                <a:effectLst/>
                <a:latin typeface="Times New Roman" panose="02020603050405020304" pitchFamily="18" charset="0"/>
                <a:ea typeface="Calibri" panose="020F0502020204030204" pitchFamily="34" charset="0"/>
              </a:rPr>
              <a:t>os itens (A), (B) e (C) adaptados.</a:t>
            </a:r>
            <a:endParaRPr lang="pt-BR" dirty="0"/>
          </a:p>
        </p:txBody>
      </p:sp>
      <p:sp>
        <p:nvSpPr>
          <p:cNvPr id="12" name="CaixaDeTexto 11">
            <a:extLst>
              <a:ext uri="{FF2B5EF4-FFF2-40B4-BE49-F238E27FC236}">
                <a16:creationId xmlns:a16="http://schemas.microsoft.com/office/drawing/2014/main" id="{A6482D07-ACCE-81D5-B581-541928596C05}"/>
              </a:ext>
            </a:extLst>
          </p:cNvPr>
          <p:cNvSpPr txBox="1"/>
          <p:nvPr/>
        </p:nvSpPr>
        <p:spPr>
          <a:xfrm>
            <a:off x="3920667" y="29348872"/>
            <a:ext cx="8497473" cy="1468544"/>
          </a:xfrm>
          <a:prstGeom prst="rect">
            <a:avLst/>
          </a:prstGeom>
          <a:noFill/>
        </p:spPr>
        <p:txBody>
          <a:bodyPr wrap="square" rtlCol="0">
            <a:spAutoFit/>
          </a:bodyPr>
          <a:lstStyle/>
          <a:p>
            <a:pPr algn="ct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Fonte: PNGWING, VEXELS, 2023</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13" name="CaixaDeTexto 12">
            <a:extLst>
              <a:ext uri="{FF2B5EF4-FFF2-40B4-BE49-F238E27FC236}">
                <a16:creationId xmlns:a16="http://schemas.microsoft.com/office/drawing/2014/main" id="{0A1154C1-4304-C540-0615-12210B764C7C}"/>
              </a:ext>
            </a:extLst>
          </p:cNvPr>
          <p:cNvSpPr txBox="1"/>
          <p:nvPr/>
        </p:nvSpPr>
        <p:spPr>
          <a:xfrm>
            <a:off x="2090031" y="29932058"/>
            <a:ext cx="13041813" cy="2862322"/>
          </a:xfrm>
          <a:prstGeom prst="rect">
            <a:avLst/>
          </a:prstGeom>
          <a:noFill/>
        </p:spPr>
        <p:txBody>
          <a:bodyPr wrap="square" rtlCol="0">
            <a:spAutoFit/>
          </a:bodyPr>
          <a:lstStyle/>
          <a:p>
            <a:pPr algn="just"/>
            <a:r>
              <a:rPr lang="pt-BR" sz="2000" dirty="0">
                <a:effectLst/>
                <a:latin typeface="Arial" panose="020B0604020202020204" pitchFamily="34" charset="0"/>
                <a:ea typeface="Times New Roman" panose="02020603050405020304" pitchFamily="18" charset="0"/>
                <a:cs typeface="Arial" panose="020B0604020202020204" pitchFamily="34" charset="0"/>
              </a:rPr>
              <a:t>      Com o objetivo de criar uma interface amigável e dinâmica, foi construído uma aplicação Web  com o uso da framework React.js juntamente com </a:t>
            </a:r>
            <a:r>
              <a:rPr lang="pt-BR" sz="2000" dirty="0" err="1">
                <a:effectLst/>
                <a:latin typeface="Arial" panose="020B0604020202020204" pitchFamily="34" charset="0"/>
                <a:ea typeface="Times New Roman" panose="02020603050405020304" pitchFamily="18" charset="0"/>
                <a:cs typeface="Arial" panose="020B0604020202020204" pitchFamily="34" charset="0"/>
              </a:rPr>
              <a:t>TypeScript</a:t>
            </a:r>
            <a:r>
              <a:rPr lang="pt-BR" sz="2000" dirty="0">
                <a:effectLst/>
                <a:latin typeface="Arial" panose="020B0604020202020204" pitchFamily="34" charset="0"/>
                <a:ea typeface="Times New Roman" panose="02020603050405020304" pitchFamily="18" charset="0"/>
                <a:cs typeface="Arial" panose="020B0604020202020204" pitchFamily="34" charset="0"/>
              </a:rPr>
              <a:t>. O uso dele facilita a manutenção do código pois ele é </a:t>
            </a:r>
            <a:r>
              <a:rPr lang="pt-BR" sz="2000" dirty="0" err="1">
                <a:effectLst/>
                <a:latin typeface="Arial" panose="020B0604020202020204" pitchFamily="34" charset="0"/>
                <a:ea typeface="Times New Roman" panose="02020603050405020304" pitchFamily="18" charset="0"/>
                <a:cs typeface="Arial" panose="020B0604020202020204" pitchFamily="34" charset="0"/>
              </a:rPr>
              <a:t>tipado</a:t>
            </a:r>
            <a:r>
              <a:rPr lang="pt-BR" sz="2000" dirty="0">
                <a:effectLst/>
                <a:latin typeface="Arial" panose="020B0604020202020204" pitchFamily="34" charset="0"/>
                <a:ea typeface="Times New Roman" panose="02020603050405020304" pitchFamily="18" charset="0"/>
                <a:cs typeface="Arial" panose="020B0604020202020204" pitchFamily="34" charset="0"/>
              </a:rPr>
              <a:t> (Para criação de variáveis, deve-se escolher um tipo, diferentemente da sua linguagem base, o Javascript), o que permite uma fácil compreensão de passagem de parâmetros para as funções e componentes que são utilizados. Para a conexão entre front-</a:t>
            </a:r>
            <a:r>
              <a:rPr lang="pt-BR" sz="2000" dirty="0" err="1">
                <a:effectLst/>
                <a:latin typeface="Arial" panose="020B0604020202020204" pitchFamily="34" charset="0"/>
                <a:ea typeface="Times New Roman" panose="02020603050405020304" pitchFamily="18" charset="0"/>
                <a:cs typeface="Arial" panose="020B0604020202020204" pitchFamily="34" charset="0"/>
              </a:rPr>
              <a:t>end</a:t>
            </a:r>
            <a:r>
              <a:rPr lang="pt-BR" sz="2000" dirty="0">
                <a:effectLst/>
                <a:latin typeface="Arial" panose="020B0604020202020204" pitchFamily="34" charset="0"/>
                <a:ea typeface="Times New Roman" panose="02020603050405020304" pitchFamily="18" charset="0"/>
                <a:cs typeface="Arial" panose="020B0604020202020204" pitchFamily="34" charset="0"/>
              </a:rPr>
              <a:t> e </a:t>
            </a:r>
            <a:r>
              <a:rPr lang="pt-BR" sz="2000" dirty="0" err="1">
                <a:effectLst/>
                <a:latin typeface="Arial" panose="020B0604020202020204" pitchFamily="34" charset="0"/>
                <a:ea typeface="Times New Roman" panose="02020603050405020304" pitchFamily="18" charset="0"/>
                <a:cs typeface="Arial" panose="020B0604020202020204" pitchFamily="34" charset="0"/>
              </a:rPr>
              <a:t>back-end</a:t>
            </a:r>
            <a:r>
              <a:rPr lang="pt-BR" sz="2000" dirty="0">
                <a:effectLst/>
                <a:latin typeface="Arial" panose="020B0604020202020204" pitchFamily="34" charset="0"/>
                <a:ea typeface="Times New Roman" panose="02020603050405020304" pitchFamily="18" charset="0"/>
                <a:cs typeface="Arial" panose="020B0604020202020204" pitchFamily="34" charset="0"/>
              </a:rPr>
              <a:t> foram utilizadas bibliotecas do </a:t>
            </a:r>
            <a:r>
              <a:rPr lang="pt-BR" sz="2000" dirty="0" err="1">
                <a:effectLst/>
                <a:latin typeface="Arial" panose="020B0604020202020204" pitchFamily="34" charset="0"/>
                <a:ea typeface="Times New Roman" panose="02020603050405020304" pitchFamily="18" charset="0"/>
                <a:cs typeface="Arial" panose="020B0604020202020204" pitchFamily="34" charset="0"/>
              </a:rPr>
              <a:t>JavaScript</a:t>
            </a:r>
            <a:r>
              <a:rPr lang="pt-BR" sz="2000" dirty="0">
                <a:effectLst/>
                <a:latin typeface="Arial" panose="020B0604020202020204" pitchFamily="34" charset="0"/>
                <a:ea typeface="Times New Roman" panose="02020603050405020304" pitchFamily="18" charset="0"/>
                <a:cs typeface="Arial" panose="020B0604020202020204" pitchFamily="34" charset="0"/>
              </a:rPr>
              <a:t>, como o </a:t>
            </a:r>
            <a:r>
              <a:rPr lang="pt-BR" sz="2000" dirty="0" err="1">
                <a:effectLst/>
                <a:latin typeface="Arial" panose="020B0604020202020204" pitchFamily="34" charset="0"/>
                <a:ea typeface="Times New Roman" panose="02020603050405020304" pitchFamily="18" charset="0"/>
                <a:cs typeface="Arial" panose="020B0604020202020204" pitchFamily="34" charset="0"/>
              </a:rPr>
              <a:t>Axios</a:t>
            </a:r>
            <a:r>
              <a:rPr lang="pt-BR" sz="2000" dirty="0">
                <a:effectLst/>
                <a:latin typeface="Arial" panose="020B0604020202020204" pitchFamily="34" charset="0"/>
                <a:ea typeface="Times New Roman" panose="02020603050405020304" pitchFamily="18" charset="0"/>
                <a:cs typeface="Arial" panose="020B0604020202020204" pitchFamily="34" charset="0"/>
              </a:rPr>
              <a:t>, que simplifica a realização de solicitações HTTP a recursos na web, como </a:t>
            </a:r>
            <a:r>
              <a:rPr lang="pt-BR" sz="2000" dirty="0" err="1">
                <a:effectLst/>
                <a:latin typeface="Arial" panose="020B0604020202020204" pitchFamily="34" charset="0"/>
                <a:ea typeface="Times New Roman" panose="02020603050405020304" pitchFamily="18" charset="0"/>
                <a:cs typeface="Arial" panose="020B0604020202020204" pitchFamily="34" charset="0"/>
              </a:rPr>
              <a:t>API's</a:t>
            </a:r>
            <a:r>
              <a:rPr lang="pt-BR" sz="2000" dirty="0">
                <a:effectLst/>
                <a:latin typeface="Arial" panose="020B0604020202020204" pitchFamily="34" charset="0"/>
                <a:ea typeface="Times New Roman" panose="02020603050405020304" pitchFamily="18" charset="0"/>
                <a:cs typeface="Arial" panose="020B0604020202020204" pitchFamily="34" charset="0"/>
              </a:rPr>
              <a:t> (Choi, 2020).</a:t>
            </a:r>
          </a:p>
          <a:p>
            <a:pPr algn="just"/>
            <a:r>
              <a:rPr lang="pt-BR" sz="2000" dirty="0">
                <a:effectLst/>
                <a:latin typeface="Arial" panose="020B0604020202020204" pitchFamily="34" charset="0"/>
                <a:ea typeface="Times New Roman" panose="02020603050405020304" pitchFamily="18" charset="0"/>
                <a:cs typeface="Arial" panose="020B0604020202020204" pitchFamily="34" charset="0"/>
              </a:rPr>
              <a:t>      No intuito de construir um sistema de notificações via </a:t>
            </a:r>
            <a:r>
              <a:rPr lang="pt-BR" sz="2000" dirty="0" err="1">
                <a:effectLst/>
                <a:latin typeface="Arial" panose="020B0604020202020204" pitchFamily="34" charset="0"/>
                <a:ea typeface="Times New Roman" panose="02020603050405020304" pitchFamily="18" charset="0"/>
                <a:cs typeface="Arial" panose="020B0604020202020204" pitchFamily="34" charset="0"/>
              </a:rPr>
              <a:t>email</a:t>
            </a:r>
            <a:r>
              <a:rPr lang="pt-BR" sz="2000" dirty="0">
                <a:effectLst/>
                <a:latin typeface="Arial" panose="020B0604020202020204" pitchFamily="34" charset="0"/>
                <a:ea typeface="Times New Roman" panose="02020603050405020304" pitchFamily="18" charset="0"/>
                <a:cs typeface="Arial" panose="020B0604020202020204" pitchFamily="34" charset="0"/>
              </a:rPr>
              <a:t>, foi utilizado o node, comumente usado para desenvolver aplicativos web, que possui bibliotecas que ajudam quem precisa da função de enviar e-mails de forma programática (Choi, 2020).</a:t>
            </a:r>
            <a:r>
              <a:rPr lang="hr-HR" sz="2000" dirty="0">
                <a:effectLst/>
                <a:latin typeface="Arial" panose="020B0604020202020204" pitchFamily="34" charset="0"/>
                <a:ea typeface="Times New Roman" panose="02020603050405020304" pitchFamily="18" charset="0"/>
                <a:cs typeface="Arial" panose="020B0604020202020204" pitchFamily="34" charset="0"/>
              </a:rPr>
              <a:t>  </a:t>
            </a:r>
            <a:endParaRPr lang="pt-BR" dirty="0"/>
          </a:p>
        </p:txBody>
      </p:sp>
      <p:sp>
        <p:nvSpPr>
          <p:cNvPr id="19" name="CaixaDeTexto 18">
            <a:extLst>
              <a:ext uri="{FF2B5EF4-FFF2-40B4-BE49-F238E27FC236}">
                <a16:creationId xmlns:a16="http://schemas.microsoft.com/office/drawing/2014/main" id="{C7368FE6-7ED4-EFEF-2293-BA2775F5E910}"/>
              </a:ext>
            </a:extLst>
          </p:cNvPr>
          <p:cNvSpPr txBox="1"/>
          <p:nvPr/>
        </p:nvSpPr>
        <p:spPr>
          <a:xfrm>
            <a:off x="2135932" y="33911091"/>
            <a:ext cx="13041813" cy="5394297"/>
          </a:xfrm>
          <a:prstGeom prst="rect">
            <a:avLst/>
          </a:prstGeom>
          <a:noFill/>
        </p:spPr>
        <p:txBody>
          <a:bodyPr wrap="square" rtlCol="0">
            <a:spAutoFit/>
          </a:bodyPr>
          <a:lstStyle/>
          <a:p>
            <a:pPr indent="180340" algn="just"/>
            <a:r>
              <a:rPr lang="hr-HR" sz="2000" dirty="0">
                <a:effectLst/>
                <a:latin typeface="Arial" panose="020B0604020202020204" pitchFamily="34" charset="0"/>
                <a:ea typeface="Times New Roman" panose="02020603050405020304" pitchFamily="18" charset="0"/>
                <a:cs typeface="Arial" panose="020B0604020202020204" pitchFamily="34" charset="0"/>
              </a:rPr>
              <a:t>Com a aplicação desenvolvida, o usuário tem acesso a uma plataforma que foi criada com o objetivo de ser simples para uso de estudantes e professores. Ela pode ser acessada por diversos dispositivos, independente de sua capacidade de processamento, assim permitindo acessibilidade para ser usada no navegador por um computador ou pelo dispositivo móvel de cada usuário.</a:t>
            </a:r>
            <a:endParaRPr lang="pt-BR" sz="2000" dirty="0">
              <a:effectLst/>
              <a:latin typeface="Arial" panose="020B0604020202020204" pitchFamily="34" charset="0"/>
              <a:ea typeface="Times New Roman" panose="02020603050405020304" pitchFamily="18" charset="0"/>
              <a:cs typeface="Arial" panose="020B0604020202020204" pitchFamily="34" charset="0"/>
            </a:endParaRPr>
          </a:p>
          <a:p>
            <a:pPr indent="180340"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Além disso, os professores podem facilmente fazer qualquer publicação no sistema, figura – 2, sendo um texto ou até mesmo permitindo o envio de uma imagem. A página para a geração de uma postagem é simples e direta, para que o professor possa intuitivamente compreender como criar uma postagem para seus alunos, permitindo um envio dinâmico e direto. Quanto aos estudantes, é permitido a visualização dos posts que foram enviados por seus professores.</a:t>
            </a:r>
          </a:p>
          <a:p>
            <a:pPr indent="180340" algn="just">
              <a:lnSpc>
                <a:spcPct val="107000"/>
              </a:lnSpc>
              <a:spcAft>
                <a:spcPts val="800"/>
              </a:spcAft>
            </a:pPr>
            <a:r>
              <a:rPr lang="pt-BR" sz="2000" dirty="0">
                <a:effectLst/>
                <a:latin typeface="Arial" panose="020B0604020202020204" pitchFamily="34" charset="0"/>
                <a:ea typeface="Times New Roman" panose="02020603050405020304" pitchFamily="18" charset="0"/>
                <a:cs typeface="Arial" panose="020B0604020202020204" pitchFamily="34" charset="0"/>
              </a:rPr>
              <a:t>Caso o aluno deseja marcar a atividade como feita, baixar o arquivo enviado pelo professor, ou ler a descrição detalhada da postagem, é apenas preciso clicar na atividade desejada e aparecerá na tela um modal mostrando todos os dados relacionados àquela atividade como na figura – 3.</a:t>
            </a:r>
          </a:p>
          <a:p>
            <a:r>
              <a:rPr lang="pt-BR" sz="2000" dirty="0">
                <a:effectLst/>
                <a:latin typeface="Arial" panose="020B0604020202020204" pitchFamily="34" charset="0"/>
                <a:ea typeface="Calibri" panose="020F0502020204030204" pitchFamily="34" charset="0"/>
                <a:cs typeface="Arial" panose="020B0604020202020204" pitchFamily="34" charset="0"/>
              </a:rPr>
              <a:t>Caso haja necessidade e o sistema volte a ser desenvolvido no futuro, existem alterações que podem ser feitas, como melhorias na interface visual, a adição de um chat entre professor e aluno de forma privada, assim melhorando mais ainda a comunicação, que é o objetivo almejado do projeto, e também a criação de um aplicativo para dispositivos móveis, para maior acessibilidade.</a:t>
            </a:r>
          </a:p>
        </p:txBody>
      </p:sp>
      <p:sp>
        <p:nvSpPr>
          <p:cNvPr id="24" name="Retângulo 23">
            <a:extLst>
              <a:ext uri="{FF2B5EF4-FFF2-40B4-BE49-F238E27FC236}">
                <a16:creationId xmlns:a16="http://schemas.microsoft.com/office/drawing/2014/main" id="{DF0076B6-4268-2D89-DF86-D4CFF9FECE2B}"/>
              </a:ext>
            </a:extLst>
          </p:cNvPr>
          <p:cNvSpPr/>
          <p:nvPr/>
        </p:nvSpPr>
        <p:spPr>
          <a:xfrm>
            <a:off x="2039057" y="11899089"/>
            <a:ext cx="13092788" cy="9312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0" dirty="0">
                <a:solidFill>
                  <a:schemeClr val="tx1"/>
                </a:solidFill>
              </a:rPr>
              <a:t>INTRODUÇÃO</a:t>
            </a:r>
          </a:p>
        </p:txBody>
      </p:sp>
      <p:sp>
        <p:nvSpPr>
          <p:cNvPr id="25" name="Retângulo 24">
            <a:extLst>
              <a:ext uri="{FF2B5EF4-FFF2-40B4-BE49-F238E27FC236}">
                <a16:creationId xmlns:a16="http://schemas.microsoft.com/office/drawing/2014/main" id="{97D10570-3B58-3E15-651D-32829F5C1782}"/>
              </a:ext>
            </a:extLst>
          </p:cNvPr>
          <p:cNvSpPr/>
          <p:nvPr/>
        </p:nvSpPr>
        <p:spPr>
          <a:xfrm>
            <a:off x="2039056" y="20955288"/>
            <a:ext cx="13092788" cy="9312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0" dirty="0">
                <a:solidFill>
                  <a:schemeClr val="tx1"/>
                </a:solidFill>
              </a:rPr>
              <a:t>METODOLOGIA E DESENVOLVIMENTO</a:t>
            </a:r>
          </a:p>
        </p:txBody>
      </p:sp>
      <p:sp>
        <p:nvSpPr>
          <p:cNvPr id="26" name="Retângulo 25">
            <a:extLst>
              <a:ext uri="{FF2B5EF4-FFF2-40B4-BE49-F238E27FC236}">
                <a16:creationId xmlns:a16="http://schemas.microsoft.com/office/drawing/2014/main" id="{2F6F2ED3-C027-3BDC-B255-8909764E8F49}"/>
              </a:ext>
            </a:extLst>
          </p:cNvPr>
          <p:cNvSpPr/>
          <p:nvPr/>
        </p:nvSpPr>
        <p:spPr>
          <a:xfrm>
            <a:off x="2038723" y="33013371"/>
            <a:ext cx="13092788" cy="9312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0" dirty="0">
                <a:solidFill>
                  <a:schemeClr val="tx1"/>
                </a:solidFill>
              </a:rPr>
              <a:t>RESULTADOS E DISCUSSÕES</a:t>
            </a:r>
          </a:p>
        </p:txBody>
      </p:sp>
      <p:sp>
        <p:nvSpPr>
          <p:cNvPr id="27" name="Retângulo 26">
            <a:extLst>
              <a:ext uri="{FF2B5EF4-FFF2-40B4-BE49-F238E27FC236}">
                <a16:creationId xmlns:a16="http://schemas.microsoft.com/office/drawing/2014/main" id="{AB1FA975-C809-AE1E-90A7-58E17BD92AFB}"/>
              </a:ext>
            </a:extLst>
          </p:cNvPr>
          <p:cNvSpPr/>
          <p:nvPr/>
        </p:nvSpPr>
        <p:spPr>
          <a:xfrm>
            <a:off x="17267443" y="18302249"/>
            <a:ext cx="13092788" cy="9312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0" dirty="0">
                <a:solidFill>
                  <a:schemeClr val="tx1"/>
                </a:solidFill>
              </a:rPr>
              <a:t>CONCLUSÃO</a:t>
            </a:r>
          </a:p>
        </p:txBody>
      </p:sp>
      <p:sp>
        <p:nvSpPr>
          <p:cNvPr id="28" name="CaixaDeTexto 27">
            <a:extLst>
              <a:ext uri="{FF2B5EF4-FFF2-40B4-BE49-F238E27FC236}">
                <a16:creationId xmlns:a16="http://schemas.microsoft.com/office/drawing/2014/main" id="{75B77982-BC5F-B156-AEB1-DA4A8E6F6660}"/>
              </a:ext>
            </a:extLst>
          </p:cNvPr>
          <p:cNvSpPr txBox="1"/>
          <p:nvPr/>
        </p:nvSpPr>
        <p:spPr>
          <a:xfrm>
            <a:off x="17267443" y="19399716"/>
            <a:ext cx="12995913" cy="4401205"/>
          </a:xfrm>
          <a:prstGeom prst="rect">
            <a:avLst/>
          </a:prstGeom>
          <a:noFill/>
        </p:spPr>
        <p:txBody>
          <a:bodyPr wrap="square" rtlCol="0">
            <a:spAutoFit/>
          </a:bodyPr>
          <a:lstStyle/>
          <a:p>
            <a:pPr indent="180340" algn="just"/>
            <a:r>
              <a:rPr lang="pt-BR" sz="2000" dirty="0">
                <a:effectLst/>
                <a:latin typeface="Arial" panose="020B0604020202020204" pitchFamily="34" charset="0"/>
                <a:ea typeface="Times New Roman" panose="02020603050405020304" pitchFamily="18" charset="0"/>
                <a:cs typeface="Arial" panose="020B0604020202020204" pitchFamily="34" charset="0"/>
              </a:rPr>
              <a:t>O sistema inteiro foi desenvolvido de um modo que futuramente ele possa sofrer manutenções e atualizações, e como o sistema é organizado em componentes, cada funcionalidade é tratada da mesma maneira, onde pode-se reaproveitar elementos e novas funções em cada parte diferente da aplicação.</a:t>
            </a:r>
          </a:p>
          <a:p>
            <a:pPr indent="180340" algn="just"/>
            <a:r>
              <a:rPr lang="pt-BR" sz="2000" dirty="0">
                <a:effectLst/>
                <a:latin typeface="Arial" panose="020B0604020202020204" pitchFamily="34" charset="0"/>
                <a:ea typeface="Times New Roman" panose="02020603050405020304" pitchFamily="18" charset="0"/>
                <a:cs typeface="Arial" panose="020B0604020202020204" pitchFamily="34" charset="0"/>
              </a:rPr>
              <a:t>Logo, o sistema permite uma total alteração por parte de seus responsáveis, e mesmo caso haja  uma alteração, desde que não seja efetuado grandes mudanças, a aplicação é capaz de manter sua eficiência e rapidez perante seus usuários, mantendo-os confortáveis com o uso do programa, onde não é precisa aguardar o carregamento de informações para visualizar os avisos ou publicar uma atividade.</a:t>
            </a:r>
          </a:p>
          <a:p>
            <a:pPr indent="180340" algn="just"/>
            <a:r>
              <a:rPr lang="pt-BR" sz="2000" dirty="0">
                <a:effectLst/>
                <a:latin typeface="Arial" panose="020B0604020202020204" pitchFamily="34" charset="0"/>
                <a:ea typeface="Times New Roman" panose="02020603050405020304" pitchFamily="18" charset="0"/>
                <a:cs typeface="Arial" panose="020B0604020202020204" pitchFamily="34" charset="0"/>
              </a:rPr>
              <a:t>O aplicativo se mantém simples para os usuários quando se compara com outros aplicativos parecidos.</a:t>
            </a:r>
          </a:p>
          <a:p>
            <a:pPr indent="180340" algn="just"/>
            <a:r>
              <a:rPr lang="pt-BR" sz="2000" dirty="0">
                <a:effectLst/>
                <a:latin typeface="Arial" panose="020B0604020202020204" pitchFamily="34" charset="0"/>
                <a:ea typeface="Times New Roman" panose="02020603050405020304" pitchFamily="18" charset="0"/>
                <a:cs typeface="Arial" panose="020B0604020202020204" pitchFamily="34" charset="0"/>
              </a:rPr>
              <a:t>Os resultados apresentam uma total coerência com sua finalidade de comunicar os estudantes com os respectivos avisos direcionado aos alunos, o programa permite a visualização das atividades e recebimento de notificações por parte dos estudante seguindo o objeto da aplicação e executando corretamente sua funcionalidade para a comunicação escola-aluno, logo, o sistema cumpre suas principais finalidades que estão direcionadas aos estudantes, entregando total relevância na comunicação digital para efetuação de importantes compromissos de responsabilidade dos alunos.</a:t>
            </a:r>
          </a:p>
        </p:txBody>
      </p:sp>
      <p:sp>
        <p:nvSpPr>
          <p:cNvPr id="29" name="Retângulo 28">
            <a:extLst>
              <a:ext uri="{FF2B5EF4-FFF2-40B4-BE49-F238E27FC236}">
                <a16:creationId xmlns:a16="http://schemas.microsoft.com/office/drawing/2014/main" id="{5A885D28-F8DD-7D64-17B1-043ACD06C1CE}"/>
              </a:ext>
            </a:extLst>
          </p:cNvPr>
          <p:cNvSpPr/>
          <p:nvPr/>
        </p:nvSpPr>
        <p:spPr>
          <a:xfrm>
            <a:off x="17267443" y="23877785"/>
            <a:ext cx="13092788" cy="9312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0" dirty="0">
                <a:solidFill>
                  <a:schemeClr val="tx1"/>
                </a:solidFill>
              </a:rPr>
              <a:t>REFERÊNCIAS</a:t>
            </a:r>
          </a:p>
        </p:txBody>
      </p:sp>
      <p:sp>
        <p:nvSpPr>
          <p:cNvPr id="30" name="CaixaDeTexto 29">
            <a:extLst>
              <a:ext uri="{FF2B5EF4-FFF2-40B4-BE49-F238E27FC236}">
                <a16:creationId xmlns:a16="http://schemas.microsoft.com/office/drawing/2014/main" id="{8C271A61-7344-3AF4-CBF7-7496962348DD}"/>
              </a:ext>
            </a:extLst>
          </p:cNvPr>
          <p:cNvSpPr txBox="1"/>
          <p:nvPr/>
        </p:nvSpPr>
        <p:spPr>
          <a:xfrm>
            <a:off x="17267443" y="24829536"/>
            <a:ext cx="12995913" cy="9821150"/>
          </a:xfrm>
          <a:prstGeom prst="rect">
            <a:avLst/>
          </a:prstGeom>
          <a:noFill/>
        </p:spPr>
        <p:txBody>
          <a:bodyPr wrap="square" rtlCol="0">
            <a:spAutoFit/>
          </a:bodyPr>
          <a:lstStyle/>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CHAVES, E.A Tecnologia e a Educação, p. 1, 2007.Disponível em</a:t>
            </a:r>
          </a:p>
          <a:p>
            <a:pPr algn="just">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&lt;</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http://smeduquedecaxias.rj.gov.br/</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nead</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/Biblioteca/Formação%20Continuada/Tecnologia/chaves-tecnologia.pdf</a:t>
            </a:r>
            <a:r>
              <a:rPr lang="pt-BR" sz="2000" dirty="0">
                <a:effectLst/>
                <a:latin typeface="Arial" panose="020B0604020202020204" pitchFamily="34" charset="0"/>
                <a:ea typeface="Calibri" panose="020F0502020204030204" pitchFamily="34" charset="0"/>
                <a:cs typeface="Arial" panose="020B0604020202020204" pitchFamily="34" charset="0"/>
              </a:rPr>
              <a:t>&gt;. </a:t>
            </a:r>
            <a:r>
              <a:rPr lang="en-US" sz="2000" dirty="0" err="1">
                <a:effectLst/>
                <a:latin typeface="Arial" panose="020B0604020202020204" pitchFamily="34" charset="0"/>
                <a:ea typeface="Calibri" panose="020F0502020204030204" pitchFamily="34" charset="0"/>
                <a:cs typeface="Arial" panose="020B0604020202020204" pitchFamily="34" charset="0"/>
              </a:rPr>
              <a:t>Acesso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em</a:t>
            </a:r>
            <a:r>
              <a:rPr lang="en-US" sz="2000" dirty="0">
                <a:effectLst/>
                <a:latin typeface="Arial" panose="020B0604020202020204" pitchFamily="34" charset="0"/>
                <a:ea typeface="Calibri" panose="020F0502020204030204" pitchFamily="34" charset="0"/>
                <a:cs typeface="Arial" panose="020B0604020202020204" pitchFamily="34" charset="0"/>
              </a:rPr>
              <a:t>: 20 abr. 2023.</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CHOI, David. Full-Stack React, TypeScript, and Node: Build cloud-ready web applications using React 17 with Hooks and </a:t>
            </a:r>
            <a:r>
              <a:rPr lang="en-US" sz="2000" dirty="0" err="1">
                <a:effectLst/>
                <a:latin typeface="Arial" panose="020B0604020202020204" pitchFamily="34" charset="0"/>
                <a:ea typeface="Calibri" panose="020F0502020204030204" pitchFamily="34" charset="0"/>
                <a:cs typeface="Arial" panose="020B0604020202020204" pitchFamily="34" charset="0"/>
              </a:rPr>
              <a:t>GraphQL</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pt-BR" sz="2000" dirty="0">
                <a:effectLst/>
                <a:latin typeface="Arial" panose="020B0604020202020204" pitchFamily="34" charset="0"/>
                <a:ea typeface="Calibri" panose="020F0502020204030204" pitchFamily="34" charset="0"/>
                <a:cs typeface="Arial" panose="020B0604020202020204" pitchFamily="34" charset="0"/>
              </a:rPr>
              <a:t>Edição em inglês. Kindle: </a:t>
            </a:r>
            <a:r>
              <a:rPr lang="pt-BR" sz="2000" dirty="0" err="1">
                <a:effectLst/>
                <a:latin typeface="Arial" panose="020B0604020202020204" pitchFamily="34" charset="0"/>
                <a:ea typeface="Calibri" panose="020F0502020204030204" pitchFamily="34" charset="0"/>
                <a:cs typeface="Arial" panose="020B0604020202020204" pitchFamily="34" charset="0"/>
              </a:rPr>
              <a:t>Packt</a:t>
            </a:r>
            <a:r>
              <a:rPr lang="pt-BR" sz="2000" dirty="0">
                <a:effectLst/>
                <a:latin typeface="Arial" panose="020B0604020202020204" pitchFamily="34" charset="0"/>
                <a:ea typeface="Calibri" panose="020F0502020204030204" pitchFamily="34" charset="0"/>
                <a:cs typeface="Arial" panose="020B0604020202020204" pitchFamily="34" charset="0"/>
              </a:rPr>
              <a:t> </a:t>
            </a:r>
            <a:r>
              <a:rPr lang="pt-BR" sz="2000" dirty="0" err="1">
                <a:effectLst/>
                <a:latin typeface="Arial" panose="020B0604020202020204" pitchFamily="34" charset="0"/>
                <a:ea typeface="Calibri" panose="020F0502020204030204" pitchFamily="34" charset="0"/>
                <a:cs typeface="Arial" panose="020B0604020202020204" pitchFamily="34" charset="0"/>
              </a:rPr>
              <a:t>Publishing</a:t>
            </a:r>
            <a:r>
              <a:rPr lang="pt-BR" sz="2000" dirty="0">
                <a:effectLst/>
                <a:latin typeface="Arial" panose="020B0604020202020204" pitchFamily="34" charset="0"/>
                <a:ea typeface="Calibri" panose="020F0502020204030204" pitchFamily="34" charset="0"/>
                <a:cs typeface="Arial" panose="020B0604020202020204" pitchFamily="34" charset="0"/>
              </a:rPr>
              <a:t>, 2020</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FAZZIONI, D.P. Competência em informação e sobrecarga de informação em estudantes de cursos pré-vestibulares populares, públicos e gratuitos: em busca de relações e de princípios norteadores. Disponível em: </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&lt; </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https://repositorio.ufsc.br/</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bitstream</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handle</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/123456789/229303/PCIN0272-T.pdf?sequence=-1&amp;isAllowed=y</a:t>
            </a:r>
            <a:r>
              <a:rPr lang="pt-BR" sz="2000" dirty="0">
                <a:effectLst/>
                <a:latin typeface="Arial" panose="020B0604020202020204" pitchFamily="34" charset="0"/>
                <a:ea typeface="Calibri" panose="020F0502020204030204" pitchFamily="34" charset="0"/>
                <a:cs typeface="Arial" panose="020B0604020202020204" pitchFamily="34" charset="0"/>
              </a:rPr>
              <a:t>&gt;. Acesso em: 20 abr. 2023.</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MENEZES, A.M. Tarefa de casa e tecnologia: o relato de uma intervenção a favor</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da criatividade. p.1. Disponível em:</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&lt;</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https://seer.ufu.br/</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index.php</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dominiosdelinguagem</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t>
            </a:r>
            <a:r>
              <a:rPr lang="pt-BR" sz="2000" u="sng" dirty="0" err="1">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article</a:t>
            </a:r>
            <a:r>
              <a:rPr lang="pt-BR" sz="2000" u="sng" dirty="0">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/download/19541/11138/78895</a:t>
            </a:r>
            <a:r>
              <a:rPr lang="pt-BR" sz="2000" dirty="0">
                <a:effectLst/>
                <a:latin typeface="Arial" panose="020B0604020202020204" pitchFamily="34" charset="0"/>
                <a:ea typeface="Calibri" panose="020F0502020204030204" pitchFamily="34" charset="0"/>
                <a:cs typeface="Arial" panose="020B0604020202020204" pitchFamily="34" charset="0"/>
              </a:rPr>
              <a:t>&gt;. Acesso em: 20 abr. 2023.</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SANTOS, J.P. COMUNICAÇÃO NA GESTÃO ESCOLAR. p.4. Disponível em:</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&lt;</a:t>
            </a:r>
            <a:r>
              <a:rPr lang="pt-BR" sz="2000" dirty="0">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https://portaldeperiodicos.animaeducacao.com.br/</a:t>
            </a:r>
            <a:r>
              <a:rPr lang="pt-BR" sz="2000" dirty="0" err="1">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index.php</a:t>
            </a:r>
            <a:r>
              <a:rPr lang="pt-BR" sz="2000" dirty="0">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/rica/</a:t>
            </a:r>
            <a:r>
              <a:rPr lang="pt-BR" sz="2000" dirty="0" err="1">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article</a:t>
            </a:r>
            <a:r>
              <a:rPr lang="pt-BR" sz="2000" dirty="0">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a:t>
            </a:r>
            <a:r>
              <a:rPr lang="pt-BR" sz="2000" dirty="0" err="1">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view</a:t>
            </a:r>
            <a:r>
              <a:rPr lang="pt-BR" sz="2000" dirty="0">
                <a:effectLst/>
                <a:latin typeface="Arial" panose="020B060402020202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/17704/11489</a:t>
            </a:r>
            <a:r>
              <a:rPr lang="pt-BR" sz="2000" dirty="0">
                <a:effectLst/>
                <a:latin typeface="Arial" panose="020B0604020202020204" pitchFamily="34" charset="0"/>
                <a:ea typeface="Calibri" panose="020F0502020204030204" pitchFamily="34" charset="0"/>
                <a:cs typeface="Arial" panose="020B0604020202020204" pitchFamily="34" charset="0"/>
              </a:rPr>
              <a:t>&gt;. Acesso em: 20 abr. 2023.</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SOUZA, I.M, SOUZA, L.V. O USO DA TECNOLOGIA COMO FACILITADORA DA APRENDIZAGEM DO ALUNO NA ESCOLA. p.2-4. Disponível em:</a:t>
            </a:r>
          </a:p>
          <a:p>
            <a:r>
              <a:rPr lang="pt-BR" sz="2000" dirty="0">
                <a:effectLst/>
                <a:latin typeface="Arial" panose="020B0604020202020204" pitchFamily="34" charset="0"/>
                <a:ea typeface="Calibri" panose="020F0502020204030204" pitchFamily="34" charset="0"/>
                <a:cs typeface="Arial" panose="020B0604020202020204" pitchFamily="34" charset="0"/>
              </a:rPr>
              <a:t>&lt;</a:t>
            </a:r>
            <a:r>
              <a:rPr lang="pt-BR" sz="2000" dirty="0">
                <a:effectLst/>
                <a:latin typeface="Arial" panose="020B0604020202020204" pitchFamily="34" charset="0"/>
                <a:ea typeface="Calibri" panose="020F050202020403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https://atividadeparaeducacaoespecial.com/</a:t>
            </a:r>
            <a:r>
              <a:rPr lang="pt-BR" sz="2000" dirty="0" err="1">
                <a:effectLst/>
                <a:latin typeface="Arial" panose="020B0604020202020204" pitchFamily="34" charset="0"/>
                <a:ea typeface="Calibri" panose="020F050202020403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wp-content</a:t>
            </a:r>
            <a:r>
              <a:rPr lang="pt-BR" sz="2000" dirty="0">
                <a:effectLst/>
                <a:latin typeface="Arial" panose="020B0604020202020204" pitchFamily="34" charset="0"/>
                <a:ea typeface="Calibri" panose="020F050202020403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/uploads/2014/08/USO-DA-TECNOLGIA.pdf</a:t>
            </a:r>
            <a:r>
              <a:rPr lang="pt-BR" sz="2000" dirty="0">
                <a:effectLst/>
                <a:latin typeface="Arial" panose="020B0604020202020204" pitchFamily="34" charset="0"/>
                <a:ea typeface="Calibri" panose="020F0502020204030204" pitchFamily="34" charset="0"/>
                <a:cs typeface="Arial" panose="020B0604020202020204" pitchFamily="34" charset="0"/>
              </a:rPr>
              <a:t>&gt;. Acesso em: 20 abr. 2023.</a:t>
            </a:r>
            <a:endParaRPr lang="pt-BR" sz="2000" dirty="0">
              <a:latin typeface="Arial" panose="020B0604020202020204" pitchFamily="34" charset="0"/>
              <a:cs typeface="Arial" panose="020B0604020202020204" pitchFamily="34" charset="0"/>
            </a:endParaRPr>
          </a:p>
        </p:txBody>
      </p:sp>
      <p:pic>
        <p:nvPicPr>
          <p:cNvPr id="14" name="Imagem 13">
            <a:extLst>
              <a:ext uri="{FF2B5EF4-FFF2-40B4-BE49-F238E27FC236}">
                <a16:creationId xmlns:a16="http://schemas.microsoft.com/office/drawing/2014/main" id="{3CB106B0-8A31-23F6-4742-6A889D2E8C68}"/>
              </a:ext>
            </a:extLst>
          </p:cNvPr>
          <p:cNvPicPr>
            <a:picLocks noChangeAspect="1"/>
          </p:cNvPicPr>
          <p:nvPr/>
        </p:nvPicPr>
        <p:blipFill>
          <a:blip r:embed="rId9"/>
          <a:stretch>
            <a:fillRect/>
          </a:stretch>
        </p:blipFill>
        <p:spPr>
          <a:xfrm>
            <a:off x="17431733" y="12600595"/>
            <a:ext cx="5009524" cy="3704762"/>
          </a:xfrm>
          <a:prstGeom prst="rect">
            <a:avLst/>
          </a:prstGeom>
        </p:spPr>
      </p:pic>
      <p:pic>
        <p:nvPicPr>
          <p:cNvPr id="15" name="Imagem 14">
            <a:extLst>
              <a:ext uri="{FF2B5EF4-FFF2-40B4-BE49-F238E27FC236}">
                <a16:creationId xmlns:a16="http://schemas.microsoft.com/office/drawing/2014/main" id="{9ACF2F04-150E-EBF8-1A1D-FE668A8171BB}"/>
              </a:ext>
            </a:extLst>
          </p:cNvPr>
          <p:cNvPicPr>
            <a:picLocks noChangeAspect="1"/>
          </p:cNvPicPr>
          <p:nvPr/>
        </p:nvPicPr>
        <p:blipFill>
          <a:blip r:embed="rId10"/>
          <a:stretch>
            <a:fillRect/>
          </a:stretch>
        </p:blipFill>
        <p:spPr>
          <a:xfrm>
            <a:off x="23212968" y="12605520"/>
            <a:ext cx="6695207" cy="3674064"/>
          </a:xfrm>
          <a:prstGeom prst="rect">
            <a:avLst/>
          </a:prstGeom>
        </p:spPr>
      </p:pic>
      <p:sp>
        <p:nvSpPr>
          <p:cNvPr id="16" name="CaixaDeTexto 15">
            <a:extLst>
              <a:ext uri="{FF2B5EF4-FFF2-40B4-BE49-F238E27FC236}">
                <a16:creationId xmlns:a16="http://schemas.microsoft.com/office/drawing/2014/main" id="{92B901F1-DD40-4740-16AB-3E9FAA846F89}"/>
              </a:ext>
            </a:extLst>
          </p:cNvPr>
          <p:cNvSpPr txBox="1"/>
          <p:nvPr/>
        </p:nvSpPr>
        <p:spPr>
          <a:xfrm>
            <a:off x="17431732" y="11841289"/>
            <a:ext cx="5009525" cy="646331"/>
          </a:xfrm>
          <a:prstGeom prst="rect">
            <a:avLst/>
          </a:prstGeom>
          <a:noFill/>
        </p:spPr>
        <p:txBody>
          <a:bodyPr wrap="square" rtlCol="0">
            <a:spAutoFit/>
          </a:bodyPr>
          <a:lstStyle/>
          <a:p>
            <a:pPr indent="180340" algn="ctr"/>
            <a:r>
              <a:rPr lang="hr-HR" sz="1800" dirty="0">
                <a:effectLst/>
                <a:latin typeface="Times New Roman" panose="02020603050405020304" pitchFamily="18" charset="0"/>
                <a:ea typeface="Times New Roman" panose="02020603050405020304" pitchFamily="18" charset="0"/>
                <a:cs typeface="Times New Roman" panose="02020603050405020304" pitchFamily="18" charset="0"/>
              </a:rPr>
              <a:t>Figura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hr-HR"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BR" sz="1800" dirty="0">
                <a:effectLst/>
                <a:latin typeface="Times New Roman" panose="02020603050405020304" pitchFamily="18" charset="0"/>
                <a:ea typeface="Calibri" panose="020F0502020204030204" pitchFamily="34" charset="0"/>
              </a:rPr>
              <a:t>Tela visualizada pelos professores no cadastro da postagem</a:t>
            </a:r>
            <a:endParaRPr lang="pt-BR" dirty="0"/>
          </a:p>
        </p:txBody>
      </p:sp>
      <p:sp>
        <p:nvSpPr>
          <p:cNvPr id="18" name="CaixaDeTexto 17">
            <a:extLst>
              <a:ext uri="{FF2B5EF4-FFF2-40B4-BE49-F238E27FC236}">
                <a16:creationId xmlns:a16="http://schemas.microsoft.com/office/drawing/2014/main" id="{45627B89-E993-FDC5-D97B-46C8086A3A52}"/>
              </a:ext>
            </a:extLst>
          </p:cNvPr>
          <p:cNvSpPr txBox="1"/>
          <p:nvPr/>
        </p:nvSpPr>
        <p:spPr>
          <a:xfrm>
            <a:off x="23212969" y="11827850"/>
            <a:ext cx="6695206" cy="369332"/>
          </a:xfrm>
          <a:prstGeom prst="rect">
            <a:avLst/>
          </a:prstGeom>
          <a:noFill/>
        </p:spPr>
        <p:txBody>
          <a:bodyPr wrap="square" rtlCol="0">
            <a:spAutoFit/>
          </a:bodyPr>
          <a:lstStyle/>
          <a:p>
            <a:pPr indent="180340" algn="ctr"/>
            <a:r>
              <a:rPr lang="hr-HR" sz="1800" dirty="0">
                <a:effectLst/>
                <a:latin typeface="Times New Roman" panose="02020603050405020304" pitchFamily="18" charset="0"/>
                <a:ea typeface="Times New Roman" panose="02020603050405020304" pitchFamily="18" charset="0"/>
                <a:cs typeface="Times New Roman" panose="02020603050405020304" pitchFamily="18" charset="0"/>
              </a:rPr>
              <a:t>Figura </a:t>
            </a:r>
            <a:r>
              <a:rPr lang="pt-BR" sz="1800" dirty="0">
                <a:latin typeface="Times New Roman" panose="02020603050405020304" pitchFamily="18" charset="0"/>
                <a:ea typeface="Times New Roman" panose="02020603050405020304" pitchFamily="18" charset="0"/>
                <a:cs typeface="Times New Roman" panose="02020603050405020304" pitchFamily="18" charset="0"/>
              </a:rPr>
              <a:t>3</a:t>
            </a:r>
            <a:r>
              <a:rPr lang="hr-HR"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BR" sz="1800" dirty="0">
                <a:effectLst/>
                <a:latin typeface="Times New Roman" panose="02020603050405020304" pitchFamily="18" charset="0"/>
                <a:ea typeface="Calibri" panose="020F0502020204030204" pitchFamily="34" charset="0"/>
              </a:rPr>
              <a:t>Modal visualizado pelos estudantes</a:t>
            </a:r>
            <a:endParaRPr lang="pt-BR" dirty="0"/>
          </a:p>
        </p:txBody>
      </p:sp>
      <p:sp>
        <p:nvSpPr>
          <p:cNvPr id="20" name="CaixaDeTexto 19">
            <a:extLst>
              <a:ext uri="{FF2B5EF4-FFF2-40B4-BE49-F238E27FC236}">
                <a16:creationId xmlns:a16="http://schemas.microsoft.com/office/drawing/2014/main" id="{B2FD965E-01EE-B4CC-C602-513272EB596B}"/>
              </a:ext>
            </a:extLst>
          </p:cNvPr>
          <p:cNvSpPr txBox="1"/>
          <p:nvPr/>
        </p:nvSpPr>
        <p:spPr>
          <a:xfrm>
            <a:off x="23212969" y="16612362"/>
            <a:ext cx="6695206" cy="369332"/>
          </a:xfrm>
          <a:prstGeom prst="rect">
            <a:avLst/>
          </a:prstGeom>
          <a:noFill/>
        </p:spPr>
        <p:txBody>
          <a:bodyPr wrap="square" rtlCol="0">
            <a:spAutoFit/>
          </a:bodyPr>
          <a:lstStyle/>
          <a:p>
            <a:pPr indent="180340" algn="ct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Fonte: Autor (2023)</a:t>
            </a:r>
            <a:endParaRPr lang="pt-BR" dirty="0"/>
          </a:p>
        </p:txBody>
      </p:sp>
      <p:sp>
        <p:nvSpPr>
          <p:cNvPr id="21" name="CaixaDeTexto 20">
            <a:extLst>
              <a:ext uri="{FF2B5EF4-FFF2-40B4-BE49-F238E27FC236}">
                <a16:creationId xmlns:a16="http://schemas.microsoft.com/office/drawing/2014/main" id="{3883A082-FAB6-4AA3-3660-008777AA3E02}"/>
              </a:ext>
            </a:extLst>
          </p:cNvPr>
          <p:cNvSpPr txBox="1"/>
          <p:nvPr/>
        </p:nvSpPr>
        <p:spPr>
          <a:xfrm>
            <a:off x="17431732" y="16681384"/>
            <a:ext cx="5009525" cy="369332"/>
          </a:xfrm>
          <a:prstGeom prst="rect">
            <a:avLst/>
          </a:prstGeom>
          <a:noFill/>
        </p:spPr>
        <p:txBody>
          <a:bodyPr wrap="square" rtlCol="0">
            <a:spAutoFit/>
          </a:bodyPr>
          <a:lstStyle/>
          <a:p>
            <a:pPr indent="180340" algn="ct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Fonte: Autor (2023)</a:t>
            </a:r>
            <a:endParaRPr lang="pt-BR" dirty="0"/>
          </a:p>
        </p:txBody>
      </p:sp>
    </p:spTree>
    <p:extLst>
      <p:ext uri="{BB962C8B-B14F-4D97-AF65-F5344CB8AC3E}">
        <p14:creationId xmlns:p14="http://schemas.microsoft.com/office/powerpoint/2010/main" val="213460499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1725</Words>
  <Application>Microsoft Office PowerPoint</Application>
  <PresentationFormat>Personalizar</PresentationFormat>
  <Paragraphs>51</Paragraphs>
  <Slides>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Arial</vt:lpstr>
      <vt:lpstr>Calibri</vt:lpstr>
      <vt:lpstr>Calibri Light</vt:lpstr>
      <vt:lpstr>Courier New</vt:lpstr>
      <vt:lpstr>Times New Roman</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 Eduarda Costa Rodrigues</dc:creator>
  <cp:lastModifiedBy>Enzo Dante</cp:lastModifiedBy>
  <cp:revision>7</cp:revision>
  <dcterms:created xsi:type="dcterms:W3CDTF">2023-09-11T19:45:15Z</dcterms:created>
  <dcterms:modified xsi:type="dcterms:W3CDTF">2023-10-15T20:55:56Z</dcterms:modified>
</cp:coreProperties>
</file>