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0"/>
  </p:normalViewPr>
  <p:slideViewPr>
    <p:cSldViewPr snapToGrid="0">
      <p:cViewPr varScale="1">
        <p:scale>
          <a:sx n="109" d="100"/>
          <a:sy n="109" d="100"/>
        </p:scale>
        <p:origin x="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D979624-0254-4E3E-BB57-B827BAD1BCFA}" type="datetimeFigureOut">
              <a:rPr lang="en-US" smtClean="0"/>
              <a:t>5/28/20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74E367F-FB14-4697-8290-CD746AFE83DD}" type="slidenum">
              <a:rPr lang="en-US" smtClean="0"/>
              <a:t>‹Nº›</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28461578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979624-0254-4E3E-BB57-B827BAD1BCFA}" type="datetimeFigureOut">
              <a:rPr lang="en-US" smtClean="0"/>
              <a:t>5/28/20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E367F-FB14-4697-8290-CD746AFE83DD}" type="slidenum">
              <a:rPr lang="en-US" smtClean="0"/>
              <a:t>‹Nº›</a:t>
            </a:fld>
            <a:endParaRPr lang="en-US"/>
          </a:p>
        </p:txBody>
      </p:sp>
    </p:spTree>
    <p:extLst>
      <p:ext uri="{BB962C8B-B14F-4D97-AF65-F5344CB8AC3E}">
        <p14:creationId xmlns:p14="http://schemas.microsoft.com/office/powerpoint/2010/main" val="253327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979624-0254-4E3E-BB57-B827BAD1BCFA}" type="datetimeFigureOut">
              <a:rPr lang="en-US" smtClean="0"/>
              <a:t>5/28/20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E367F-FB14-4697-8290-CD746AFE83DD}" type="slidenum">
              <a:rPr lang="en-US" smtClean="0"/>
              <a:t>‹Nº›</a:t>
            </a:fld>
            <a:endParaRPr lang="en-US"/>
          </a:p>
        </p:txBody>
      </p:sp>
    </p:spTree>
    <p:extLst>
      <p:ext uri="{BB962C8B-B14F-4D97-AF65-F5344CB8AC3E}">
        <p14:creationId xmlns:p14="http://schemas.microsoft.com/office/powerpoint/2010/main" val="155616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979624-0254-4E3E-BB57-B827BAD1BCFA}" type="datetimeFigureOut">
              <a:rPr lang="en-US" smtClean="0"/>
              <a:t>5/28/20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E367F-FB14-4697-8290-CD746AFE83DD}" type="slidenum">
              <a:rPr lang="en-US" smtClean="0"/>
              <a:t>‹Nº›</a:t>
            </a:fld>
            <a:endParaRPr lang="en-US"/>
          </a:p>
        </p:txBody>
      </p:sp>
    </p:spTree>
    <p:extLst>
      <p:ext uri="{BB962C8B-B14F-4D97-AF65-F5344CB8AC3E}">
        <p14:creationId xmlns:p14="http://schemas.microsoft.com/office/powerpoint/2010/main" val="1206460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D979624-0254-4E3E-BB57-B827BAD1BCFA}" type="datetimeFigureOut">
              <a:rPr lang="en-US" smtClean="0"/>
              <a:t>5/28/20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74E367F-FB14-4697-8290-CD746AFE83DD}" type="slidenum">
              <a:rPr lang="en-US" smtClean="0"/>
              <a:t>‹Nº›</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947772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D979624-0254-4E3E-BB57-B827BAD1BCFA}" type="datetimeFigureOut">
              <a:rPr lang="en-US" smtClean="0"/>
              <a:t>5/28/20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E367F-FB14-4697-8290-CD746AFE83DD}" type="slidenum">
              <a:rPr lang="en-US" smtClean="0"/>
              <a:t>‹Nº›</a:t>
            </a:fld>
            <a:endParaRPr lang="en-US"/>
          </a:p>
        </p:txBody>
      </p:sp>
    </p:spTree>
    <p:extLst>
      <p:ext uri="{BB962C8B-B14F-4D97-AF65-F5344CB8AC3E}">
        <p14:creationId xmlns:p14="http://schemas.microsoft.com/office/powerpoint/2010/main" val="3850564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D979624-0254-4E3E-BB57-B827BAD1BCFA}" type="datetimeFigureOut">
              <a:rPr lang="en-US" smtClean="0"/>
              <a:t>5/28/20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4E367F-FB14-4697-8290-CD746AFE83DD}" type="slidenum">
              <a:rPr lang="en-US" smtClean="0"/>
              <a:t>‹Nº›</a:t>
            </a:fld>
            <a:endParaRPr lang="en-US"/>
          </a:p>
        </p:txBody>
      </p:sp>
    </p:spTree>
    <p:extLst>
      <p:ext uri="{BB962C8B-B14F-4D97-AF65-F5344CB8AC3E}">
        <p14:creationId xmlns:p14="http://schemas.microsoft.com/office/powerpoint/2010/main" val="3958371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D979624-0254-4E3E-BB57-B827BAD1BCFA}" type="datetimeFigureOut">
              <a:rPr lang="en-US" smtClean="0"/>
              <a:t>5/28/20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E367F-FB14-4697-8290-CD746AFE83DD}" type="slidenum">
              <a:rPr lang="en-US" smtClean="0"/>
              <a:t>‹Nº›</a:t>
            </a:fld>
            <a:endParaRPr lang="en-US"/>
          </a:p>
        </p:txBody>
      </p:sp>
    </p:spTree>
    <p:extLst>
      <p:ext uri="{BB962C8B-B14F-4D97-AF65-F5344CB8AC3E}">
        <p14:creationId xmlns:p14="http://schemas.microsoft.com/office/powerpoint/2010/main" val="4063804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79624-0254-4E3E-BB57-B827BAD1BCFA}" type="datetimeFigureOut">
              <a:rPr lang="en-US" smtClean="0"/>
              <a:t>5/28/20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4E367F-FB14-4697-8290-CD746AFE83DD}" type="slidenum">
              <a:rPr lang="en-US" smtClean="0"/>
              <a:t>‹Nº›</a:t>
            </a:fld>
            <a:endParaRPr lang="en-US"/>
          </a:p>
        </p:txBody>
      </p:sp>
    </p:spTree>
    <p:extLst>
      <p:ext uri="{BB962C8B-B14F-4D97-AF65-F5344CB8AC3E}">
        <p14:creationId xmlns:p14="http://schemas.microsoft.com/office/powerpoint/2010/main" val="1896233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979624-0254-4E3E-BB57-B827BAD1BCFA}" type="datetimeFigureOut">
              <a:rPr lang="en-US" smtClean="0"/>
              <a:t>5/28/20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74E367F-FB14-4697-8290-CD746AFE83DD}" type="slidenum">
              <a:rPr lang="en-US" smtClean="0"/>
              <a:t>‹Nº›</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6311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979624-0254-4E3E-BB57-B827BAD1BCFA}" type="datetimeFigureOut">
              <a:rPr lang="en-US" smtClean="0"/>
              <a:t>5/28/20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74E367F-FB14-4697-8290-CD746AFE83DD}" type="slidenum">
              <a:rPr lang="en-US" smtClean="0"/>
              <a:t>‹Nº›</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17309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D979624-0254-4E3E-BB57-B827BAD1BCFA}" type="datetimeFigureOut">
              <a:rPr lang="en-US" smtClean="0"/>
              <a:t>5/28/20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74E367F-FB14-4697-8290-CD746AFE83DD}" type="slidenum">
              <a:rPr lang="en-US" smtClean="0"/>
              <a:t>‹Nº›</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323656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2B3E40E-674B-4F5A-98DA-D9F92C23751F}"/>
              </a:ext>
            </a:extLst>
          </p:cNvPr>
          <p:cNvSpPr txBox="1"/>
          <p:nvPr/>
        </p:nvSpPr>
        <p:spPr>
          <a:xfrm>
            <a:off x="2607139" y="2299725"/>
            <a:ext cx="5878532" cy="1754326"/>
          </a:xfrm>
          <a:prstGeom prst="rect">
            <a:avLst/>
          </a:prstGeom>
          <a:noFill/>
        </p:spPr>
        <p:txBody>
          <a:bodyPr wrap="none" rtlCol="0">
            <a:spAutoFit/>
          </a:bodyPr>
          <a:lstStyle/>
          <a:p>
            <a:r>
              <a:rPr lang="en-US" sz="5400" dirty="0">
                <a:latin typeface="Arial" panose="020B0604020202020204" pitchFamily="34" charset="0"/>
                <a:cs typeface="Arial" panose="020B0604020202020204" pitchFamily="34" charset="0"/>
              </a:rPr>
              <a:t>Capstone Project. </a:t>
            </a:r>
          </a:p>
          <a:p>
            <a:r>
              <a:rPr lang="en-US" sz="5400" dirty="0">
                <a:latin typeface="Arial" panose="020B0604020202020204" pitchFamily="34" charset="0"/>
                <a:cs typeface="Arial" panose="020B0604020202020204" pitchFamily="34" charset="0"/>
              </a:rPr>
              <a:t>Crime in Chicago. </a:t>
            </a:r>
          </a:p>
        </p:txBody>
      </p:sp>
    </p:spTree>
    <p:extLst>
      <p:ext uri="{BB962C8B-B14F-4D97-AF65-F5344CB8AC3E}">
        <p14:creationId xmlns:p14="http://schemas.microsoft.com/office/powerpoint/2010/main" val="191870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CC01BD2-82DA-463B-90C5-37C45AC141E3}"/>
              </a:ext>
            </a:extLst>
          </p:cNvPr>
          <p:cNvSpPr txBox="1"/>
          <p:nvPr/>
        </p:nvSpPr>
        <p:spPr>
          <a:xfrm>
            <a:off x="1209822" y="2472789"/>
            <a:ext cx="9520878" cy="1938992"/>
          </a:xfrm>
          <a:prstGeom prst="rect">
            <a:avLst/>
          </a:prstGeom>
          <a:noFill/>
        </p:spPr>
        <p:txBody>
          <a:bodyPr wrap="square" rtlCol="0">
            <a:spAutoFit/>
          </a:bodyPr>
          <a:lstStyle/>
          <a:p>
            <a:r>
              <a:rPr lang="es-UY" sz="2400" dirty="0"/>
              <a:t>Crime in Chicago has been a vital issue in the city. The Chicago Police Department's Records office has been tracking them since the early 1900s. It is appreciated how the general crime rate in the city of Chicago is higher than that of the US average. The reasons why Chicago has higher numbers within the US remain unclear.</a:t>
            </a:r>
            <a:endParaRPr lang="en-US" dirty="0"/>
          </a:p>
        </p:txBody>
      </p:sp>
      <p:sp>
        <p:nvSpPr>
          <p:cNvPr id="5" name="CuadroTexto 4">
            <a:extLst>
              <a:ext uri="{FF2B5EF4-FFF2-40B4-BE49-F238E27FC236}">
                <a16:creationId xmlns:a16="http://schemas.microsoft.com/office/drawing/2014/main" id="{859A8DDD-CB17-48B4-B63D-2F57B649C621}"/>
              </a:ext>
            </a:extLst>
          </p:cNvPr>
          <p:cNvSpPr txBox="1"/>
          <p:nvPr/>
        </p:nvSpPr>
        <p:spPr>
          <a:xfrm>
            <a:off x="1209822" y="886264"/>
            <a:ext cx="3453189" cy="769441"/>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Introduction</a:t>
            </a:r>
          </a:p>
        </p:txBody>
      </p:sp>
    </p:spTree>
    <p:extLst>
      <p:ext uri="{BB962C8B-B14F-4D97-AF65-F5344CB8AC3E}">
        <p14:creationId xmlns:p14="http://schemas.microsoft.com/office/powerpoint/2010/main" val="3872406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514BC16-0E8A-45A1-B2B3-AC63B6B9A8C5}"/>
              </a:ext>
            </a:extLst>
          </p:cNvPr>
          <p:cNvSpPr txBox="1"/>
          <p:nvPr/>
        </p:nvSpPr>
        <p:spPr>
          <a:xfrm>
            <a:off x="6096000" y="4614863"/>
            <a:ext cx="5077983"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In the following image, we can see the Arrested vs Non Arrested cases.  </a:t>
            </a:r>
          </a:p>
        </p:txBody>
      </p:sp>
      <p:pic>
        <p:nvPicPr>
          <p:cNvPr id="3" name="Imagen 2" descr="Captura de pantalla de un celular&#10;&#10;Descripción generada automáticamente">
            <a:extLst>
              <a:ext uri="{FF2B5EF4-FFF2-40B4-BE49-F238E27FC236}">
                <a16:creationId xmlns:a16="http://schemas.microsoft.com/office/drawing/2014/main" id="{CFDF8A6E-A946-EA47-AC19-173D4305C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938" y="177800"/>
            <a:ext cx="5232400" cy="4216400"/>
          </a:xfrm>
          <a:prstGeom prst="rect">
            <a:avLst/>
          </a:prstGeom>
        </p:spPr>
      </p:pic>
    </p:spTree>
    <p:extLst>
      <p:ext uri="{BB962C8B-B14F-4D97-AF65-F5344CB8AC3E}">
        <p14:creationId xmlns:p14="http://schemas.microsoft.com/office/powerpoint/2010/main" val="2612199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5FF4611-141D-47A5-9F85-7321CF595982}"/>
              </a:ext>
            </a:extLst>
          </p:cNvPr>
          <p:cNvSpPr txBox="1"/>
          <p:nvPr/>
        </p:nvSpPr>
        <p:spPr>
          <a:xfrm>
            <a:off x="5458838" y="4405557"/>
            <a:ext cx="6159932"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The more repetitive crimes are theft, criminal damage, battery and narcotics. </a:t>
            </a:r>
            <a:endParaRPr lang="en-US" dirty="0"/>
          </a:p>
        </p:txBody>
      </p:sp>
      <p:pic>
        <p:nvPicPr>
          <p:cNvPr id="3" name="Imagen 2" descr="Captura de pantalla de un celular&#10;&#10;Descripción generada automáticamente">
            <a:extLst>
              <a:ext uri="{FF2B5EF4-FFF2-40B4-BE49-F238E27FC236}">
                <a16:creationId xmlns:a16="http://schemas.microsoft.com/office/drawing/2014/main" id="{F3BA9346-9D40-C848-A974-6104182E8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058" y="0"/>
            <a:ext cx="4508780" cy="4333568"/>
          </a:xfrm>
          <a:prstGeom prst="rect">
            <a:avLst/>
          </a:prstGeom>
        </p:spPr>
      </p:pic>
    </p:spTree>
    <p:extLst>
      <p:ext uri="{BB962C8B-B14F-4D97-AF65-F5344CB8AC3E}">
        <p14:creationId xmlns:p14="http://schemas.microsoft.com/office/powerpoint/2010/main" val="3397538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DECB624-D241-457B-AA19-0D436E669D9D}"/>
              </a:ext>
            </a:extLst>
          </p:cNvPr>
          <p:cNvSpPr txBox="1"/>
          <p:nvPr/>
        </p:nvSpPr>
        <p:spPr>
          <a:xfrm>
            <a:off x="6863090" y="4538327"/>
            <a:ext cx="4309734"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Also, most of the crimes happened on the street. </a:t>
            </a:r>
            <a:endParaRPr lang="en-US" dirty="0"/>
          </a:p>
        </p:txBody>
      </p:sp>
      <p:pic>
        <p:nvPicPr>
          <p:cNvPr id="3" name="Imagen 2" descr="Captura de pantalla de un celular con letras&#10;&#10;Descripción generada automáticamente">
            <a:extLst>
              <a:ext uri="{FF2B5EF4-FFF2-40B4-BE49-F238E27FC236}">
                <a16:creationId xmlns:a16="http://schemas.microsoft.com/office/drawing/2014/main" id="{56670FE0-3B2E-B841-900A-842209DD3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72690"/>
            <a:ext cx="5105400" cy="4279900"/>
          </a:xfrm>
          <a:prstGeom prst="rect">
            <a:avLst/>
          </a:prstGeom>
        </p:spPr>
      </p:pic>
    </p:spTree>
    <p:extLst>
      <p:ext uri="{BB962C8B-B14F-4D97-AF65-F5344CB8AC3E}">
        <p14:creationId xmlns:p14="http://schemas.microsoft.com/office/powerpoint/2010/main" val="926688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57F3906-1239-4F05-B846-E366D34C2F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8610" y="296337"/>
            <a:ext cx="5187390" cy="6077756"/>
          </a:xfrm>
          <a:prstGeom prst="rect">
            <a:avLst/>
          </a:prstGeom>
          <a:noFill/>
          <a:ln>
            <a:noFill/>
          </a:ln>
        </p:spPr>
      </p:pic>
      <p:sp>
        <p:nvSpPr>
          <p:cNvPr id="5" name="CuadroTexto 4">
            <a:extLst>
              <a:ext uri="{FF2B5EF4-FFF2-40B4-BE49-F238E27FC236}">
                <a16:creationId xmlns:a16="http://schemas.microsoft.com/office/drawing/2014/main" id="{DB418619-17F1-424C-B9CE-327A6BBF4C22}"/>
              </a:ext>
            </a:extLst>
          </p:cNvPr>
          <p:cNvSpPr txBox="1"/>
          <p:nvPr/>
        </p:nvSpPr>
        <p:spPr>
          <a:xfrm>
            <a:off x="6355043" y="1563657"/>
            <a:ext cx="4204802" cy="230832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As the image shows, theft crime doesn’t follow a patter, it is randomly situated in the center of city street, then it might be nice to increase police patrol.</a:t>
            </a:r>
          </a:p>
        </p:txBody>
      </p:sp>
    </p:spTree>
    <p:extLst>
      <p:ext uri="{BB962C8B-B14F-4D97-AF65-F5344CB8AC3E}">
        <p14:creationId xmlns:p14="http://schemas.microsoft.com/office/powerpoint/2010/main" val="2129275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160D854-A5C0-4EE8-9AF4-C6C2AE6895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24131" y="592602"/>
            <a:ext cx="4784300" cy="5672796"/>
          </a:xfrm>
          <a:prstGeom prst="rect">
            <a:avLst/>
          </a:prstGeom>
          <a:noFill/>
          <a:ln>
            <a:noFill/>
          </a:ln>
        </p:spPr>
      </p:pic>
      <p:sp>
        <p:nvSpPr>
          <p:cNvPr id="5" name="CuadroTexto 4">
            <a:extLst>
              <a:ext uri="{FF2B5EF4-FFF2-40B4-BE49-F238E27FC236}">
                <a16:creationId xmlns:a16="http://schemas.microsoft.com/office/drawing/2014/main" id="{E3496606-CAFF-4F9A-94A4-AC011B034656}"/>
              </a:ext>
            </a:extLst>
          </p:cNvPr>
          <p:cNvSpPr txBox="1"/>
          <p:nvPr/>
        </p:nvSpPr>
        <p:spPr>
          <a:xfrm>
            <a:off x="6096000" y="1972549"/>
            <a:ext cx="5566349" cy="230832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For narcotic crime cases, it mays follow a pattern in oak park and cicero zones for most cases, and such a few others in the south of main zone with some outliers. </a:t>
            </a:r>
            <a:r>
              <a:rPr lang="es-UY" sz="2400" dirty="0">
                <a:latin typeface="Arial" panose="020B0604020202020204" pitchFamily="34" charset="0"/>
                <a:cs typeface="Arial" panose="020B0604020202020204" pitchFamily="34" charset="0"/>
              </a:rPr>
              <a:t>Maybe it could be good to install police controls in that area.</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8444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8B30383-1AB4-4C1E-B668-54BF14DFAA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9796" y="481818"/>
            <a:ext cx="4698609" cy="5894363"/>
          </a:xfrm>
          <a:prstGeom prst="rect">
            <a:avLst/>
          </a:prstGeom>
          <a:noFill/>
          <a:ln>
            <a:noFill/>
          </a:ln>
        </p:spPr>
      </p:pic>
      <p:sp>
        <p:nvSpPr>
          <p:cNvPr id="5" name="CuadroTexto 4">
            <a:extLst>
              <a:ext uri="{FF2B5EF4-FFF2-40B4-BE49-F238E27FC236}">
                <a16:creationId xmlns:a16="http://schemas.microsoft.com/office/drawing/2014/main" id="{A7423A5F-733F-4BBB-9ADD-DDF45188F411}"/>
              </a:ext>
            </a:extLst>
          </p:cNvPr>
          <p:cNvSpPr txBox="1"/>
          <p:nvPr/>
        </p:nvSpPr>
        <p:spPr>
          <a:xfrm>
            <a:off x="5824024" y="2321003"/>
            <a:ext cx="5455355" cy="1200329"/>
          </a:xfrm>
          <a:prstGeom prst="rect">
            <a:avLst/>
          </a:prstGeom>
          <a:noFill/>
        </p:spPr>
        <p:txBody>
          <a:bodyPr wrap="square" rtlCol="0">
            <a:spAutoFit/>
          </a:bodyPr>
          <a:lstStyle/>
          <a:p>
            <a:r>
              <a:rPr lang="en-US" sz="2400" dirty="0"/>
              <a:t>As the map shows, criminal damage crime is a crime highly randomly distributed as theft.</a:t>
            </a:r>
            <a:endParaRPr lang="en-US" dirty="0"/>
          </a:p>
        </p:txBody>
      </p:sp>
    </p:spTree>
    <p:extLst>
      <p:ext uri="{BB962C8B-B14F-4D97-AF65-F5344CB8AC3E}">
        <p14:creationId xmlns:p14="http://schemas.microsoft.com/office/powerpoint/2010/main" val="2246689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45E635C-8C05-40E2-846B-FBDD8F3D0E64}"/>
              </a:ext>
            </a:extLst>
          </p:cNvPr>
          <p:cNvSpPr txBox="1"/>
          <p:nvPr/>
        </p:nvSpPr>
        <p:spPr>
          <a:xfrm>
            <a:off x="872197" y="492369"/>
            <a:ext cx="2977097" cy="1046440"/>
          </a:xfrm>
          <a:prstGeom prst="rect">
            <a:avLst/>
          </a:prstGeom>
          <a:noFill/>
        </p:spPr>
        <p:txBody>
          <a:bodyPr wrap="none" rtlCol="0">
            <a:spAutoFit/>
          </a:bodyPr>
          <a:lstStyle/>
          <a:p>
            <a:r>
              <a:rPr lang="en-US" sz="4400" dirty="0">
                <a:latin typeface="Arial" panose="020B0604020202020204" pitchFamily="34" charset="0"/>
                <a:cs typeface="Arial" panose="020B0604020202020204" pitchFamily="34" charset="0"/>
              </a:rPr>
              <a:t>Conclusion</a:t>
            </a:r>
          </a:p>
          <a:p>
            <a:endParaRPr lang="en-US" dirty="0"/>
          </a:p>
        </p:txBody>
      </p:sp>
      <p:sp>
        <p:nvSpPr>
          <p:cNvPr id="5" name="CuadroTexto 4">
            <a:extLst>
              <a:ext uri="{FF2B5EF4-FFF2-40B4-BE49-F238E27FC236}">
                <a16:creationId xmlns:a16="http://schemas.microsoft.com/office/drawing/2014/main" id="{14978FFF-1D60-4CB0-B2B2-52121984ED03}"/>
              </a:ext>
            </a:extLst>
          </p:cNvPr>
          <p:cNvSpPr txBox="1"/>
          <p:nvPr/>
        </p:nvSpPr>
        <p:spPr>
          <a:xfrm>
            <a:off x="1352843" y="1948202"/>
            <a:ext cx="9052933" cy="2677656"/>
          </a:xfrm>
          <a:prstGeom prst="rect">
            <a:avLst/>
          </a:prstGeom>
          <a:noFill/>
        </p:spPr>
        <p:txBody>
          <a:bodyPr wrap="square" rtlCol="0">
            <a:spAutoFit/>
          </a:bodyPr>
          <a:lstStyle/>
          <a:p>
            <a:r>
              <a:rPr lang="es-UY" sz="2800" dirty="0"/>
              <a:t>Throughout this presentation, it was demonstrated that the relevant crimes would be robbery and narcotics, among others. Each one has its best way of being prevented, but it is clear that acting on the affected areas and increasing the police presence in the city would be a good start as tools.</a:t>
            </a:r>
            <a:endParaRPr lang="en-US" dirty="0"/>
          </a:p>
        </p:txBody>
      </p:sp>
    </p:spTree>
    <p:extLst>
      <p:ext uri="{BB962C8B-B14F-4D97-AF65-F5344CB8AC3E}">
        <p14:creationId xmlns:p14="http://schemas.microsoft.com/office/powerpoint/2010/main" val="423497799"/>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{8F2A1231-C766-2941-846F-8740F08F6AD3}tf10001072</Template>
  <TotalTime>69</TotalTime>
  <Words>265</Words>
  <Application>Microsoft Macintosh PowerPoint</Application>
  <PresentationFormat>Panorámica</PresentationFormat>
  <Paragraphs>12</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Franklin Gothic Book</vt:lpstr>
      <vt:lpstr>Recorte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Sebastián</dc:creator>
  <cp:lastModifiedBy>Leon Oltarz</cp:lastModifiedBy>
  <cp:revision>5</cp:revision>
  <dcterms:created xsi:type="dcterms:W3CDTF">2020-04-06T18:31:08Z</dcterms:created>
  <dcterms:modified xsi:type="dcterms:W3CDTF">2020-05-28T20:29:28Z</dcterms:modified>
</cp:coreProperties>
</file>