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3" r:id="rId3"/>
    <p:sldId id="262" r:id="rId4"/>
    <p:sldId id="260" r:id="rId5"/>
    <p:sldId id="259" r:id="rId6"/>
    <p:sldId id="261" r:id="rId7"/>
    <p:sldId id="258" r:id="rId8"/>
    <p:sldId id="265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61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7071-6869-1A44-B595-626894B2D115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D8C35-F37B-8240-908A-EB0A5C9F219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455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F1E5-E79A-92FB-904B-EDFDE35A8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F16F-0D4A-6754-2A1F-ED39E8A43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800A-26C5-5232-1A42-53230A38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7368-C1F2-607C-EAA9-24E0DFC6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2A95-A128-DB69-15E7-E43941CF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034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0D8D-53D6-F50A-060E-03B76A26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FCD01-2AC7-E3B1-C166-AED4BC45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205-6FCA-21E8-D965-234FDB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848E-43E1-8FC4-4C03-86D5FB6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D7A7-EC0D-88B9-C1DA-2241D8BA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83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165A9-6E98-5376-2A4F-759EAFF4C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42C67-6FBE-2413-AE97-6A14B55E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D702-FDCE-0B1C-E73E-27C32D4A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8BE9-D4D5-9C92-05D2-971BE11C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EB54-0770-6D4D-E031-355B360D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951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895D-589F-8B2A-7DCE-4F1B0715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8C41-8E40-9947-E53A-93307781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B93E-741D-E136-9C3F-0441F0E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7E2D-39E5-BADE-1A7E-181201EC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CDEE-45CD-9DD3-7072-86C11C8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175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4294-7B8D-EF54-9BCF-44334E67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21A0-19F1-FF63-A8B9-EFAD31E8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0B4D-28E5-41F2-50B3-7F800EC0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6A8F-8D5D-5CC8-88B5-69C9CAE4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096A-DB35-4CEC-7E51-635ED362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57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6DE8-8D40-82A9-3CD1-1EE5E07B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C7D1-DED3-7483-9B1C-E602CC95A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0420-9A48-AC27-C6CE-D26E5F18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CB851-1EC2-6A80-3615-E3EA22E9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7414-D423-A97B-89E8-F176E4F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5A8D-2941-F9AB-756A-721C449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1899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C5A9-BABD-E2E6-407E-C4271462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0F0C-CCC6-453E-7A4B-A0871FB8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65E3-A123-1A61-EF59-8DF5B477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6999F-2E98-B81F-23B3-4A7EBB2E4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9551F-0401-92E1-781A-5BF39514C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BC51B-0F7D-8E4E-00A3-E74AF8E3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1C101-03B6-0AFB-FB5C-693CC42C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9F4EE-FBEB-29ED-05FF-2DC82B88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70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C20C-D562-9A8B-5177-E094FB0F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8D9F6-E59E-A548-FD81-C9D74350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0E0D8-77ED-DDFA-0C36-0AC07498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CBCA3-4BC4-C8A8-8D68-AC7B70A1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706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4E81-65C3-B7AD-3ADB-8FC078A9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A0B7A-7ABF-E5A6-E494-8D581474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88B89-40A6-9C07-1623-97D927B7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71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68A2-3F7D-2DB3-4544-3EFF70FA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D35F-AF64-90F5-DA32-ACCA0136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68D31-0366-C87F-883D-2BC84B155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49E2-577C-1449-8E87-07767A1C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E530-C174-3564-8513-2A35175D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F1FE-B58C-7171-FF3B-E08CC73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6600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7D63-34FD-B4CE-29D9-E7337B6E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B2676-E4E7-71EB-6B2C-CA61C878A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FD875-74D4-140E-3CC4-8044DD6B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A4AF9-7188-C8EB-2546-1F60EB0A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95F0-C48D-7ED9-049A-4171629F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35BCC-5BFA-1CBF-96EC-F99010D0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514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DD1F6-80DC-9771-303A-9DDF071B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F860-AE90-1791-1466-964DF8C6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7F41-7510-7CED-A6AA-45258273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9A8F9-680B-B948-9917-74781D26A8F3}" type="datetimeFigureOut">
              <a:rPr lang="en-BR" smtClean="0"/>
              <a:t>16/02/24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C80D-CD49-BC17-E933-B2A0D63BD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91551-4A00-526B-79FE-649768888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4CF5B-7E78-B246-B2F7-A116903C258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0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Um desafio - o poder dentro de você. Aceita ou vai ficar na mesma?">
            <a:extLst>
              <a:ext uri="{FF2B5EF4-FFF2-40B4-BE49-F238E27FC236}">
                <a16:creationId xmlns:a16="http://schemas.microsoft.com/office/drawing/2014/main" id="{18E1F185-611C-1E47-2A45-98706EBF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09" y="1228725"/>
            <a:ext cx="9898181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ata Science Logo Royalty-Free Images, Stock Photos &amp; Pictures |  Shutterstock">
            <a:extLst>
              <a:ext uri="{FF2B5EF4-FFF2-40B4-BE49-F238E27FC236}">
                <a16:creationId xmlns:a16="http://schemas.microsoft.com/office/drawing/2014/main" id="{50A67FD8-91CB-3452-308C-F2B9522E6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1" b="30411"/>
          <a:stretch/>
        </p:blipFill>
        <p:spPr bwMode="auto">
          <a:xfrm>
            <a:off x="4502149" y="5457825"/>
            <a:ext cx="3187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8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DB52B3-1BA2-CE9A-8657-B9090139B9EB}"/>
              </a:ext>
            </a:extLst>
          </p:cNvPr>
          <p:cNvSpPr txBox="1">
            <a:spLocks/>
          </p:cNvSpPr>
          <p:nvPr/>
        </p:nvSpPr>
        <p:spPr>
          <a:xfrm>
            <a:off x="761801" y="328512"/>
            <a:ext cx="4778387" cy="162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Breast Cancer Wisconsin Dataset 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65DB9-E283-28D2-9501-D1D55877D8F3}"/>
              </a:ext>
            </a:extLst>
          </p:cNvPr>
          <p:cNvSpPr txBox="1"/>
          <p:nvPr/>
        </p:nvSpPr>
        <p:spPr>
          <a:xfrm>
            <a:off x="487180" y="2614507"/>
            <a:ext cx="7164904" cy="3374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Descrição</a:t>
            </a:r>
            <a:r>
              <a:rPr lang="en-US" sz="1600" b="1" dirty="0">
                <a:effectLst/>
              </a:rPr>
              <a:t> do </a:t>
            </a:r>
            <a:r>
              <a:rPr lang="en-US" sz="1600" b="1" dirty="0" err="1">
                <a:effectLst/>
              </a:rPr>
              <a:t>Problema</a:t>
            </a:r>
            <a:r>
              <a:rPr lang="en-US" sz="1600" b="1" dirty="0"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O </a:t>
            </a:r>
            <a:r>
              <a:rPr lang="en-US" sz="1600" dirty="0" err="1">
                <a:effectLst/>
              </a:rPr>
              <a:t>câncer</a:t>
            </a:r>
            <a:r>
              <a:rPr lang="en-US" sz="1600" dirty="0">
                <a:effectLst/>
              </a:rPr>
              <a:t> de mama é </a:t>
            </a:r>
            <a:r>
              <a:rPr lang="en-US" sz="1600" dirty="0" err="1">
                <a:effectLst/>
              </a:rPr>
              <a:t>uma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doença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causada</a:t>
            </a:r>
            <a:r>
              <a:rPr lang="en-US" sz="1600" dirty="0">
                <a:effectLst/>
              </a:rPr>
              <a:t> pela </a:t>
            </a:r>
            <a:r>
              <a:rPr lang="en-US" sz="1600" dirty="0" err="1">
                <a:effectLst/>
              </a:rPr>
              <a:t>multiplicação</a:t>
            </a:r>
            <a:r>
              <a:rPr lang="en-US" sz="1600" dirty="0">
                <a:effectLst/>
              </a:rPr>
              <a:t> anormal de </a:t>
            </a:r>
            <a:r>
              <a:rPr lang="en-US" sz="1600" dirty="0" err="1">
                <a:effectLst/>
              </a:rPr>
              <a:t>células</a:t>
            </a:r>
            <a:r>
              <a:rPr lang="en-US" sz="1600" dirty="0">
                <a:effectLst/>
              </a:rPr>
              <a:t> da mama e </a:t>
            </a:r>
            <a:r>
              <a:rPr lang="en-US" sz="1600" dirty="0" err="1">
                <a:effectLst/>
              </a:rPr>
              <a:t>afeta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na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maioria</a:t>
            </a:r>
            <a:r>
              <a:rPr lang="en-US" sz="1600" dirty="0">
                <a:effectLst/>
              </a:rPr>
              <a:t> dos </a:t>
            </a:r>
            <a:r>
              <a:rPr lang="en-US" sz="1600" dirty="0" err="1">
                <a:effectLst/>
              </a:rPr>
              <a:t>casos</a:t>
            </a:r>
            <a:r>
              <a:rPr lang="en-US" sz="1600" dirty="0">
                <a:effectLst/>
              </a:rPr>
              <a:t>, as </a:t>
            </a:r>
            <a:r>
              <a:rPr lang="en-US" sz="1600" dirty="0" err="1">
                <a:effectLst/>
              </a:rPr>
              <a:t>mulheres</a:t>
            </a:r>
            <a:r>
              <a:rPr lang="en-US" sz="1600" dirty="0">
                <a:effectLst/>
              </a:rPr>
              <a:t>. Segundo o Instituto Nacional de </a:t>
            </a:r>
            <a:r>
              <a:rPr lang="en-US" sz="1600" dirty="0" err="1">
                <a:effectLst/>
              </a:rPr>
              <a:t>Câncer</a:t>
            </a:r>
            <a:r>
              <a:rPr lang="en-US" sz="1600" dirty="0">
                <a:effectLst/>
              </a:rPr>
              <a:t> (INCA) [1], </a:t>
            </a:r>
            <a:r>
              <a:rPr lang="en-US" sz="1600" dirty="0" err="1">
                <a:effectLst/>
              </a:rPr>
              <a:t>ele</a:t>
            </a:r>
            <a:r>
              <a:rPr lang="en-US" sz="1600" dirty="0">
                <a:effectLst/>
              </a:rPr>
              <a:t> é o </a:t>
            </a:r>
            <a:r>
              <a:rPr lang="en-US" sz="1600" dirty="0" err="1">
                <a:effectLst/>
              </a:rPr>
              <a:t>segundo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tipo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mais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comum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câncer</a:t>
            </a:r>
            <a:r>
              <a:rPr lang="en-US" sz="1600" dirty="0">
                <a:effectLst/>
              </a:rPr>
              <a:t> no </a:t>
            </a:r>
            <a:r>
              <a:rPr lang="en-US" sz="1600" dirty="0" err="1">
                <a:effectLst/>
              </a:rPr>
              <a:t>Brasil</a:t>
            </a:r>
            <a:r>
              <a:rPr lang="en-US" sz="1600" dirty="0">
                <a:effectLst/>
              </a:rPr>
              <a:t> e no </a:t>
            </a:r>
            <a:r>
              <a:rPr lang="en-US" sz="1600" dirty="0" err="1">
                <a:effectLst/>
              </a:rPr>
              <a:t>mundo</a:t>
            </a:r>
            <a:r>
              <a:rPr lang="en-US" sz="1600" dirty="0">
                <a:effectLst/>
              </a:rPr>
              <a:t> (</a:t>
            </a:r>
            <a:r>
              <a:rPr lang="en-US" sz="1600" dirty="0" err="1">
                <a:effectLst/>
              </a:rPr>
              <a:t>ficando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atrás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apenas</a:t>
            </a:r>
            <a:r>
              <a:rPr lang="en-US" sz="1600" dirty="0">
                <a:effectLst/>
              </a:rPr>
              <a:t> dos </a:t>
            </a:r>
            <a:r>
              <a:rPr lang="en-US" sz="1600" dirty="0" err="1">
                <a:effectLst/>
              </a:rPr>
              <a:t>tumores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pele</a:t>
            </a:r>
            <a:r>
              <a:rPr lang="en-US" sz="1600" dirty="0">
                <a:effectLst/>
              </a:rPr>
              <a:t> do </a:t>
            </a:r>
            <a:r>
              <a:rPr lang="en-US" sz="1600" dirty="0" err="1">
                <a:effectLst/>
              </a:rPr>
              <a:t>tipo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não</a:t>
            </a:r>
            <a:r>
              <a:rPr lang="en-US" sz="1600" dirty="0">
                <a:effectLst/>
              </a:rPr>
              <a:t> melanoma) e, para 2018, </a:t>
            </a:r>
            <a:r>
              <a:rPr lang="en-US" sz="1600" dirty="0" err="1">
                <a:effectLst/>
              </a:rPr>
              <a:t>estão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previstos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mais</a:t>
            </a:r>
            <a:r>
              <a:rPr lang="en-US" sz="1600" dirty="0">
                <a:effectLst/>
              </a:rPr>
              <a:t> de 59 mil </a:t>
            </a:r>
            <a:r>
              <a:rPr lang="en-US" sz="1600" dirty="0" err="1">
                <a:effectLst/>
              </a:rPr>
              <a:t>novos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casos</a:t>
            </a:r>
            <a:r>
              <a:rPr lang="en-US" sz="1600" dirty="0">
                <a:effectLst/>
              </a:rPr>
              <a:t> da </a:t>
            </a:r>
            <a:r>
              <a:rPr lang="en-US" sz="1600" dirty="0" err="1">
                <a:effectLst/>
              </a:rPr>
              <a:t>doença</a:t>
            </a:r>
            <a:r>
              <a:rPr lang="en-US" sz="1600" dirty="0">
                <a:effectLst/>
              </a:rPr>
              <a:t> no </a:t>
            </a:r>
            <a:r>
              <a:rPr lang="en-US" sz="1600" dirty="0" err="1">
                <a:effectLst/>
              </a:rPr>
              <a:t>nosso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país</a:t>
            </a:r>
            <a:r>
              <a:rPr lang="en-US" sz="160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O </a:t>
            </a:r>
            <a:r>
              <a:rPr lang="en-US" sz="1600" dirty="0" err="1">
                <a:effectLst/>
              </a:rPr>
              <a:t>objetivo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neste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exercício</a:t>
            </a:r>
            <a:r>
              <a:rPr lang="en-US" sz="1600" dirty="0">
                <a:effectLst/>
              </a:rPr>
              <a:t> é </a:t>
            </a:r>
            <a:r>
              <a:rPr lang="en-US" sz="1600" dirty="0" err="1">
                <a:effectLst/>
              </a:rPr>
              <a:t>classificar</a:t>
            </a:r>
            <a:r>
              <a:rPr lang="en-US" sz="1600" dirty="0">
                <a:effectLst/>
              </a:rPr>
              <a:t> se um tumor é </a:t>
            </a:r>
            <a:r>
              <a:rPr lang="en-US" sz="1600" dirty="0" err="1">
                <a:effectLst/>
              </a:rPr>
              <a:t>benigno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maligno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através</a:t>
            </a:r>
            <a:r>
              <a:rPr lang="en-US" sz="1600" dirty="0">
                <a:effectLst/>
              </a:rPr>
              <a:t> da </a:t>
            </a:r>
            <a:r>
              <a:rPr lang="en-US" sz="1600" dirty="0" err="1">
                <a:effectLst/>
              </a:rPr>
              <a:t>análise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algumas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características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suas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células</a:t>
            </a:r>
            <a:r>
              <a:rPr lang="en-US" sz="1600" dirty="0">
                <a:effectLst/>
              </a:rPr>
              <a:t>. </a:t>
            </a:r>
            <a:r>
              <a:rPr lang="en-US" sz="1600" dirty="0" err="1">
                <a:effectLst/>
              </a:rPr>
              <a:t>Utilizaremos</a:t>
            </a:r>
            <a:r>
              <a:rPr lang="en-US" sz="1600" dirty="0">
                <a:effectLst/>
              </a:rPr>
              <a:t> um dataset </a:t>
            </a:r>
            <a:r>
              <a:rPr lang="en-US" sz="1600" dirty="0" err="1">
                <a:effectLst/>
              </a:rPr>
              <a:t>coletado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pelo</a:t>
            </a:r>
            <a:r>
              <a:rPr lang="en-US" sz="1600" dirty="0">
                <a:effectLst/>
              </a:rPr>
              <a:t> University of Wisconsin Hospitals [2], que </a:t>
            </a:r>
            <a:r>
              <a:rPr lang="en-US" sz="1600" dirty="0" err="1">
                <a:effectLst/>
              </a:rPr>
              <a:t>contém</a:t>
            </a:r>
            <a:r>
              <a:rPr lang="en-US" sz="1600" dirty="0">
                <a:effectLst/>
              </a:rPr>
              <a:t> um total de 699 </a:t>
            </a:r>
            <a:r>
              <a:rPr lang="en-US" sz="1600" dirty="0" err="1">
                <a:effectLst/>
              </a:rPr>
              <a:t>amostras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células</a:t>
            </a:r>
            <a:r>
              <a:rPr lang="en-US" sz="1600" dirty="0">
                <a:effectLst/>
              </a:rPr>
              <a:t> do </a:t>
            </a:r>
            <a:r>
              <a:rPr lang="en-US" sz="1600" dirty="0" err="1">
                <a:effectLst/>
              </a:rPr>
              <a:t>tecido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mamário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diversos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pacientes</a:t>
            </a:r>
            <a:r>
              <a:rPr lang="en-US" sz="1600" dirty="0">
                <a:effectLst/>
              </a:rPr>
              <a:t>. </a:t>
            </a:r>
          </a:p>
        </p:txBody>
      </p:sp>
      <p:pic>
        <p:nvPicPr>
          <p:cNvPr id="5122" name="Picture 2" descr="Breast Cancer: Prevention and Surgical Treatment Options">
            <a:extLst>
              <a:ext uri="{FF2B5EF4-FFF2-40B4-BE49-F238E27FC236}">
                <a16:creationId xmlns:a16="http://schemas.microsoft.com/office/drawing/2014/main" id="{95719DC9-C199-071E-F1BC-3392BEC3F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2" r="20300"/>
          <a:stretch/>
        </p:blipFill>
        <p:spPr bwMode="auto">
          <a:xfrm>
            <a:off x="8272463" y="709590"/>
            <a:ext cx="3643312" cy="54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0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266E7-6389-B052-A181-CB7EA0623F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4484" y="396693"/>
            <a:ext cx="7337758" cy="6064613"/>
          </a:xfrm>
          <a:prstGeom prst="rect">
            <a:avLst/>
          </a:prstGeom>
        </p:spPr>
        <p:txBody>
          <a:bodyPr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dataset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previamente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dividido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conjuntos de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treinamento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teste 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amostra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contém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seguintes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informações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ID: um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código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amostra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Clump Thickness: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tumores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benignos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tendem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agrupar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única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cancerosas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agrupam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múltiplas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Uniformity of Cell Size: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medida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variação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média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Uma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cancerosas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tendem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variação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forma,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medida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tumor;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Uniformity of Cell Shape: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semelhante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anterior,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porém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referente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à forma da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Single Epithelial Cell Size: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relacionado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uniformidade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acima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epiteliais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ser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Marginal Adhesion: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normais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agrupam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as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cancerosas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tendem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perder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habili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aderência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é um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um tumor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Bare Nuclei: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cujo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núcleo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não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envolto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citoplasma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tipicamente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visto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tumores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benignos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Bland Chromatin: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caracteriza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textura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encontrada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núcleos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benignas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Normal Nucleoli: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nucléolos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são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pequenas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núcleo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normais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nucléolos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são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pequenos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cancerosas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maiores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numerosos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Mitoses: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medida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velocidade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multiplicação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células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tumorais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Class: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classificação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tumor (“2” para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benigno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“4” para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maligno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  <p:pic>
        <p:nvPicPr>
          <p:cNvPr id="6148" name="Picture 4" descr="Laboratório Lamic">
            <a:extLst>
              <a:ext uri="{FF2B5EF4-FFF2-40B4-BE49-F238E27FC236}">
                <a16:creationId xmlns:a16="http://schemas.microsoft.com/office/drawing/2014/main" id="{2BBB224E-41D9-C4B8-38BF-1B7073DC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086" y="1114424"/>
            <a:ext cx="3893824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2107AE-3A19-8C63-92A4-1A0E3E77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753872"/>
            <a:ext cx="7720013" cy="520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effectLst/>
                <a:latin typeface="SFRM1000"/>
              </a:rPr>
              <a:t>Inspecionar</a:t>
            </a:r>
            <a:r>
              <a:rPr lang="en-US" sz="2400" dirty="0">
                <a:effectLst/>
                <a:latin typeface="SFRM1000"/>
              </a:rPr>
              <a:t> </a:t>
            </a:r>
            <a:r>
              <a:rPr lang="en-US" sz="2400" dirty="0" err="1">
                <a:effectLst/>
                <a:latin typeface="SFRM1000"/>
              </a:rPr>
              <a:t>os</a:t>
            </a:r>
            <a:r>
              <a:rPr lang="en-US" sz="2400" dirty="0">
                <a:effectLst/>
                <a:latin typeface="SFRM1000"/>
              </a:rPr>
              <a:t> dados de </a:t>
            </a:r>
            <a:r>
              <a:rPr lang="en-US" sz="2400" dirty="0" err="1">
                <a:effectLst/>
                <a:latin typeface="SFRM1000"/>
              </a:rPr>
              <a:t>treinamento</a:t>
            </a:r>
            <a:r>
              <a:rPr lang="en-US" sz="2400" dirty="0">
                <a:effectLst/>
                <a:latin typeface="SFRM1000"/>
              </a:rPr>
              <a:t>. </a:t>
            </a:r>
            <a:r>
              <a:rPr lang="en-US" sz="2400" dirty="0" err="1">
                <a:effectLst/>
                <a:latin typeface="SFRM1000"/>
              </a:rPr>
              <a:t>Quantos</a:t>
            </a:r>
            <a:r>
              <a:rPr lang="en-US" sz="2400" dirty="0">
                <a:effectLst/>
                <a:latin typeface="SFRM1000"/>
              </a:rPr>
              <a:t> </a:t>
            </a:r>
            <a:r>
              <a:rPr lang="en-US" sz="2400" dirty="0" err="1">
                <a:effectLst/>
                <a:latin typeface="SFRM1000"/>
              </a:rPr>
              <a:t>exemplos</a:t>
            </a:r>
            <a:r>
              <a:rPr lang="en-US" sz="2400" dirty="0">
                <a:effectLst/>
                <a:latin typeface="SFRM1000"/>
              </a:rPr>
              <a:t> há de </a:t>
            </a:r>
            <a:r>
              <a:rPr lang="en-US" sz="2400" dirty="0" err="1">
                <a:effectLst/>
                <a:latin typeface="SFRM1000"/>
              </a:rPr>
              <a:t>cada</a:t>
            </a:r>
            <a:r>
              <a:rPr lang="en-US" sz="2400" dirty="0">
                <a:effectLst/>
                <a:latin typeface="SFRM1000"/>
              </a:rPr>
              <a:t> </a:t>
            </a:r>
            <a:r>
              <a:rPr lang="en-US" sz="2400" dirty="0" err="1">
                <a:effectLst/>
                <a:latin typeface="SFRM1000"/>
              </a:rPr>
              <a:t>classe</a:t>
            </a:r>
            <a:r>
              <a:rPr lang="en-US" sz="2400" dirty="0">
                <a:effectLst/>
                <a:latin typeface="SFRM1000"/>
              </a:rPr>
              <a:t>? Qual o </a:t>
            </a:r>
            <a:r>
              <a:rPr lang="en-US" sz="2400" dirty="0" err="1">
                <a:effectLst/>
                <a:latin typeface="SFRM1000"/>
              </a:rPr>
              <a:t>intervalo</a:t>
            </a:r>
            <a:r>
              <a:rPr lang="en-US" sz="2400" dirty="0">
                <a:effectLst/>
                <a:latin typeface="SFRM1000"/>
              </a:rPr>
              <a:t> de </a:t>
            </a:r>
            <a:r>
              <a:rPr lang="en-US" sz="2400" dirty="0" err="1">
                <a:effectLst/>
                <a:latin typeface="SFRM1000"/>
              </a:rPr>
              <a:t>cada</a:t>
            </a:r>
            <a:r>
              <a:rPr lang="en-US" sz="2400" dirty="0">
                <a:effectLst/>
                <a:latin typeface="SFRM1000"/>
              </a:rPr>
              <a:t> feature?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effectLst/>
                <a:latin typeface="SFRM1000"/>
              </a:rPr>
              <a:t>Treinar</a:t>
            </a:r>
            <a:r>
              <a:rPr lang="en-US" sz="2400" dirty="0">
                <a:effectLst/>
                <a:latin typeface="SFRM1000"/>
              </a:rPr>
              <a:t> um </a:t>
            </a:r>
            <a:r>
              <a:rPr lang="en-US" sz="2400" dirty="0" err="1">
                <a:effectLst/>
                <a:latin typeface="SFRM1000"/>
              </a:rPr>
              <a:t>modelo</a:t>
            </a:r>
            <a:r>
              <a:rPr lang="en-US" sz="2400" dirty="0">
                <a:effectLst/>
                <a:latin typeface="SFRM1000"/>
              </a:rPr>
              <a:t> para </a:t>
            </a:r>
            <a:r>
              <a:rPr lang="en-US" sz="2400" dirty="0" err="1">
                <a:effectLst/>
                <a:latin typeface="SFRM1000"/>
              </a:rPr>
              <a:t>classificar</a:t>
            </a:r>
            <a:r>
              <a:rPr lang="en-US" sz="2400" dirty="0">
                <a:effectLst/>
                <a:latin typeface="SFRM1000"/>
              </a:rPr>
              <a:t> o tumor.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effectLst/>
                <a:latin typeface="SFRM1000"/>
              </a:rPr>
              <a:t>Classificar</a:t>
            </a:r>
            <a:r>
              <a:rPr lang="en-US" sz="2400" dirty="0">
                <a:effectLst/>
                <a:latin typeface="SFRM1000"/>
              </a:rPr>
              <a:t> </a:t>
            </a:r>
            <a:r>
              <a:rPr lang="en-US" sz="2400" dirty="0" err="1">
                <a:effectLst/>
                <a:latin typeface="SFRM1000"/>
              </a:rPr>
              <a:t>os</a:t>
            </a:r>
            <a:r>
              <a:rPr lang="en-US" sz="2400" dirty="0">
                <a:effectLst/>
                <a:latin typeface="SFRM1000"/>
              </a:rPr>
              <a:t> dados de teste.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effectLst/>
                <a:latin typeface="SFRM1000"/>
              </a:rPr>
              <a:t>Calcule</a:t>
            </a:r>
            <a:r>
              <a:rPr lang="en-US" sz="2400" dirty="0">
                <a:effectLst/>
                <a:latin typeface="SFRM1000"/>
              </a:rPr>
              <a:t> a matrix de </a:t>
            </a:r>
            <a:r>
              <a:rPr lang="en-US" sz="2400" dirty="0" err="1">
                <a:effectLst/>
                <a:latin typeface="SFRM1000"/>
              </a:rPr>
              <a:t>confusão</a:t>
            </a:r>
            <a:r>
              <a:rPr lang="en-US" sz="2400" dirty="0">
                <a:effectLst/>
                <a:latin typeface="SFRM1000"/>
              </a:rPr>
              <a:t>, </a:t>
            </a:r>
            <a:r>
              <a:rPr lang="en-US" sz="2400" dirty="0" err="1">
                <a:effectLst/>
                <a:latin typeface="SFRM1000"/>
              </a:rPr>
              <a:t>acurácia</a:t>
            </a:r>
            <a:r>
              <a:rPr lang="en-US" sz="2400" dirty="0">
                <a:effectLst/>
                <a:latin typeface="SFRM1000"/>
              </a:rPr>
              <a:t>, </a:t>
            </a:r>
            <a:r>
              <a:rPr lang="en-US" sz="2400" dirty="0" err="1">
                <a:effectLst/>
                <a:latin typeface="SFRM1000"/>
              </a:rPr>
              <a:t>curva</a:t>
            </a:r>
            <a:r>
              <a:rPr lang="en-US" sz="2400" dirty="0">
                <a:effectLst/>
                <a:latin typeface="SFRM1000"/>
              </a:rPr>
              <a:t> ROC, taxa de </a:t>
            </a:r>
            <a:r>
              <a:rPr lang="en-US" sz="2400" dirty="0" err="1">
                <a:effectLst/>
                <a:latin typeface="SFRM1000"/>
              </a:rPr>
              <a:t>verdadeiros</a:t>
            </a:r>
            <a:r>
              <a:rPr lang="en-US" sz="2400" dirty="0">
                <a:effectLst/>
                <a:latin typeface="SFRM1000"/>
              </a:rPr>
              <a:t> </a:t>
            </a:r>
            <a:r>
              <a:rPr lang="en-US" sz="2400" dirty="0" err="1">
                <a:effectLst/>
                <a:latin typeface="SFRM1000"/>
              </a:rPr>
              <a:t>positivos</a:t>
            </a:r>
            <a:r>
              <a:rPr lang="en-US" sz="2400" dirty="0">
                <a:effectLst/>
                <a:latin typeface="SFRM1000"/>
              </a:rPr>
              <a:t> e de </a:t>
            </a:r>
            <a:r>
              <a:rPr lang="en-US" sz="2400" dirty="0" err="1">
                <a:effectLst/>
                <a:latin typeface="SFRM1000"/>
              </a:rPr>
              <a:t>verdadeiros</a:t>
            </a:r>
            <a:r>
              <a:rPr lang="en-US" sz="2400" dirty="0">
                <a:effectLst/>
                <a:latin typeface="SFRM1000"/>
              </a:rPr>
              <a:t> </a:t>
            </a:r>
            <a:r>
              <a:rPr lang="en-US" sz="2400" dirty="0" err="1">
                <a:effectLst/>
                <a:latin typeface="SFRM1000"/>
              </a:rPr>
              <a:t>negativos</a:t>
            </a:r>
            <a:r>
              <a:rPr lang="en-US" sz="2400" dirty="0">
                <a:effectLst/>
                <a:latin typeface="SFRM1000"/>
              </a:rPr>
              <a:t> para o conjunto de teste.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effectLst/>
                <a:latin typeface="SFRM1000"/>
              </a:rPr>
              <a:t>Explorar</a:t>
            </a:r>
            <a:r>
              <a:rPr lang="en-US" sz="2400" dirty="0">
                <a:effectLst/>
                <a:latin typeface="SFRM1000"/>
              </a:rPr>
              <a:t> </a:t>
            </a:r>
            <a:r>
              <a:rPr lang="en-US" sz="2400" dirty="0" err="1">
                <a:effectLst/>
                <a:latin typeface="SFRM1000"/>
              </a:rPr>
              <a:t>técnicas</a:t>
            </a:r>
            <a:r>
              <a:rPr lang="en-US" sz="2400" dirty="0">
                <a:effectLst/>
                <a:latin typeface="SFRM1000"/>
              </a:rPr>
              <a:t> para lidar com </a:t>
            </a:r>
            <a:r>
              <a:rPr lang="en-US" sz="2400" dirty="0" err="1">
                <a:effectLst/>
                <a:latin typeface="SFRM1000"/>
              </a:rPr>
              <a:t>desbalanceamento</a:t>
            </a:r>
            <a:r>
              <a:rPr lang="en-US" sz="2400" dirty="0">
                <a:effectLst/>
                <a:latin typeface="SFRM1000"/>
              </a:rPr>
              <a:t>. </a:t>
            </a:r>
          </a:p>
        </p:txBody>
      </p:sp>
      <p:pic>
        <p:nvPicPr>
          <p:cNvPr id="1026" name="Picture 2" descr="Desafio da Semana">
            <a:extLst>
              <a:ext uri="{FF2B5EF4-FFF2-40B4-BE49-F238E27FC236}">
                <a16:creationId xmlns:a16="http://schemas.microsoft.com/office/drawing/2014/main" id="{3E2E0A8A-BFEB-D6EF-AADE-1C6B70E6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7633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03F1-D5EC-C703-11A1-E821DE5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32777"/>
            <a:ext cx="7030453" cy="1325563"/>
          </a:xfrm>
        </p:spPr>
        <p:txBody>
          <a:bodyPr/>
          <a:lstStyle/>
          <a:p>
            <a:r>
              <a:rPr lang="en-BR" dirty="0"/>
              <a:t>Red and White Wine quality</a:t>
            </a:r>
          </a:p>
        </p:txBody>
      </p:sp>
      <p:pic>
        <p:nvPicPr>
          <p:cNvPr id="2050" name="Picture 2" descr="Ideal Decor - Wine Glasses Wall Mural">
            <a:extLst>
              <a:ext uri="{FF2B5EF4-FFF2-40B4-BE49-F238E27FC236}">
                <a16:creationId xmlns:a16="http://schemas.microsoft.com/office/drawing/2014/main" id="{FAD74C05-1199-299C-F444-9C55A0CB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1" y="571500"/>
            <a:ext cx="49720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44D9E4-2205-9527-74D5-EEBC9A39B46C}"/>
              </a:ext>
            </a:extLst>
          </p:cNvPr>
          <p:cNvSpPr txBox="1"/>
          <p:nvPr/>
        </p:nvSpPr>
        <p:spPr>
          <a:xfrm>
            <a:off x="638175" y="1852862"/>
            <a:ext cx="6652962" cy="443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Descrição</a:t>
            </a:r>
            <a:r>
              <a:rPr lang="en-US" sz="2000" b="1" dirty="0">
                <a:effectLst/>
              </a:rPr>
              <a:t> do </a:t>
            </a:r>
            <a:r>
              <a:rPr lang="en-US" sz="2000" b="1" dirty="0" err="1">
                <a:effectLst/>
              </a:rPr>
              <a:t>Problema</a:t>
            </a:r>
            <a:r>
              <a:rPr lang="en-US" sz="2000" b="1" dirty="0"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Todo</a:t>
            </a:r>
            <a:r>
              <a:rPr lang="en-US" sz="2000" dirty="0"/>
              <a:t> vinho </a:t>
            </a:r>
            <a:r>
              <a:rPr lang="en-US" sz="2000" dirty="0" err="1"/>
              <a:t>possui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série</a:t>
            </a:r>
            <a:r>
              <a:rPr lang="en-US" sz="2000" dirty="0"/>
              <a:t> de </a:t>
            </a:r>
            <a:r>
              <a:rPr lang="en-US" sz="2000" dirty="0" err="1"/>
              <a:t>características</a:t>
            </a:r>
            <a:r>
              <a:rPr lang="en-US" sz="2000" dirty="0"/>
              <a:t> que </a:t>
            </a:r>
            <a:r>
              <a:rPr lang="en-US" sz="2000" dirty="0" err="1"/>
              <a:t>variam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serie</a:t>
            </a:r>
            <a:r>
              <a:rPr lang="en-US" sz="2000" dirty="0"/>
              <a:t> de </a:t>
            </a:r>
            <a:r>
              <a:rPr lang="en-US" sz="2000" dirty="0" err="1"/>
              <a:t>fatores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da </a:t>
            </a:r>
            <a:r>
              <a:rPr lang="en-US" sz="2000" dirty="0" err="1"/>
              <a:t>uva</a:t>
            </a:r>
            <a:r>
              <a:rPr lang="en-US" sz="2000" dirty="0"/>
              <a:t>, </a:t>
            </a:r>
            <a:r>
              <a:rPr lang="en-US" sz="2000" dirty="0" err="1"/>
              <a:t>região</a:t>
            </a:r>
            <a:r>
              <a:rPr lang="en-US" sz="2000" dirty="0"/>
              <a:t> da </a:t>
            </a:r>
            <a:r>
              <a:rPr lang="en-US" sz="2000" dirty="0" err="1"/>
              <a:t>plantação</a:t>
            </a:r>
            <a:r>
              <a:rPr lang="en-US" sz="2000" dirty="0"/>
              <a:t> e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. </a:t>
            </a:r>
            <a:r>
              <a:rPr lang="en-US" sz="2000" dirty="0" err="1"/>
              <a:t>Consequentemente</a:t>
            </a:r>
            <a:r>
              <a:rPr lang="en-US" sz="2000" dirty="0"/>
              <a:t>, </a:t>
            </a:r>
            <a:r>
              <a:rPr lang="en-US" sz="2000" dirty="0" err="1"/>
              <a:t>os</a:t>
            </a:r>
            <a:r>
              <a:rPr lang="en-US" sz="2000" dirty="0"/>
              <a:t> vinhos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avaliados</a:t>
            </a:r>
            <a:r>
              <a:rPr lang="en-US" sz="2000" dirty="0"/>
              <a:t> </a:t>
            </a:r>
            <a:r>
              <a:rPr lang="en-US" sz="2000" dirty="0" err="1"/>
              <a:t>recebendo</a:t>
            </a:r>
            <a:r>
              <a:rPr lang="en-US" sz="2000" dirty="0"/>
              <a:t> </a:t>
            </a:r>
            <a:r>
              <a:rPr lang="en-US" sz="2000" dirty="0" err="1"/>
              <a:t>notas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qualidade</a:t>
            </a:r>
            <a:r>
              <a:rPr lang="en-US" sz="20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Temos</a:t>
            </a:r>
            <a:r>
              <a:rPr lang="en-US" sz="2000" dirty="0"/>
              <a:t> um conjunto de dados para vinhos </a:t>
            </a:r>
            <a:r>
              <a:rPr lang="en-US" sz="2000" dirty="0" err="1"/>
              <a:t>brancos</a:t>
            </a:r>
            <a:r>
              <a:rPr lang="en-US" sz="2000" dirty="0"/>
              <a:t> e outro para vinhos </a:t>
            </a:r>
            <a:r>
              <a:rPr lang="en-US" sz="2000" dirty="0" err="1"/>
              <a:t>tinto</a:t>
            </a:r>
            <a:r>
              <a:rPr lang="en-US" sz="2000" dirty="0"/>
              <a:t>, o </a:t>
            </a:r>
            <a:r>
              <a:rPr lang="en-US" sz="2000" dirty="0" err="1"/>
              <a:t>desafio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dado as </a:t>
            </a:r>
            <a:r>
              <a:rPr lang="en-US" sz="2000" dirty="0" err="1"/>
              <a:t>caracteristicas</a:t>
            </a:r>
            <a:r>
              <a:rPr lang="en-US" sz="2000" dirty="0"/>
              <a:t> do vinho,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prever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nota de um novo vinho .</a:t>
            </a:r>
          </a:p>
        </p:txBody>
      </p:sp>
    </p:spTree>
    <p:extLst>
      <p:ext uri="{BB962C8B-B14F-4D97-AF65-F5344CB8AC3E}">
        <p14:creationId xmlns:p14="http://schemas.microsoft.com/office/powerpoint/2010/main" val="404556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9D08-8FBA-AFCB-956E-EE498230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3685-C536-10B7-45F2-DC516148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60930"/>
            <a:ext cx="670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Input variables (based on physicochemical tests):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1 - fixed acidity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2 - volatile acidity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3 - citric acid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4 - residual sugar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5 - chlorides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6 - free sulfur dioxide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7 - total sulfur dioxide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8 - density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9 - pH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10 - sulphates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11 - alcohol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Output variable (based on sensory data):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12 - quality (score between 0 and 10)</a:t>
            </a:r>
            <a:endParaRPr lang="en-BR" dirty="0"/>
          </a:p>
        </p:txBody>
      </p:sp>
      <p:pic>
        <p:nvPicPr>
          <p:cNvPr id="3074" name="Picture 2" descr="It's Wine Time svg, png, ai, eps, jpg image 1">
            <a:extLst>
              <a:ext uri="{FF2B5EF4-FFF2-40B4-BE49-F238E27FC236}">
                <a16:creationId xmlns:a16="http://schemas.microsoft.com/office/drawing/2014/main" id="{370CA28F-BE35-4F95-2781-BE6F59FE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574" y="1812175"/>
            <a:ext cx="5110413" cy="384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F89747-7581-337C-D294-C7EE503E4B06}"/>
              </a:ext>
            </a:extLst>
          </p:cNvPr>
          <p:cNvSpPr txBox="1">
            <a:spLocks/>
          </p:cNvSpPr>
          <p:nvPr/>
        </p:nvSpPr>
        <p:spPr>
          <a:xfrm>
            <a:off x="3467100" y="753872"/>
            <a:ext cx="7720013" cy="520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latin typeface="SFRM1000"/>
              </a:rPr>
              <a:t>Inspecionar</a:t>
            </a:r>
            <a:r>
              <a:rPr lang="en-US" sz="2400" dirty="0">
                <a:latin typeface="SFRM1000"/>
              </a:rPr>
              <a:t> </a:t>
            </a:r>
            <a:r>
              <a:rPr lang="en-US" sz="2400" dirty="0" err="1">
                <a:latin typeface="SFRM1000"/>
              </a:rPr>
              <a:t>os</a:t>
            </a:r>
            <a:r>
              <a:rPr lang="en-US" sz="2400" dirty="0">
                <a:latin typeface="SFRM1000"/>
              </a:rPr>
              <a:t> dados de </a:t>
            </a:r>
            <a:r>
              <a:rPr lang="en-US" sz="2400" dirty="0" err="1">
                <a:latin typeface="SFRM1000"/>
              </a:rPr>
              <a:t>treinamento</a:t>
            </a:r>
            <a:r>
              <a:rPr lang="en-US" sz="2400" dirty="0">
                <a:latin typeface="SFRM1000"/>
              </a:rPr>
              <a:t>. </a:t>
            </a:r>
            <a:r>
              <a:rPr lang="en-US" sz="2400" dirty="0" err="1">
                <a:latin typeface="SFRM1000"/>
              </a:rPr>
              <a:t>Quantos</a:t>
            </a:r>
            <a:r>
              <a:rPr lang="en-US" sz="2400" dirty="0">
                <a:latin typeface="SFRM1000"/>
              </a:rPr>
              <a:t> </a:t>
            </a:r>
            <a:r>
              <a:rPr lang="en-US" sz="2400" dirty="0" err="1">
                <a:latin typeface="SFRM1000"/>
              </a:rPr>
              <a:t>exemplos</a:t>
            </a:r>
            <a:r>
              <a:rPr lang="en-US" sz="2400" dirty="0">
                <a:latin typeface="SFRM1000"/>
              </a:rPr>
              <a:t> há de </a:t>
            </a:r>
            <a:r>
              <a:rPr lang="en-US" sz="2400" dirty="0" err="1">
                <a:latin typeface="SFRM1000"/>
              </a:rPr>
              <a:t>cada</a:t>
            </a:r>
            <a:r>
              <a:rPr lang="en-US" sz="2400" dirty="0">
                <a:latin typeface="SFRM1000"/>
              </a:rPr>
              <a:t> </a:t>
            </a:r>
            <a:r>
              <a:rPr lang="en-US" sz="2400" dirty="0" err="1">
                <a:latin typeface="SFRM1000"/>
              </a:rPr>
              <a:t>classe</a:t>
            </a:r>
            <a:r>
              <a:rPr lang="en-US" sz="2400" dirty="0">
                <a:latin typeface="SFRM1000"/>
              </a:rPr>
              <a:t>? Qual o </a:t>
            </a:r>
            <a:r>
              <a:rPr lang="en-US" sz="2400" dirty="0" err="1">
                <a:latin typeface="SFRM1000"/>
              </a:rPr>
              <a:t>intervalo</a:t>
            </a:r>
            <a:r>
              <a:rPr lang="en-US" sz="2400" dirty="0">
                <a:latin typeface="SFRM1000"/>
              </a:rPr>
              <a:t> de </a:t>
            </a:r>
            <a:r>
              <a:rPr lang="en-US" sz="2400" dirty="0" err="1">
                <a:latin typeface="SFRM1000"/>
              </a:rPr>
              <a:t>cada</a:t>
            </a:r>
            <a:r>
              <a:rPr lang="en-US" sz="2400" dirty="0">
                <a:latin typeface="SFRM1000"/>
              </a:rPr>
              <a:t> feature?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latin typeface="SFRM1000"/>
              </a:rPr>
              <a:t>Treinar</a:t>
            </a:r>
            <a:r>
              <a:rPr lang="en-US" sz="2400" dirty="0">
                <a:latin typeface="SFRM1000"/>
              </a:rPr>
              <a:t> um </a:t>
            </a:r>
            <a:r>
              <a:rPr lang="en-US" sz="2400" dirty="0" err="1">
                <a:latin typeface="SFRM1000"/>
              </a:rPr>
              <a:t>modelo</a:t>
            </a:r>
            <a:r>
              <a:rPr lang="en-US" sz="2400" dirty="0">
                <a:latin typeface="SFRM1000"/>
              </a:rPr>
              <a:t> para </a:t>
            </a:r>
            <a:r>
              <a:rPr lang="en-US" sz="2400" dirty="0" err="1">
                <a:latin typeface="SFRM1000"/>
              </a:rPr>
              <a:t>prever</a:t>
            </a:r>
            <a:r>
              <a:rPr lang="en-US" sz="2400" dirty="0">
                <a:latin typeface="SFRM1000"/>
              </a:rPr>
              <a:t> a </a:t>
            </a:r>
            <a:r>
              <a:rPr lang="en-US" sz="2400" dirty="0" err="1">
                <a:latin typeface="SFRM1000"/>
              </a:rPr>
              <a:t>qualidade</a:t>
            </a:r>
            <a:r>
              <a:rPr lang="en-US" sz="2400" dirty="0">
                <a:latin typeface="SFRM1000"/>
              </a:rPr>
              <a:t> do vinho.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latin typeface="SFRM1000"/>
              </a:rPr>
              <a:t>Classificar</a:t>
            </a:r>
            <a:r>
              <a:rPr lang="en-US" sz="2400" dirty="0">
                <a:latin typeface="SFRM1000"/>
              </a:rPr>
              <a:t> </a:t>
            </a:r>
            <a:r>
              <a:rPr lang="en-US" sz="2400" dirty="0" err="1">
                <a:latin typeface="SFRM1000"/>
              </a:rPr>
              <a:t>os</a:t>
            </a:r>
            <a:r>
              <a:rPr lang="en-US" sz="2400" dirty="0">
                <a:latin typeface="SFRM1000"/>
              </a:rPr>
              <a:t> dados de teste.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latin typeface="SFRM1000"/>
              </a:rPr>
              <a:t>Calcule</a:t>
            </a:r>
            <a:r>
              <a:rPr lang="en-US" sz="2400" dirty="0">
                <a:latin typeface="SFRM1000"/>
              </a:rPr>
              <a:t> a matrix de </a:t>
            </a:r>
            <a:r>
              <a:rPr lang="en-US" sz="2400" dirty="0" err="1">
                <a:latin typeface="SFRM1000"/>
              </a:rPr>
              <a:t>confusão</a:t>
            </a:r>
            <a:r>
              <a:rPr lang="en-US" sz="2400" dirty="0">
                <a:latin typeface="SFRM1000"/>
              </a:rPr>
              <a:t>, </a:t>
            </a:r>
            <a:r>
              <a:rPr lang="en-US" sz="2400" dirty="0" err="1">
                <a:latin typeface="SFRM1000"/>
              </a:rPr>
              <a:t>acurácia</a:t>
            </a:r>
            <a:r>
              <a:rPr lang="en-US" sz="2400" dirty="0">
                <a:latin typeface="SFRM1000"/>
              </a:rPr>
              <a:t>, </a:t>
            </a:r>
            <a:r>
              <a:rPr lang="en-US" sz="2400" dirty="0" err="1">
                <a:latin typeface="SFRM1000"/>
              </a:rPr>
              <a:t>curva</a:t>
            </a:r>
            <a:r>
              <a:rPr lang="en-US" sz="2400" dirty="0">
                <a:latin typeface="SFRM1000"/>
              </a:rPr>
              <a:t> ROC, taxa de </a:t>
            </a:r>
            <a:r>
              <a:rPr lang="en-US" sz="2400" dirty="0" err="1">
                <a:latin typeface="SFRM1000"/>
              </a:rPr>
              <a:t>verdadeiros</a:t>
            </a:r>
            <a:r>
              <a:rPr lang="en-US" sz="2400" dirty="0">
                <a:latin typeface="SFRM1000"/>
              </a:rPr>
              <a:t> </a:t>
            </a:r>
            <a:r>
              <a:rPr lang="en-US" sz="2400" dirty="0" err="1">
                <a:latin typeface="SFRM1000"/>
              </a:rPr>
              <a:t>positivos</a:t>
            </a:r>
            <a:r>
              <a:rPr lang="en-US" sz="2400" dirty="0">
                <a:latin typeface="SFRM1000"/>
              </a:rPr>
              <a:t> e de </a:t>
            </a:r>
            <a:r>
              <a:rPr lang="en-US" sz="2400" dirty="0" err="1">
                <a:latin typeface="SFRM1000"/>
              </a:rPr>
              <a:t>verdadeiros</a:t>
            </a:r>
            <a:r>
              <a:rPr lang="en-US" sz="2400" dirty="0">
                <a:latin typeface="SFRM1000"/>
              </a:rPr>
              <a:t> </a:t>
            </a:r>
            <a:r>
              <a:rPr lang="en-US" sz="2400" dirty="0" err="1">
                <a:latin typeface="SFRM1000"/>
              </a:rPr>
              <a:t>negativos</a:t>
            </a:r>
            <a:r>
              <a:rPr lang="en-US" sz="2400" dirty="0">
                <a:latin typeface="SFRM1000"/>
              </a:rPr>
              <a:t> para o conjunto de teste. 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latin typeface="SFRM1000"/>
              </a:rPr>
              <a:t>Explorar</a:t>
            </a:r>
            <a:r>
              <a:rPr lang="en-US" sz="2400" dirty="0">
                <a:latin typeface="SFRM1000"/>
              </a:rPr>
              <a:t> </a:t>
            </a:r>
            <a:r>
              <a:rPr lang="en-US" sz="2400" dirty="0" err="1">
                <a:latin typeface="SFRM1000"/>
              </a:rPr>
              <a:t>técnicas</a:t>
            </a:r>
            <a:r>
              <a:rPr lang="en-US" sz="2400" dirty="0">
                <a:latin typeface="SFRM1000"/>
              </a:rPr>
              <a:t> para lidar com </a:t>
            </a:r>
            <a:r>
              <a:rPr lang="en-US" sz="2400" dirty="0" err="1">
                <a:latin typeface="SFRM1000"/>
              </a:rPr>
              <a:t>os</a:t>
            </a:r>
            <a:r>
              <a:rPr lang="en-US" sz="2400" dirty="0">
                <a:latin typeface="SFRM1000"/>
              </a:rPr>
              <a:t> dados </a:t>
            </a:r>
            <a:r>
              <a:rPr lang="en-US" sz="2400" dirty="0" err="1">
                <a:latin typeface="SFRM1000"/>
              </a:rPr>
              <a:t>faltantes</a:t>
            </a:r>
            <a:r>
              <a:rPr lang="en-US" sz="2400" dirty="0">
                <a:latin typeface="SFRM1000"/>
              </a:rPr>
              <a:t>. </a:t>
            </a:r>
          </a:p>
        </p:txBody>
      </p:sp>
      <p:pic>
        <p:nvPicPr>
          <p:cNvPr id="6" name="Picture 2" descr="Desafio da Semana">
            <a:extLst>
              <a:ext uri="{FF2B5EF4-FFF2-40B4-BE49-F238E27FC236}">
                <a16:creationId xmlns:a16="http://schemas.microsoft.com/office/drawing/2014/main" id="{3F1FA344-6258-62A1-04DB-B729D639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7633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0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5E5B-8982-CCCF-0905-A95ECB4A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0C9B-C792-654D-7C96-DE7E0DD9F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3328987"/>
            <a:ext cx="10515600" cy="2686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Outras</a:t>
            </a:r>
            <a:r>
              <a:rPr lang="en-US" b="1" dirty="0"/>
              <a:t> (</a:t>
            </a:r>
            <a:r>
              <a:rPr lang="en-US" b="1" dirty="0" err="1"/>
              <a:t>por</a:t>
            </a:r>
            <a:r>
              <a:rPr lang="en-US" b="1" dirty="0"/>
              <a:t> e-mail)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Na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visão</a:t>
            </a:r>
            <a:r>
              <a:rPr lang="en-US" dirty="0"/>
              <a:t>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?</a:t>
            </a:r>
          </a:p>
          <a:p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o que </a:t>
            </a:r>
            <a:r>
              <a:rPr lang="en-US" dirty="0" err="1"/>
              <a:t>poderíamos</a:t>
            </a:r>
            <a:r>
              <a:rPr lang="en-US" dirty="0"/>
              <a:t> </a:t>
            </a:r>
            <a:r>
              <a:rPr lang="en-US" dirty="0" err="1"/>
              <a:t>melhorar</a:t>
            </a:r>
            <a:r>
              <a:rPr lang="en-US" dirty="0"/>
              <a:t> para o </a:t>
            </a:r>
            <a:r>
              <a:rPr lang="en-US" dirty="0" err="1"/>
              <a:t>próximo</a:t>
            </a:r>
            <a:r>
              <a:rPr lang="en-US" dirty="0"/>
              <a:t>?</a:t>
            </a:r>
          </a:p>
          <a:p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sugestãos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r>
              <a:rPr lang="en-US" dirty="0"/>
              <a:t> para o </a:t>
            </a:r>
            <a:r>
              <a:rPr lang="en-US" dirty="0" err="1"/>
              <a:t>próximo</a:t>
            </a:r>
            <a:r>
              <a:rPr lang="en-US" dirty="0"/>
              <a:t>?</a:t>
            </a:r>
          </a:p>
          <a:p>
            <a:r>
              <a:rPr lang="en-US" dirty="0" err="1"/>
              <a:t>Algum</a:t>
            </a:r>
            <a:r>
              <a:rPr lang="en-US" dirty="0"/>
              <a:t> Feedback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instrutores</a:t>
            </a:r>
            <a:r>
              <a:rPr lang="en-US" dirty="0"/>
              <a:t>?</a:t>
            </a:r>
            <a:endParaRPr lang="en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AFE14-0B54-A6E5-0B16-BA7B7208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41" y="1690688"/>
            <a:ext cx="3777108" cy="87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8C1C8-3FF2-ED78-84B5-3B64F494737D}"/>
              </a:ext>
            </a:extLst>
          </p:cNvPr>
          <p:cNvSpPr txBox="1"/>
          <p:nvPr/>
        </p:nvSpPr>
        <p:spPr>
          <a:xfrm>
            <a:off x="1352550" y="1909624"/>
            <a:ext cx="7108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sz="2800" dirty="0"/>
              <a:t>https://pt.surveymonkey.com/r/QXNNBVD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60C47-1BAE-5D1D-ADC9-67B72E92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" y="1909624"/>
            <a:ext cx="736600" cy="520700"/>
          </a:xfrm>
          <a:prstGeom prst="rect">
            <a:avLst/>
          </a:prstGeom>
        </p:spPr>
      </p:pic>
      <p:pic>
        <p:nvPicPr>
          <p:cNvPr id="8196" name="Picture 4" descr="The Art of Feedback | Unbridling Your Brilliance">
            <a:extLst>
              <a:ext uri="{FF2B5EF4-FFF2-40B4-BE49-F238E27FC236}">
                <a16:creationId xmlns:a16="http://schemas.microsoft.com/office/drawing/2014/main" id="{C1118016-E76F-F4EB-D0F2-37FF1E7B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901" y="46058"/>
            <a:ext cx="3777109" cy="15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2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804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Inter</vt:lpstr>
      <vt:lpstr>SFRM1000</vt:lpstr>
      <vt:lpstr>Office Theme</vt:lpstr>
      <vt:lpstr>PowerPoint Presentation</vt:lpstr>
      <vt:lpstr>PowerPoint Presentation</vt:lpstr>
      <vt:lpstr>PowerPoint Presentation</vt:lpstr>
      <vt:lpstr>PowerPoint Presentation</vt:lpstr>
      <vt:lpstr>Red and White Wine quality</vt:lpstr>
      <vt:lpstr>Variáveis</vt:lpstr>
      <vt:lpstr>PowerPoint Presentation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Wisconsin Dataset </dc:title>
  <dc:creator>Fabio Ferreira de Lima</dc:creator>
  <cp:lastModifiedBy>Fabio Ferreira de Lima</cp:lastModifiedBy>
  <cp:revision>4</cp:revision>
  <dcterms:created xsi:type="dcterms:W3CDTF">2024-02-14T19:34:16Z</dcterms:created>
  <dcterms:modified xsi:type="dcterms:W3CDTF">2024-02-16T20:08:14Z</dcterms:modified>
</cp:coreProperties>
</file>