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73" r:id="rId13"/>
    <p:sldId id="267" r:id="rId14"/>
    <p:sldId id="268" r:id="rId15"/>
    <p:sldId id="269" r:id="rId16"/>
    <p:sldId id="270" r:id="rId17"/>
    <p:sldId id="271"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10/24/2021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8AC54-86E3-4888-B3E4-26768925664E}"/>
              </a:ext>
            </a:extLst>
          </p:cNvPr>
          <p:cNvSpPr>
            <a:spLocks noGrp="1"/>
          </p:cNvSpPr>
          <p:nvPr>
            <p:ph type="ctrTitle"/>
          </p:nvPr>
        </p:nvSpPr>
        <p:spPr>
          <a:xfrm>
            <a:off x="3962399" y="1598507"/>
            <a:ext cx="7197726" cy="2421464"/>
          </a:xfrm>
        </p:spPr>
        <p:txBody>
          <a:bodyPr/>
          <a:lstStyle/>
          <a:p>
            <a:r>
              <a:rPr lang="es-MX" dirty="0"/>
              <a:t>Lista doblemente enlazada</a:t>
            </a:r>
          </a:p>
        </p:txBody>
      </p:sp>
      <p:sp>
        <p:nvSpPr>
          <p:cNvPr id="3" name="Subtítulo 2">
            <a:extLst>
              <a:ext uri="{FF2B5EF4-FFF2-40B4-BE49-F238E27FC236}">
                <a16:creationId xmlns:a16="http://schemas.microsoft.com/office/drawing/2014/main" id="{8991C303-2376-4C0B-83A1-0F0379787373}"/>
              </a:ext>
            </a:extLst>
          </p:cNvPr>
          <p:cNvSpPr>
            <a:spLocks noGrp="1"/>
          </p:cNvSpPr>
          <p:nvPr>
            <p:ph type="subTitle" idx="1"/>
          </p:nvPr>
        </p:nvSpPr>
        <p:spPr>
          <a:xfrm>
            <a:off x="2855742" y="4019971"/>
            <a:ext cx="8304383" cy="2787225"/>
          </a:xfrm>
        </p:spPr>
        <p:txBody>
          <a:bodyPr>
            <a:normAutofit fontScale="92500" lnSpcReduction="20000"/>
          </a:bodyPr>
          <a:lstStyle/>
          <a:p>
            <a:pPr algn="r">
              <a:lnSpc>
                <a:spcPct val="115000"/>
              </a:lnSpc>
              <a:spcAft>
                <a:spcPts val="1000"/>
              </a:spcAft>
            </a:pPr>
            <a:r>
              <a:rPr lang="es-MX" sz="1800" b="1" dirty="0">
                <a:effectLst/>
                <a:latin typeface="Calibri" panose="020F0502020204030204" pitchFamily="34" charset="0"/>
                <a:ea typeface="Calibri" panose="020F0502020204030204" pitchFamily="34" charset="0"/>
                <a:cs typeface="Times New Roman" panose="02020603050405020304" pitchFamily="18" charset="0"/>
              </a:rPr>
              <a:t>Tarea 8 Presentación Listas Doblemente Enlazadas</a:t>
            </a:r>
          </a:p>
          <a:p>
            <a:pPr algn="r">
              <a:lnSpc>
                <a:spcPct val="115000"/>
              </a:lnSpc>
              <a:spcAft>
                <a:spcPts val="1000"/>
              </a:spcAft>
            </a:pPr>
            <a:r>
              <a:rPr lang="es-MX" sz="1800" b="1" dirty="0">
                <a:effectLst/>
                <a:latin typeface="Calibri" panose="020F0502020204030204" pitchFamily="34" charset="0"/>
                <a:ea typeface="Calibri" panose="020F0502020204030204" pitchFamily="34" charset="0"/>
                <a:cs typeface="Times New Roman" panose="02020603050405020304" pitchFamily="18" charset="0"/>
              </a:rPr>
              <a:t>Asignatura: </a:t>
            </a:r>
            <a:r>
              <a:rPr lang="es-MX" sz="1800" dirty="0">
                <a:effectLst/>
                <a:latin typeface="Calibri" panose="020F0502020204030204" pitchFamily="34" charset="0"/>
                <a:ea typeface="Calibri" panose="020F0502020204030204" pitchFamily="34" charset="0"/>
                <a:cs typeface="Times New Roman" panose="02020603050405020304" pitchFamily="18" charset="0"/>
              </a:rPr>
              <a:t>Algoritmia y Estructura de Datos</a:t>
            </a:r>
          </a:p>
          <a:p>
            <a:pPr algn="r" fontAlgn="t">
              <a:lnSpc>
                <a:spcPct val="115000"/>
              </a:lnSpc>
              <a:spcAft>
                <a:spcPts val="1000"/>
              </a:spcAft>
            </a:pPr>
            <a:r>
              <a:rPr lang="es-MX" sz="1800" b="1" dirty="0">
                <a:effectLst/>
                <a:latin typeface="Calibri" panose="020F0502020204030204" pitchFamily="34" charset="0"/>
                <a:ea typeface="Calibri" panose="020F0502020204030204" pitchFamily="34" charset="0"/>
                <a:cs typeface="Times New Roman" panose="02020603050405020304" pitchFamily="18" charset="0"/>
              </a:rPr>
              <a:t>Profesor: </a:t>
            </a:r>
            <a:r>
              <a:rPr lang="es-MX" sz="1800" dirty="0">
                <a:effectLst/>
                <a:latin typeface="Calibri" panose="020F0502020204030204" pitchFamily="34" charset="0"/>
                <a:ea typeface="Calibri" panose="020F0502020204030204" pitchFamily="34" charset="0"/>
                <a:cs typeface="Times New Roman" panose="02020603050405020304" pitchFamily="18" charset="0"/>
              </a:rPr>
              <a:t>D. Sc. Gerardo García Gil </a:t>
            </a:r>
          </a:p>
          <a:p>
            <a:pPr algn="r" fontAlgn="t">
              <a:lnSpc>
                <a:spcPct val="115000"/>
              </a:lnSpc>
              <a:spcAft>
                <a:spcPts val="10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2021-B</a:t>
            </a:r>
          </a:p>
          <a:p>
            <a:pPr algn="r" fontAlgn="t">
              <a:lnSpc>
                <a:spcPct val="115000"/>
              </a:lnSpc>
              <a:spcAft>
                <a:spcPts val="1000"/>
              </a:spcAft>
            </a:pPr>
            <a:r>
              <a:rPr lang="es-MX" sz="1800" b="1" dirty="0">
                <a:effectLst/>
                <a:latin typeface="Calibri" panose="020F0502020204030204" pitchFamily="34" charset="0"/>
                <a:ea typeface="Calibri" panose="020F0502020204030204" pitchFamily="34" charset="0"/>
                <a:cs typeface="Times New Roman" panose="02020603050405020304" pitchFamily="18" charset="0"/>
              </a:rPr>
              <a:t>Alumno: José Rafael Ruiz Gudiño</a:t>
            </a:r>
          </a:p>
          <a:p>
            <a:pPr algn="r" fontAlgn="t">
              <a:lnSpc>
                <a:spcPct val="115000"/>
              </a:lnSpc>
              <a:spcAft>
                <a:spcPts val="1000"/>
              </a:spcAft>
            </a:pPr>
            <a:r>
              <a:rPr lang="es-MX" sz="1800" b="1" dirty="0">
                <a:effectLst/>
                <a:latin typeface="Calibri" panose="020F0502020204030204" pitchFamily="34" charset="0"/>
                <a:ea typeface="Calibri" panose="020F0502020204030204" pitchFamily="34" charset="0"/>
                <a:cs typeface="Times New Roman" panose="02020603050405020304" pitchFamily="18" charset="0"/>
              </a:rPr>
              <a:t>Ingeniería en Desarrollo de Software</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r" fontAlgn="t">
              <a:lnSpc>
                <a:spcPct val="115000"/>
              </a:lnSpc>
              <a:spcAft>
                <a:spcPts val="1000"/>
              </a:spcAft>
            </a:pPr>
            <a:r>
              <a:rPr lang="es-MX" sz="1800" b="1" i="1" dirty="0">
                <a:effectLst/>
                <a:latin typeface="Calibri" panose="020F0502020204030204" pitchFamily="34" charset="0"/>
                <a:ea typeface="Calibri" panose="020F0502020204030204" pitchFamily="34" charset="0"/>
                <a:cs typeface="Times New Roman" panose="02020603050405020304" pitchFamily="18" charset="0"/>
              </a:rPr>
              <a:t>Centro de Enseñanza Técnica Industrial (CETI)</a:t>
            </a:r>
            <a:r>
              <a:rPr lang="es-MX"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1818959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201AFD5-DFD5-4154-82A0-6C8C382C9CC8}"/>
              </a:ext>
            </a:extLst>
          </p:cNvPr>
          <p:cNvSpPr>
            <a:spLocks noGrp="1"/>
          </p:cNvSpPr>
          <p:nvPr>
            <p:ph idx="1"/>
          </p:nvPr>
        </p:nvSpPr>
        <p:spPr>
          <a:xfrm>
            <a:off x="685801" y="154745"/>
            <a:ext cx="10131425" cy="6583680"/>
          </a:xfrm>
        </p:spPr>
        <p:txBody>
          <a:bodyPr/>
          <a:lstStyle/>
          <a:p>
            <a:pPr marL="0" indent="0">
              <a:buNone/>
            </a:pPr>
            <a:r>
              <a:rPr lang="es-MX" sz="2000" b="1" i="0" dirty="0">
                <a:effectLst/>
                <a:latin typeface="-apple-system"/>
              </a:rPr>
              <a:t>Insertar un elemento a continuación de un nodo cualquiera de una lista</a:t>
            </a:r>
          </a:p>
          <a:p>
            <a:pPr algn="l"/>
            <a:r>
              <a:rPr lang="es-MX" b="0" i="0" dirty="0">
                <a:effectLst/>
                <a:latin typeface="-apple-system"/>
              </a:rPr>
              <a:t>Bien, este caso es más genérico, ahora partimos de una lista no vacía, e insertaremos un nodo a continuación de uno nodo cualquiera que no sea el último de la lista:</a:t>
            </a:r>
          </a:p>
          <a:p>
            <a:pPr algn="l"/>
            <a:endParaRPr lang="es-MX" dirty="0">
              <a:latin typeface="-apple-system"/>
            </a:endParaRPr>
          </a:p>
          <a:p>
            <a:pPr algn="l"/>
            <a:endParaRPr lang="es-MX" dirty="0">
              <a:latin typeface="-apple-system"/>
            </a:endParaRPr>
          </a:p>
          <a:p>
            <a:pPr algn="l"/>
            <a:endParaRPr lang="es-MX" dirty="0">
              <a:latin typeface="-apple-system"/>
            </a:endParaRPr>
          </a:p>
          <a:p>
            <a:pPr algn="l"/>
            <a:endParaRPr lang="es-MX" dirty="0">
              <a:latin typeface="-apple-system"/>
            </a:endParaRPr>
          </a:p>
          <a:p>
            <a:pPr algn="l"/>
            <a:r>
              <a:rPr lang="es-MX" b="0" i="0" dirty="0">
                <a:effectLst/>
                <a:latin typeface="-apple-system"/>
              </a:rPr>
              <a:t>El proceso sigue siendo muy sencillo:</a:t>
            </a:r>
          </a:p>
          <a:p>
            <a:pPr algn="l">
              <a:buFont typeface="+mj-lt"/>
              <a:buAutoNum type="arabicPeriod"/>
            </a:pPr>
            <a:r>
              <a:rPr lang="es-MX" b="0" i="0" dirty="0">
                <a:effectLst/>
                <a:latin typeface="-apple-system"/>
              </a:rPr>
              <a:t>Hacemos que nodo-&gt;siguiente apunte a lista-&gt;siguiente.</a:t>
            </a:r>
          </a:p>
          <a:p>
            <a:pPr algn="l">
              <a:buFont typeface="+mj-lt"/>
              <a:buAutoNum type="arabicPeriod"/>
            </a:pPr>
            <a:r>
              <a:rPr lang="es-MX" b="0" i="0" dirty="0">
                <a:effectLst/>
                <a:latin typeface="-apple-system"/>
              </a:rPr>
              <a:t>Hacemos que Lista-&gt;siguiente apunte a nodo.</a:t>
            </a:r>
          </a:p>
          <a:p>
            <a:pPr algn="l">
              <a:buFont typeface="+mj-lt"/>
              <a:buAutoNum type="arabicPeriod"/>
            </a:pPr>
            <a:r>
              <a:rPr lang="es-MX" b="0" i="0" dirty="0">
                <a:effectLst/>
                <a:latin typeface="-apple-system"/>
              </a:rPr>
              <a:t>Hacemos que nodo-&gt;anterior apunte a lista.</a:t>
            </a:r>
          </a:p>
          <a:p>
            <a:pPr algn="l">
              <a:buFont typeface="+mj-lt"/>
              <a:buAutoNum type="arabicPeriod"/>
            </a:pPr>
            <a:r>
              <a:rPr lang="es-MX" b="0" i="0" dirty="0">
                <a:effectLst/>
                <a:latin typeface="-apple-system"/>
              </a:rPr>
              <a:t>Hacemos que nodo-&gt;siguiente-&gt;anterior apunte a nodo. </a:t>
            </a:r>
          </a:p>
          <a:p>
            <a:pPr algn="l"/>
            <a:endParaRPr lang="es-MX" b="0" i="0" dirty="0">
              <a:effectLst/>
              <a:latin typeface="-apple-system"/>
            </a:endParaRPr>
          </a:p>
          <a:p>
            <a:pPr marL="0" indent="0">
              <a:buNone/>
            </a:pPr>
            <a:endParaRPr lang="es-MX" dirty="0"/>
          </a:p>
        </p:txBody>
      </p:sp>
      <p:pic>
        <p:nvPicPr>
          <p:cNvPr id="5" name="Imagen 4">
            <a:extLst>
              <a:ext uri="{FF2B5EF4-FFF2-40B4-BE49-F238E27FC236}">
                <a16:creationId xmlns:a16="http://schemas.microsoft.com/office/drawing/2014/main" id="{E4A923E9-A1C6-4BC6-9239-2F2D61AD5D47}"/>
              </a:ext>
            </a:extLst>
          </p:cNvPr>
          <p:cNvPicPr>
            <a:picLocks noChangeAspect="1"/>
          </p:cNvPicPr>
          <p:nvPr/>
        </p:nvPicPr>
        <p:blipFill>
          <a:blip r:embed="rId2"/>
          <a:stretch>
            <a:fillRect/>
          </a:stretch>
        </p:blipFill>
        <p:spPr>
          <a:xfrm>
            <a:off x="2436055" y="1865435"/>
            <a:ext cx="5181600" cy="1581150"/>
          </a:xfrm>
          <a:prstGeom prst="rect">
            <a:avLst/>
          </a:prstGeom>
        </p:spPr>
      </p:pic>
      <p:pic>
        <p:nvPicPr>
          <p:cNvPr id="7" name="Imagen 6">
            <a:extLst>
              <a:ext uri="{FF2B5EF4-FFF2-40B4-BE49-F238E27FC236}">
                <a16:creationId xmlns:a16="http://schemas.microsoft.com/office/drawing/2014/main" id="{5446ADFA-F9DB-4A51-B44B-26165B0938A3}"/>
              </a:ext>
            </a:extLst>
          </p:cNvPr>
          <p:cNvPicPr>
            <a:picLocks noChangeAspect="1"/>
          </p:cNvPicPr>
          <p:nvPr/>
        </p:nvPicPr>
        <p:blipFill>
          <a:blip r:embed="rId3"/>
          <a:stretch>
            <a:fillRect/>
          </a:stretch>
        </p:blipFill>
        <p:spPr>
          <a:xfrm>
            <a:off x="6464178" y="3730942"/>
            <a:ext cx="5172075" cy="1590675"/>
          </a:xfrm>
          <a:prstGeom prst="rect">
            <a:avLst/>
          </a:prstGeom>
        </p:spPr>
      </p:pic>
    </p:spTree>
    <p:extLst>
      <p:ext uri="{BB962C8B-B14F-4D97-AF65-F5344CB8AC3E}">
        <p14:creationId xmlns:p14="http://schemas.microsoft.com/office/powerpoint/2010/main" val="1182208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FDE64A-C55D-4D2D-A392-72237CB32A9E}"/>
              </a:ext>
            </a:extLst>
          </p:cNvPr>
          <p:cNvSpPr>
            <a:spLocks noGrp="1"/>
          </p:cNvSpPr>
          <p:nvPr>
            <p:ph idx="1"/>
          </p:nvPr>
        </p:nvSpPr>
        <p:spPr>
          <a:xfrm>
            <a:off x="685801" y="468011"/>
            <a:ext cx="10131425" cy="6115669"/>
          </a:xfrm>
        </p:spPr>
        <p:txBody>
          <a:bodyPr>
            <a:normAutofit fontScale="92500"/>
          </a:bodyPr>
          <a:lstStyle/>
          <a:p>
            <a:pPr marL="0" indent="0">
              <a:buNone/>
            </a:pPr>
            <a:r>
              <a:rPr lang="es-MX" sz="2400" b="1" i="0" dirty="0">
                <a:effectLst/>
                <a:latin typeface="-apple-system"/>
              </a:rPr>
              <a:t>Añadir elemento en una lista doblemente enlazada, caso general</a:t>
            </a:r>
          </a:p>
          <a:p>
            <a:pPr marL="0" indent="0">
              <a:buNone/>
            </a:pPr>
            <a:endParaRPr lang="es-MX" sz="2400" b="1" i="0" dirty="0">
              <a:effectLst/>
              <a:latin typeface="-apple-system"/>
            </a:endParaRPr>
          </a:p>
          <a:p>
            <a:pPr marL="0" indent="0" algn="l">
              <a:buNone/>
            </a:pPr>
            <a:r>
              <a:rPr lang="es-MX" sz="2000" b="0" i="0" dirty="0">
                <a:effectLst/>
                <a:latin typeface="-apple-system"/>
              </a:rPr>
              <a:t>Para generalizar todos los casos anteriores, sólo necesitamos añadir una operación:</a:t>
            </a:r>
          </a:p>
          <a:p>
            <a:pPr algn="l">
              <a:buFont typeface="+mj-lt"/>
              <a:buAutoNum type="arabicPeriod"/>
            </a:pPr>
            <a:r>
              <a:rPr lang="es-MX" sz="2000" b="0" i="0" dirty="0">
                <a:effectLst/>
                <a:latin typeface="-apple-system"/>
              </a:rPr>
              <a:t>Si lista está vacía hacemos que Lista apunte a nodo. Y nodo-&gt;anterior y nodo-&gt;siguiente a NULL.</a:t>
            </a:r>
          </a:p>
          <a:p>
            <a:pPr algn="l">
              <a:buFont typeface="+mj-lt"/>
              <a:buAutoNum type="arabicPeriod"/>
            </a:pPr>
            <a:r>
              <a:rPr lang="es-MX" sz="2000" b="0" i="0" dirty="0">
                <a:effectLst/>
                <a:latin typeface="-apple-system"/>
              </a:rPr>
              <a:t>Si lista no está vacía, hacemos que nodo-&gt;siguiente apunte a Lista-&gt;siguiente.</a:t>
            </a:r>
          </a:p>
          <a:p>
            <a:pPr algn="l">
              <a:buFont typeface="+mj-lt"/>
              <a:buAutoNum type="arabicPeriod"/>
            </a:pPr>
            <a:r>
              <a:rPr lang="es-MX" sz="2000" b="0" i="0" dirty="0">
                <a:effectLst/>
                <a:latin typeface="-apple-system"/>
              </a:rPr>
              <a:t>Después que Lista-&gt;siguiente apunte a nodo.</a:t>
            </a:r>
          </a:p>
          <a:p>
            <a:pPr algn="l">
              <a:buFont typeface="+mj-lt"/>
              <a:buAutoNum type="arabicPeriod"/>
            </a:pPr>
            <a:r>
              <a:rPr lang="es-MX" sz="2000" b="0" i="0" dirty="0">
                <a:effectLst/>
                <a:latin typeface="-apple-system"/>
              </a:rPr>
              <a:t>Hacemos que nodo-&gt;anterior apunte a Lista.</a:t>
            </a:r>
          </a:p>
          <a:p>
            <a:pPr algn="l">
              <a:buFont typeface="+mj-lt"/>
              <a:buAutoNum type="arabicPeriod"/>
            </a:pPr>
            <a:r>
              <a:rPr lang="es-MX" sz="2000" b="0" i="0" dirty="0">
                <a:effectLst/>
                <a:latin typeface="-apple-system"/>
              </a:rPr>
              <a:t>Si nodo-&gt;siguiente no es NULL, entonces hacemos que nodo-&gt;siguiente-&gt;anterior apunte a nodo.</a:t>
            </a:r>
          </a:p>
          <a:p>
            <a:pPr algn="l">
              <a:buFont typeface="+mj-lt"/>
              <a:buAutoNum type="arabicPeriod"/>
            </a:pPr>
            <a:endParaRPr lang="es-MX" sz="2000" b="0" i="0" dirty="0">
              <a:effectLst/>
              <a:latin typeface="-apple-system"/>
            </a:endParaRPr>
          </a:p>
          <a:p>
            <a:pPr marL="0" indent="0" algn="l">
              <a:buNone/>
            </a:pPr>
            <a:r>
              <a:rPr lang="es-MX" sz="2000" b="0" i="0" dirty="0">
                <a:effectLst/>
                <a:latin typeface="-apple-system"/>
              </a:rPr>
              <a:t>El paso 1 es equivalente a insertar un nodo en una lista vacía.</a:t>
            </a:r>
          </a:p>
          <a:p>
            <a:pPr marL="0" indent="0" algn="l">
              <a:buNone/>
            </a:pPr>
            <a:r>
              <a:rPr lang="es-MX" sz="2000" b="0" i="0" dirty="0">
                <a:effectLst/>
                <a:latin typeface="-apple-system"/>
              </a:rPr>
              <a:t>Los pasos 2 y 3 equivalen a la inserción en una lista enlazada corriente.</a:t>
            </a:r>
          </a:p>
          <a:p>
            <a:pPr marL="0" indent="0" algn="l">
              <a:buNone/>
            </a:pPr>
            <a:r>
              <a:rPr lang="es-MX" sz="2000" b="0" i="0" dirty="0">
                <a:effectLst/>
                <a:latin typeface="-apple-system"/>
              </a:rPr>
              <a:t>Los pasos 4, 5 equivalen a insertar en una lista que recorre los nodos en sentido contrario.</a:t>
            </a:r>
          </a:p>
          <a:p>
            <a:pPr marL="0" indent="0" algn="l">
              <a:buNone/>
            </a:pPr>
            <a:r>
              <a:rPr lang="es-MX" sz="2000" b="0" i="0" dirty="0">
                <a:effectLst/>
                <a:latin typeface="-apple-system"/>
              </a:rPr>
              <a:t>Existen más casos, las listas doblemente enlazadas son mucho más versátiles, pero todos los casos pueden reducirse a uno de los que hemos explicado aquí.</a:t>
            </a:r>
          </a:p>
          <a:p>
            <a:endParaRPr lang="es-MX" b="0" i="0" dirty="0">
              <a:effectLst/>
              <a:latin typeface="-apple-system"/>
            </a:endParaRPr>
          </a:p>
          <a:p>
            <a:endParaRPr lang="es-MX" dirty="0"/>
          </a:p>
        </p:txBody>
      </p:sp>
    </p:spTree>
    <p:extLst>
      <p:ext uri="{BB962C8B-B14F-4D97-AF65-F5344CB8AC3E}">
        <p14:creationId xmlns:p14="http://schemas.microsoft.com/office/powerpoint/2010/main" val="203974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884F33-3468-4417-B10E-97E8B5E0A334}"/>
              </a:ext>
            </a:extLst>
          </p:cNvPr>
          <p:cNvSpPr>
            <a:spLocks noGrp="1"/>
          </p:cNvSpPr>
          <p:nvPr>
            <p:ph type="title"/>
          </p:nvPr>
        </p:nvSpPr>
        <p:spPr/>
        <p:txBody>
          <a:bodyPr/>
          <a:lstStyle/>
          <a:p>
            <a:r>
              <a:rPr lang="es-MX" b="0" i="0" dirty="0">
                <a:effectLst/>
                <a:latin typeface="-apple-system"/>
              </a:rPr>
              <a:t>Algoritmo de inserción</a:t>
            </a:r>
            <a:br>
              <a:rPr lang="es-MX" b="0" i="0" dirty="0">
                <a:effectLst/>
                <a:latin typeface="-apple-system"/>
              </a:rPr>
            </a:br>
            <a:endParaRPr lang="es-MX" dirty="0"/>
          </a:p>
        </p:txBody>
      </p:sp>
      <p:sp>
        <p:nvSpPr>
          <p:cNvPr id="3" name="Marcador de contenido 2">
            <a:extLst>
              <a:ext uri="{FF2B5EF4-FFF2-40B4-BE49-F238E27FC236}">
                <a16:creationId xmlns:a16="http://schemas.microsoft.com/office/drawing/2014/main" id="{3C3CD455-A954-4FC3-B5D0-35DDF46DA241}"/>
              </a:ext>
            </a:extLst>
          </p:cNvPr>
          <p:cNvSpPr>
            <a:spLocks noGrp="1"/>
          </p:cNvSpPr>
          <p:nvPr>
            <p:ph idx="1"/>
          </p:nvPr>
        </p:nvSpPr>
        <p:spPr>
          <a:xfrm>
            <a:off x="685800" y="1705968"/>
            <a:ext cx="10131425" cy="3649133"/>
          </a:xfrm>
        </p:spPr>
        <p:txBody>
          <a:bodyPr/>
          <a:lstStyle/>
          <a:p>
            <a:pPr algn="l">
              <a:buFont typeface="+mj-lt"/>
              <a:buAutoNum type="arabicPeriod"/>
            </a:pPr>
            <a:r>
              <a:rPr lang="es-MX" b="0" i="0" dirty="0">
                <a:effectLst/>
                <a:latin typeface="-apple-system"/>
              </a:rPr>
              <a:t>El primer paso es crear un nodo para el dato que vamos a insertar.</a:t>
            </a:r>
          </a:p>
          <a:p>
            <a:pPr algn="l">
              <a:buFont typeface="+mj-lt"/>
              <a:buAutoNum type="arabicPeriod"/>
            </a:pPr>
            <a:r>
              <a:rPr lang="es-MX" b="0" i="0" dirty="0">
                <a:effectLst/>
                <a:latin typeface="-apple-system"/>
              </a:rPr>
              <a:t>Si Lista está vacía, o el valor del primer elemento de la lista es mayor que el del nuevo, insertaremos el nuevo nodo en la primera posición de la lista.</a:t>
            </a:r>
          </a:p>
          <a:p>
            <a:pPr algn="l">
              <a:buFont typeface="+mj-lt"/>
              <a:buAutoNum type="arabicPeriod"/>
            </a:pPr>
            <a:r>
              <a:rPr lang="es-MX" b="0" i="0" dirty="0">
                <a:effectLst/>
                <a:latin typeface="-apple-system"/>
              </a:rPr>
              <a:t>En caso contrario, buscaremos el lugar adecuado para la inserción, tenemos un puntero "anterior". Lo inicializamos con el valor de Lista, y avanzaremos mientras anterior-&gt;siguiente no sea NULL y el dato que contiene anterior-&gt;siguiente sea menor o igual que el dato que queremos insertar.</a:t>
            </a:r>
          </a:p>
          <a:p>
            <a:pPr algn="l">
              <a:buFont typeface="+mj-lt"/>
              <a:buAutoNum type="arabicPeriod"/>
            </a:pPr>
            <a:r>
              <a:rPr lang="es-MX" b="0" i="0" dirty="0">
                <a:effectLst/>
                <a:latin typeface="-apple-system"/>
              </a:rPr>
              <a:t>Ahora ya tenemos anterior señalando al nodo adecuado, así que insertamos el nuevo nodo a continuación de él.</a:t>
            </a:r>
          </a:p>
          <a:p>
            <a:endParaRPr lang="es-MX" dirty="0"/>
          </a:p>
        </p:txBody>
      </p:sp>
    </p:spTree>
    <p:extLst>
      <p:ext uri="{BB962C8B-B14F-4D97-AF65-F5344CB8AC3E}">
        <p14:creationId xmlns:p14="http://schemas.microsoft.com/office/powerpoint/2010/main" val="98584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F06976-178B-4AF5-AC2B-99CF3D55F354}"/>
              </a:ext>
            </a:extLst>
          </p:cNvPr>
          <p:cNvSpPr>
            <a:spLocks noGrp="1"/>
          </p:cNvSpPr>
          <p:nvPr>
            <p:ph type="title"/>
          </p:nvPr>
        </p:nvSpPr>
        <p:spPr>
          <a:xfrm>
            <a:off x="685801" y="29368"/>
            <a:ext cx="10131425" cy="1456267"/>
          </a:xfrm>
        </p:spPr>
        <p:txBody>
          <a:bodyPr>
            <a:normAutofit/>
          </a:bodyPr>
          <a:lstStyle/>
          <a:p>
            <a:r>
              <a:rPr lang="es-MX" b="1" i="0" dirty="0">
                <a:effectLst/>
                <a:latin typeface="-apple-system"/>
              </a:rPr>
              <a:t>Buscar o localizar un elemento de una lista doblemente enlazada</a:t>
            </a:r>
            <a:endParaRPr lang="es-MX" b="1" dirty="0"/>
          </a:p>
        </p:txBody>
      </p:sp>
      <p:sp>
        <p:nvSpPr>
          <p:cNvPr id="3" name="Marcador de contenido 2">
            <a:extLst>
              <a:ext uri="{FF2B5EF4-FFF2-40B4-BE49-F238E27FC236}">
                <a16:creationId xmlns:a16="http://schemas.microsoft.com/office/drawing/2014/main" id="{7DCF0BC2-5894-4C56-9EDB-F308916F1763}"/>
              </a:ext>
            </a:extLst>
          </p:cNvPr>
          <p:cNvSpPr>
            <a:spLocks noGrp="1"/>
          </p:cNvSpPr>
          <p:nvPr>
            <p:ph idx="1"/>
          </p:nvPr>
        </p:nvSpPr>
        <p:spPr>
          <a:xfrm>
            <a:off x="685802" y="1485635"/>
            <a:ext cx="6108894" cy="4943300"/>
          </a:xfrm>
        </p:spPr>
        <p:txBody>
          <a:bodyPr/>
          <a:lstStyle/>
          <a:p>
            <a:pPr marL="0" indent="0" algn="l">
              <a:buNone/>
            </a:pPr>
            <a:r>
              <a:rPr lang="es-MX" sz="2000" b="0" i="0" dirty="0">
                <a:effectLst/>
                <a:latin typeface="-apple-system"/>
              </a:rPr>
              <a:t>Para recorrer una lista procederemos de un modo parecido al que usábamos con las listas abiertas, ahora no necesitamos un puntero auxiliar, pero tenemos que tener en cuenta que Lista no tiene por qué estar en uno de los extremos:</a:t>
            </a:r>
          </a:p>
          <a:p>
            <a:pPr algn="l">
              <a:buFont typeface="+mj-lt"/>
              <a:buAutoNum type="arabicPeriod"/>
            </a:pPr>
            <a:r>
              <a:rPr lang="es-MX" sz="2000" b="0" i="0" dirty="0">
                <a:effectLst/>
                <a:latin typeface="-apple-system"/>
              </a:rPr>
              <a:t>Retrocedemos hasta el comienzo de la lista, asignamos a lista el valor de lista-&gt;anterior mientras lista-&gt;anterior no sea NULL.</a:t>
            </a:r>
          </a:p>
          <a:p>
            <a:pPr algn="l">
              <a:buFont typeface="+mj-lt"/>
              <a:buAutoNum type="arabicPeriod"/>
            </a:pPr>
            <a:r>
              <a:rPr lang="es-MX" sz="2000" b="0" i="0" dirty="0">
                <a:effectLst/>
                <a:latin typeface="-apple-system"/>
              </a:rPr>
              <a:t>Abriremos un bucle que al menos debe tener una condición, que el índice no sea NULL.</a:t>
            </a:r>
          </a:p>
          <a:p>
            <a:pPr algn="l">
              <a:buFont typeface="+mj-lt"/>
              <a:buAutoNum type="arabicPeriod"/>
            </a:pPr>
            <a:r>
              <a:rPr lang="es-MX" sz="2000" b="0" i="0" dirty="0">
                <a:effectLst/>
                <a:latin typeface="-apple-system"/>
              </a:rPr>
              <a:t>Dentro del bucle asignaremos a lista el valor del nodo siguiente al actual.</a:t>
            </a:r>
          </a:p>
          <a:p>
            <a:endParaRPr lang="es-MX" dirty="0"/>
          </a:p>
        </p:txBody>
      </p:sp>
      <p:pic>
        <p:nvPicPr>
          <p:cNvPr id="7" name="Imagen 6">
            <a:extLst>
              <a:ext uri="{FF2B5EF4-FFF2-40B4-BE49-F238E27FC236}">
                <a16:creationId xmlns:a16="http://schemas.microsoft.com/office/drawing/2014/main" id="{953F602D-BD60-4CBD-B832-9066AE0D0023}"/>
              </a:ext>
            </a:extLst>
          </p:cNvPr>
          <p:cNvPicPr>
            <a:picLocks noChangeAspect="1"/>
          </p:cNvPicPr>
          <p:nvPr/>
        </p:nvPicPr>
        <p:blipFill>
          <a:blip r:embed="rId2"/>
          <a:stretch>
            <a:fillRect/>
          </a:stretch>
        </p:blipFill>
        <p:spPr>
          <a:xfrm>
            <a:off x="6668086" y="1615052"/>
            <a:ext cx="5361257" cy="4684465"/>
          </a:xfrm>
          <a:prstGeom prst="rect">
            <a:avLst/>
          </a:prstGeom>
        </p:spPr>
      </p:pic>
    </p:spTree>
    <p:extLst>
      <p:ext uri="{BB962C8B-B14F-4D97-AF65-F5344CB8AC3E}">
        <p14:creationId xmlns:p14="http://schemas.microsoft.com/office/powerpoint/2010/main" val="877711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A8C6E0-5975-4435-9127-A9FC8B39B5BC}"/>
              </a:ext>
            </a:extLst>
          </p:cNvPr>
          <p:cNvSpPr>
            <a:spLocks noGrp="1"/>
          </p:cNvSpPr>
          <p:nvPr>
            <p:ph type="title"/>
          </p:nvPr>
        </p:nvSpPr>
        <p:spPr/>
        <p:txBody>
          <a:bodyPr>
            <a:normAutofit fontScale="90000"/>
          </a:bodyPr>
          <a:lstStyle/>
          <a:p>
            <a:r>
              <a:rPr lang="es-MX" b="1" i="0" dirty="0">
                <a:effectLst/>
                <a:latin typeface="-apple-system"/>
              </a:rPr>
              <a:t>Eliminar un elemento de una lista doblemente enlazada</a:t>
            </a:r>
            <a:br>
              <a:rPr lang="es-MX" b="1" i="0" dirty="0">
                <a:effectLst/>
                <a:latin typeface="-apple-system"/>
              </a:rPr>
            </a:br>
            <a:endParaRPr lang="es-MX" b="1" dirty="0"/>
          </a:p>
        </p:txBody>
      </p:sp>
      <p:sp>
        <p:nvSpPr>
          <p:cNvPr id="3" name="Marcador de contenido 2">
            <a:extLst>
              <a:ext uri="{FF2B5EF4-FFF2-40B4-BE49-F238E27FC236}">
                <a16:creationId xmlns:a16="http://schemas.microsoft.com/office/drawing/2014/main" id="{CBE7D47D-9111-4E5B-B9A2-F83837E692B9}"/>
              </a:ext>
            </a:extLst>
          </p:cNvPr>
          <p:cNvSpPr>
            <a:spLocks noGrp="1"/>
          </p:cNvSpPr>
          <p:nvPr>
            <p:ph idx="1"/>
          </p:nvPr>
        </p:nvSpPr>
        <p:spPr>
          <a:xfrm>
            <a:off x="545124" y="1784513"/>
            <a:ext cx="10131425" cy="3649133"/>
          </a:xfrm>
        </p:spPr>
        <p:txBody>
          <a:bodyPr/>
          <a:lstStyle/>
          <a:p>
            <a:pPr marL="0" indent="0" algn="l">
              <a:buNone/>
            </a:pPr>
            <a:r>
              <a:rPr lang="es-MX" sz="2400" b="1" i="0" dirty="0">
                <a:effectLst/>
                <a:latin typeface="-apple-system"/>
              </a:rPr>
              <a:t>Eliminar el único nodo en una lista doblemente enlazada</a:t>
            </a:r>
          </a:p>
          <a:p>
            <a:pPr marL="0" indent="0" algn="l">
              <a:buNone/>
            </a:pPr>
            <a:r>
              <a:rPr lang="es-MX" sz="2400" b="0" i="0" dirty="0">
                <a:effectLst/>
                <a:latin typeface="-apple-system"/>
              </a:rPr>
              <a:t>En este caso, ese nodo será el apuntado por Lista.</a:t>
            </a:r>
          </a:p>
          <a:p>
            <a:pPr marL="0" indent="0" algn="l">
              <a:buNone/>
            </a:pPr>
            <a:r>
              <a:rPr lang="es-MX" sz="2400" b="0" i="0" dirty="0">
                <a:effectLst/>
                <a:latin typeface="-apple-system"/>
              </a:rPr>
              <a:t>El proceso es simple:</a:t>
            </a:r>
          </a:p>
          <a:p>
            <a:pPr algn="l">
              <a:buFont typeface="+mj-lt"/>
              <a:buAutoNum type="arabicPeriod"/>
            </a:pPr>
            <a:r>
              <a:rPr lang="es-MX" sz="2400" b="0" i="0" dirty="0">
                <a:effectLst/>
                <a:latin typeface="-apple-system"/>
              </a:rPr>
              <a:t>Eliminamos el nodo.</a:t>
            </a:r>
          </a:p>
          <a:p>
            <a:pPr algn="l">
              <a:buFont typeface="+mj-lt"/>
              <a:buAutoNum type="arabicPeriod"/>
            </a:pPr>
            <a:r>
              <a:rPr lang="es-MX" sz="2400" b="0" i="0" dirty="0">
                <a:effectLst/>
                <a:latin typeface="-apple-system"/>
              </a:rPr>
              <a:t>Hacemos que Lista apunte a NULL</a:t>
            </a:r>
          </a:p>
          <a:p>
            <a:endParaRPr lang="es-MX" dirty="0"/>
          </a:p>
        </p:txBody>
      </p:sp>
      <p:pic>
        <p:nvPicPr>
          <p:cNvPr id="5" name="Imagen 4">
            <a:extLst>
              <a:ext uri="{FF2B5EF4-FFF2-40B4-BE49-F238E27FC236}">
                <a16:creationId xmlns:a16="http://schemas.microsoft.com/office/drawing/2014/main" id="{CF9656EC-5DDC-4548-BA72-CE80789F695B}"/>
              </a:ext>
            </a:extLst>
          </p:cNvPr>
          <p:cNvPicPr>
            <a:picLocks noChangeAspect="1"/>
          </p:cNvPicPr>
          <p:nvPr/>
        </p:nvPicPr>
        <p:blipFill>
          <a:blip r:embed="rId2"/>
          <a:stretch>
            <a:fillRect/>
          </a:stretch>
        </p:blipFill>
        <p:spPr>
          <a:xfrm>
            <a:off x="8363444" y="1784513"/>
            <a:ext cx="2594459" cy="2132868"/>
          </a:xfrm>
          <a:prstGeom prst="rect">
            <a:avLst/>
          </a:prstGeom>
        </p:spPr>
      </p:pic>
      <p:pic>
        <p:nvPicPr>
          <p:cNvPr id="7" name="Imagen 6">
            <a:extLst>
              <a:ext uri="{FF2B5EF4-FFF2-40B4-BE49-F238E27FC236}">
                <a16:creationId xmlns:a16="http://schemas.microsoft.com/office/drawing/2014/main" id="{1AB83ACE-398F-4EA3-B041-3FE94EB5BD3F}"/>
              </a:ext>
            </a:extLst>
          </p:cNvPr>
          <p:cNvPicPr>
            <a:picLocks noChangeAspect="1"/>
          </p:cNvPicPr>
          <p:nvPr/>
        </p:nvPicPr>
        <p:blipFill>
          <a:blip r:embed="rId3"/>
          <a:stretch>
            <a:fillRect/>
          </a:stretch>
        </p:blipFill>
        <p:spPr>
          <a:xfrm>
            <a:off x="5502659" y="4374038"/>
            <a:ext cx="2860785" cy="2288628"/>
          </a:xfrm>
          <a:prstGeom prst="rect">
            <a:avLst/>
          </a:prstGeom>
        </p:spPr>
      </p:pic>
      <p:cxnSp>
        <p:nvCxnSpPr>
          <p:cNvPr id="9" name="Conector recto de flecha 8">
            <a:extLst>
              <a:ext uri="{FF2B5EF4-FFF2-40B4-BE49-F238E27FC236}">
                <a16:creationId xmlns:a16="http://schemas.microsoft.com/office/drawing/2014/main" id="{59CA5D68-57BD-4802-9AB7-7B9D211F6D20}"/>
              </a:ext>
            </a:extLst>
          </p:cNvPr>
          <p:cNvCxnSpPr/>
          <p:nvPr/>
        </p:nvCxnSpPr>
        <p:spPr>
          <a:xfrm flipH="1">
            <a:off x="6780628" y="3249637"/>
            <a:ext cx="1582816" cy="95660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95278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57FB39E-DA05-4415-99DE-C7CCDAAF2943}"/>
              </a:ext>
            </a:extLst>
          </p:cNvPr>
          <p:cNvSpPr>
            <a:spLocks noGrp="1"/>
          </p:cNvSpPr>
          <p:nvPr>
            <p:ph idx="1"/>
          </p:nvPr>
        </p:nvSpPr>
        <p:spPr>
          <a:xfrm>
            <a:off x="404448" y="413279"/>
            <a:ext cx="6977428" cy="5804641"/>
          </a:xfrm>
        </p:spPr>
        <p:txBody>
          <a:bodyPr>
            <a:normAutofit lnSpcReduction="10000"/>
          </a:bodyPr>
          <a:lstStyle/>
          <a:p>
            <a:pPr marL="0" indent="0">
              <a:buNone/>
            </a:pPr>
            <a:r>
              <a:rPr lang="es-MX" sz="2800" b="1" i="0" dirty="0">
                <a:effectLst/>
                <a:latin typeface="-apple-system"/>
              </a:rPr>
              <a:t>Eliminar el primer nodo de una lista doblemente enlazada</a:t>
            </a:r>
          </a:p>
          <a:p>
            <a:pPr marL="0" indent="0">
              <a:buNone/>
            </a:pPr>
            <a:r>
              <a:rPr lang="es-MX" sz="2800" b="0" i="0" dirty="0">
                <a:effectLst/>
                <a:latin typeface="-apple-system"/>
              </a:rPr>
              <a:t>Tenemos los dos casos posibles, que el nodo a borrar esté apuntado por Lista o que no. Si lo está, simplemente hacemos que Lista sea Lista-&gt;siguiente.</a:t>
            </a:r>
            <a:endParaRPr lang="es-MX" sz="2800" b="1" i="0" dirty="0">
              <a:effectLst/>
              <a:latin typeface="-apple-system"/>
            </a:endParaRPr>
          </a:p>
          <a:p>
            <a:pPr algn="l">
              <a:buFont typeface="+mj-lt"/>
              <a:buAutoNum type="arabicPeriod"/>
            </a:pPr>
            <a:r>
              <a:rPr lang="es-MX" sz="2400" b="0" i="0" dirty="0">
                <a:effectLst/>
                <a:latin typeface="-apple-system"/>
              </a:rPr>
              <a:t>Si nodo apunta a Lista, hacemos que Lista apunte a Lista-&gt;siguiente.</a:t>
            </a:r>
          </a:p>
          <a:p>
            <a:pPr algn="l">
              <a:buFont typeface="+mj-lt"/>
              <a:buAutoNum type="arabicPeriod"/>
            </a:pPr>
            <a:r>
              <a:rPr lang="es-MX" sz="2400" b="0" i="0" dirty="0">
                <a:effectLst/>
                <a:latin typeface="-apple-system"/>
              </a:rPr>
              <a:t>Hacemos que nodo-&gt;siguiente-&gt;anterior apunte a NULL</a:t>
            </a:r>
          </a:p>
          <a:p>
            <a:pPr algn="l">
              <a:buFont typeface="+mj-lt"/>
              <a:buAutoNum type="arabicPeriod"/>
            </a:pPr>
            <a:r>
              <a:rPr lang="es-MX" sz="2400" b="0" i="0" dirty="0">
                <a:effectLst/>
                <a:latin typeface="-apple-system"/>
              </a:rPr>
              <a:t>Borramos el nodo apuntado por nodo.</a:t>
            </a:r>
          </a:p>
          <a:p>
            <a:pPr algn="l"/>
            <a:r>
              <a:rPr lang="es-MX" sz="2400" b="0" i="0" dirty="0">
                <a:effectLst/>
                <a:latin typeface="-apple-system"/>
              </a:rPr>
              <a:t>El paso 2 depara el nodo a borrar del resto de la lista, independientemente del nodo al que apunte Lista.</a:t>
            </a:r>
          </a:p>
          <a:p>
            <a:endParaRPr lang="es-MX" sz="2400" dirty="0"/>
          </a:p>
        </p:txBody>
      </p:sp>
      <p:pic>
        <p:nvPicPr>
          <p:cNvPr id="5" name="Imagen 4">
            <a:extLst>
              <a:ext uri="{FF2B5EF4-FFF2-40B4-BE49-F238E27FC236}">
                <a16:creationId xmlns:a16="http://schemas.microsoft.com/office/drawing/2014/main" id="{E64C4235-39B4-40D9-8EBC-8FB869C84AC0}"/>
              </a:ext>
            </a:extLst>
          </p:cNvPr>
          <p:cNvPicPr>
            <a:picLocks noChangeAspect="1"/>
          </p:cNvPicPr>
          <p:nvPr/>
        </p:nvPicPr>
        <p:blipFill>
          <a:blip r:embed="rId2"/>
          <a:stretch>
            <a:fillRect/>
          </a:stretch>
        </p:blipFill>
        <p:spPr>
          <a:xfrm>
            <a:off x="7480802" y="812042"/>
            <a:ext cx="4163585" cy="2050951"/>
          </a:xfrm>
          <a:prstGeom prst="rect">
            <a:avLst/>
          </a:prstGeom>
        </p:spPr>
      </p:pic>
      <p:pic>
        <p:nvPicPr>
          <p:cNvPr id="7" name="Imagen 6">
            <a:extLst>
              <a:ext uri="{FF2B5EF4-FFF2-40B4-BE49-F238E27FC236}">
                <a16:creationId xmlns:a16="http://schemas.microsoft.com/office/drawing/2014/main" id="{54ACD2F2-A42A-4634-804B-C6051210909C}"/>
              </a:ext>
            </a:extLst>
          </p:cNvPr>
          <p:cNvPicPr>
            <a:picLocks noChangeAspect="1"/>
          </p:cNvPicPr>
          <p:nvPr/>
        </p:nvPicPr>
        <p:blipFill>
          <a:blip r:embed="rId3"/>
          <a:stretch>
            <a:fillRect/>
          </a:stretch>
        </p:blipFill>
        <p:spPr>
          <a:xfrm>
            <a:off x="7381876" y="4171072"/>
            <a:ext cx="4539239" cy="2050952"/>
          </a:xfrm>
          <a:prstGeom prst="rect">
            <a:avLst/>
          </a:prstGeom>
        </p:spPr>
      </p:pic>
    </p:spTree>
    <p:extLst>
      <p:ext uri="{BB962C8B-B14F-4D97-AF65-F5344CB8AC3E}">
        <p14:creationId xmlns:p14="http://schemas.microsoft.com/office/powerpoint/2010/main" val="292081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A3D06F2-5450-48AB-9D62-8304EE1FCE84}"/>
              </a:ext>
            </a:extLst>
          </p:cNvPr>
          <p:cNvSpPr>
            <a:spLocks noGrp="1"/>
          </p:cNvSpPr>
          <p:nvPr>
            <p:ph idx="1"/>
          </p:nvPr>
        </p:nvSpPr>
        <p:spPr>
          <a:xfrm>
            <a:off x="685802" y="154745"/>
            <a:ext cx="5124156" cy="6175717"/>
          </a:xfrm>
        </p:spPr>
        <p:txBody>
          <a:bodyPr>
            <a:normAutofit/>
          </a:bodyPr>
          <a:lstStyle/>
          <a:p>
            <a:pPr marL="0" indent="0">
              <a:buNone/>
            </a:pPr>
            <a:r>
              <a:rPr lang="es-MX" sz="2400" b="1" i="0" dirty="0">
                <a:effectLst/>
                <a:latin typeface="-apple-system"/>
              </a:rPr>
              <a:t>Eliminar el último nodo de una lista doblemente enlazada</a:t>
            </a:r>
          </a:p>
          <a:p>
            <a:pPr marL="0" indent="0" algn="l">
              <a:buNone/>
            </a:pPr>
            <a:r>
              <a:rPr lang="es-MX" sz="2400" b="0" i="0" dirty="0">
                <a:effectLst/>
                <a:latin typeface="-apple-system"/>
              </a:rPr>
              <a:t>De nuevo tenemos los dos casos posibles, que el nodo a borrar esté apuntado por Lista o que no. Si lo está, simplemente hacemos que Lista sea Lista-&gt;anterior.</a:t>
            </a:r>
          </a:p>
          <a:p>
            <a:pPr algn="l">
              <a:buFont typeface="+mj-lt"/>
              <a:buAutoNum type="arabicPeriod"/>
            </a:pPr>
            <a:r>
              <a:rPr lang="es-MX" sz="2400" b="0" i="0" dirty="0">
                <a:effectLst/>
                <a:latin typeface="-apple-system"/>
              </a:rPr>
              <a:t>Si nodo apunta a Lista, hacemos que Lista apunte a Lista-&gt;anterior.</a:t>
            </a:r>
          </a:p>
          <a:p>
            <a:pPr algn="l">
              <a:buFont typeface="+mj-lt"/>
              <a:buAutoNum type="arabicPeriod"/>
            </a:pPr>
            <a:r>
              <a:rPr lang="es-MX" sz="2400" b="0" i="0" dirty="0">
                <a:effectLst/>
                <a:latin typeface="-apple-system"/>
              </a:rPr>
              <a:t>Hacemos que nodo-&gt;anterior-&gt;siguiente apunte a NULL</a:t>
            </a:r>
          </a:p>
          <a:p>
            <a:pPr algn="l">
              <a:buFont typeface="+mj-lt"/>
              <a:buAutoNum type="arabicPeriod"/>
            </a:pPr>
            <a:r>
              <a:rPr lang="es-MX" sz="2400" b="0" i="0" dirty="0">
                <a:effectLst/>
                <a:latin typeface="-apple-system"/>
              </a:rPr>
              <a:t>Borramos el nodo apuntado por nodo.</a:t>
            </a:r>
          </a:p>
          <a:p>
            <a:endParaRPr lang="es-MX" sz="2400" dirty="0"/>
          </a:p>
        </p:txBody>
      </p:sp>
      <p:pic>
        <p:nvPicPr>
          <p:cNvPr id="5" name="Imagen 4">
            <a:extLst>
              <a:ext uri="{FF2B5EF4-FFF2-40B4-BE49-F238E27FC236}">
                <a16:creationId xmlns:a16="http://schemas.microsoft.com/office/drawing/2014/main" id="{83154ED0-4BD5-4AD3-A87D-43C2F127B0B6}"/>
              </a:ext>
            </a:extLst>
          </p:cNvPr>
          <p:cNvPicPr>
            <a:picLocks noChangeAspect="1"/>
          </p:cNvPicPr>
          <p:nvPr/>
        </p:nvPicPr>
        <p:blipFill>
          <a:blip r:embed="rId2"/>
          <a:stretch>
            <a:fillRect/>
          </a:stretch>
        </p:blipFill>
        <p:spPr>
          <a:xfrm>
            <a:off x="6275858" y="886265"/>
            <a:ext cx="5017971" cy="2103120"/>
          </a:xfrm>
          <a:prstGeom prst="rect">
            <a:avLst/>
          </a:prstGeom>
        </p:spPr>
      </p:pic>
      <p:pic>
        <p:nvPicPr>
          <p:cNvPr id="7" name="Imagen 6">
            <a:extLst>
              <a:ext uri="{FF2B5EF4-FFF2-40B4-BE49-F238E27FC236}">
                <a16:creationId xmlns:a16="http://schemas.microsoft.com/office/drawing/2014/main" id="{6223A4F6-C276-4535-95E6-5F6F4D80D1DF}"/>
              </a:ext>
            </a:extLst>
          </p:cNvPr>
          <p:cNvPicPr>
            <a:picLocks noChangeAspect="1"/>
          </p:cNvPicPr>
          <p:nvPr/>
        </p:nvPicPr>
        <p:blipFill>
          <a:blip r:embed="rId3"/>
          <a:stretch>
            <a:fillRect/>
          </a:stretch>
        </p:blipFill>
        <p:spPr>
          <a:xfrm>
            <a:off x="6275859" y="3868616"/>
            <a:ext cx="5017970" cy="2339568"/>
          </a:xfrm>
          <a:prstGeom prst="rect">
            <a:avLst/>
          </a:prstGeom>
        </p:spPr>
      </p:pic>
    </p:spTree>
    <p:extLst>
      <p:ext uri="{BB962C8B-B14F-4D97-AF65-F5344CB8AC3E}">
        <p14:creationId xmlns:p14="http://schemas.microsoft.com/office/powerpoint/2010/main" val="2711789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CD7EF8-DDB8-49FC-8DBA-1F5E1E4727DA}"/>
              </a:ext>
            </a:extLst>
          </p:cNvPr>
          <p:cNvSpPr>
            <a:spLocks noGrp="1"/>
          </p:cNvSpPr>
          <p:nvPr>
            <p:ph type="title"/>
          </p:nvPr>
        </p:nvSpPr>
        <p:spPr>
          <a:xfrm>
            <a:off x="390380" y="103163"/>
            <a:ext cx="10131425" cy="1456267"/>
          </a:xfrm>
        </p:spPr>
        <p:txBody>
          <a:bodyPr>
            <a:normAutofit/>
          </a:bodyPr>
          <a:lstStyle/>
          <a:p>
            <a:r>
              <a:rPr lang="es-MX" b="0" i="0" dirty="0">
                <a:effectLst/>
                <a:latin typeface="-apple-system"/>
              </a:rPr>
              <a:t>Eliminar un nodo intermedio de una lista doblemente enlazada</a:t>
            </a:r>
            <a:endParaRPr lang="es-MX" dirty="0"/>
          </a:p>
        </p:txBody>
      </p:sp>
      <p:sp>
        <p:nvSpPr>
          <p:cNvPr id="3" name="Marcador de contenido 2">
            <a:extLst>
              <a:ext uri="{FF2B5EF4-FFF2-40B4-BE49-F238E27FC236}">
                <a16:creationId xmlns:a16="http://schemas.microsoft.com/office/drawing/2014/main" id="{52AACD84-6500-4E0C-8ADC-9CAAAB14FC5D}"/>
              </a:ext>
            </a:extLst>
          </p:cNvPr>
          <p:cNvSpPr>
            <a:spLocks noGrp="1"/>
          </p:cNvSpPr>
          <p:nvPr>
            <p:ph idx="1"/>
          </p:nvPr>
        </p:nvSpPr>
        <p:spPr>
          <a:xfrm>
            <a:off x="685801" y="1559431"/>
            <a:ext cx="4688057" cy="4700692"/>
          </a:xfrm>
        </p:spPr>
        <p:txBody>
          <a:bodyPr>
            <a:normAutofit fontScale="92500" lnSpcReduction="10000"/>
          </a:bodyPr>
          <a:lstStyle/>
          <a:p>
            <a:pPr marL="0" indent="0" algn="l">
              <a:buNone/>
            </a:pPr>
            <a:r>
              <a:rPr lang="es-MX" sz="2000" b="0" i="0" dirty="0">
                <a:effectLst/>
                <a:latin typeface="-apple-system"/>
              </a:rPr>
              <a:t>De nuevo tenemos los dos casos posibles, que el nodo a borrar esté apuntado por Lista o que no. Si lo está, simplemente hacemos que Lista sea Lista-&gt;anterior o Lista-&gt;siguiente</a:t>
            </a:r>
          </a:p>
          <a:p>
            <a:pPr marL="0" indent="0" algn="l">
              <a:buNone/>
            </a:pPr>
            <a:r>
              <a:rPr lang="es-MX" sz="2000" b="0" i="0" dirty="0">
                <a:effectLst/>
                <a:latin typeface="-apple-system"/>
              </a:rPr>
              <a:t>Se trata de un caso más general de los dos casos anteriores.</a:t>
            </a:r>
          </a:p>
          <a:p>
            <a:pPr algn="l">
              <a:buFont typeface="+mj-lt"/>
              <a:buAutoNum type="arabicPeriod"/>
            </a:pPr>
            <a:r>
              <a:rPr lang="es-MX" sz="2000" b="0" i="0" dirty="0">
                <a:effectLst/>
                <a:latin typeface="-apple-system"/>
              </a:rPr>
              <a:t>Si nodo apunta a Lista, hacemos que Lista apunte a Lista-&gt;anterior (o Lista-&gt;siguiente).</a:t>
            </a:r>
          </a:p>
          <a:p>
            <a:pPr algn="l">
              <a:buFont typeface="+mj-lt"/>
              <a:buAutoNum type="arabicPeriod"/>
            </a:pPr>
            <a:r>
              <a:rPr lang="es-MX" sz="2000" b="0" i="0" dirty="0">
                <a:effectLst/>
                <a:latin typeface="-apple-system"/>
              </a:rPr>
              <a:t>Hacemos que nodo-&gt;anterior-&gt;siguiente apunte a nodo-&gt;siguiente.</a:t>
            </a:r>
          </a:p>
          <a:p>
            <a:pPr algn="l">
              <a:buFont typeface="+mj-lt"/>
              <a:buAutoNum type="arabicPeriod"/>
            </a:pPr>
            <a:r>
              <a:rPr lang="es-MX" sz="2000" b="0" i="0" dirty="0">
                <a:effectLst/>
                <a:latin typeface="-apple-system"/>
              </a:rPr>
              <a:t>Hacemos que nodo-&gt;siguiente-&gt;anterior apunte a nodo-&gt;anterior.</a:t>
            </a:r>
          </a:p>
          <a:p>
            <a:pPr algn="l">
              <a:buFont typeface="+mj-lt"/>
              <a:buAutoNum type="arabicPeriod"/>
            </a:pPr>
            <a:r>
              <a:rPr lang="es-MX" sz="2000" b="0" i="0" dirty="0">
                <a:effectLst/>
                <a:latin typeface="-apple-system"/>
              </a:rPr>
              <a:t>Borramos el nodo apuntado por nodo</a:t>
            </a:r>
          </a:p>
          <a:p>
            <a:endParaRPr lang="es-MX" sz="2000" dirty="0"/>
          </a:p>
        </p:txBody>
      </p:sp>
      <p:pic>
        <p:nvPicPr>
          <p:cNvPr id="5" name="Imagen 4">
            <a:extLst>
              <a:ext uri="{FF2B5EF4-FFF2-40B4-BE49-F238E27FC236}">
                <a16:creationId xmlns:a16="http://schemas.microsoft.com/office/drawing/2014/main" id="{811749BB-2C01-4C82-A5FB-C7B6E9E5CE45}"/>
              </a:ext>
            </a:extLst>
          </p:cNvPr>
          <p:cNvPicPr>
            <a:picLocks noChangeAspect="1"/>
          </p:cNvPicPr>
          <p:nvPr/>
        </p:nvPicPr>
        <p:blipFill>
          <a:blip r:embed="rId2"/>
          <a:stretch>
            <a:fillRect/>
          </a:stretch>
        </p:blipFill>
        <p:spPr>
          <a:xfrm>
            <a:off x="5862723" y="1229530"/>
            <a:ext cx="5280357" cy="1456267"/>
          </a:xfrm>
          <a:prstGeom prst="rect">
            <a:avLst/>
          </a:prstGeom>
        </p:spPr>
      </p:pic>
      <p:pic>
        <p:nvPicPr>
          <p:cNvPr id="7" name="Imagen 6">
            <a:extLst>
              <a:ext uri="{FF2B5EF4-FFF2-40B4-BE49-F238E27FC236}">
                <a16:creationId xmlns:a16="http://schemas.microsoft.com/office/drawing/2014/main" id="{DF430EB0-B631-4171-A1C7-7A3BC5A1A5E9}"/>
              </a:ext>
            </a:extLst>
          </p:cNvPr>
          <p:cNvPicPr>
            <a:picLocks noChangeAspect="1"/>
          </p:cNvPicPr>
          <p:nvPr/>
        </p:nvPicPr>
        <p:blipFill>
          <a:blip r:embed="rId3"/>
          <a:stretch>
            <a:fillRect/>
          </a:stretch>
        </p:blipFill>
        <p:spPr>
          <a:xfrm>
            <a:off x="5862723" y="4001812"/>
            <a:ext cx="5280357" cy="1507079"/>
          </a:xfrm>
          <a:prstGeom prst="rect">
            <a:avLst/>
          </a:prstGeom>
        </p:spPr>
      </p:pic>
    </p:spTree>
    <p:extLst>
      <p:ext uri="{BB962C8B-B14F-4D97-AF65-F5344CB8AC3E}">
        <p14:creationId xmlns:p14="http://schemas.microsoft.com/office/powerpoint/2010/main" val="326020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12CE6D-83BB-4FDC-910E-8F7DF8D82E4A}"/>
              </a:ext>
            </a:extLst>
          </p:cNvPr>
          <p:cNvSpPr>
            <a:spLocks noGrp="1"/>
          </p:cNvSpPr>
          <p:nvPr>
            <p:ph type="title"/>
          </p:nvPr>
        </p:nvSpPr>
        <p:spPr/>
        <p:txBody>
          <a:bodyPr>
            <a:normAutofit/>
          </a:bodyPr>
          <a:lstStyle/>
          <a:p>
            <a:r>
              <a:rPr lang="es-MX" b="0" i="0" dirty="0">
                <a:effectLst/>
                <a:latin typeface="-apple-system"/>
              </a:rPr>
              <a:t>Eliminar un nodo de una lista doblemente enlazada, caso general</a:t>
            </a:r>
            <a:endParaRPr lang="es-MX" dirty="0"/>
          </a:p>
        </p:txBody>
      </p:sp>
      <p:sp>
        <p:nvSpPr>
          <p:cNvPr id="3" name="Marcador de contenido 2">
            <a:extLst>
              <a:ext uri="{FF2B5EF4-FFF2-40B4-BE49-F238E27FC236}">
                <a16:creationId xmlns:a16="http://schemas.microsoft.com/office/drawing/2014/main" id="{E1E4ED8F-29F3-4CFD-8176-D26ABB312FAE}"/>
              </a:ext>
            </a:extLst>
          </p:cNvPr>
          <p:cNvSpPr>
            <a:spLocks noGrp="1"/>
          </p:cNvSpPr>
          <p:nvPr>
            <p:ph idx="1"/>
          </p:nvPr>
        </p:nvSpPr>
        <p:spPr>
          <a:xfrm>
            <a:off x="685801" y="2142066"/>
            <a:ext cx="10131425" cy="4272801"/>
          </a:xfrm>
        </p:spPr>
        <p:txBody>
          <a:bodyPr>
            <a:normAutofit fontScale="92500"/>
          </a:bodyPr>
          <a:lstStyle/>
          <a:p>
            <a:pPr marL="0" indent="0" algn="l">
              <a:buNone/>
            </a:pPr>
            <a:r>
              <a:rPr lang="es-MX" sz="2000" b="0" i="0" dirty="0">
                <a:effectLst/>
                <a:latin typeface="-apple-system"/>
              </a:rPr>
              <a:t>De nuevo tenemos los dos casos posibles, que el nodo a borrar esté apuntado por Lista o que no. Si lo está, simplemente hacemos que Lista sea Lista-&gt;anterior, si no es NULL o Lista-&gt;siguiente en caso contrario.</a:t>
            </a:r>
          </a:p>
          <a:p>
            <a:pPr algn="l">
              <a:buFont typeface="+mj-lt"/>
              <a:buAutoNum type="arabicPeriod"/>
            </a:pPr>
            <a:r>
              <a:rPr lang="es-MX" sz="2000" b="0" i="0" dirty="0">
                <a:effectLst/>
                <a:latin typeface="-apple-system"/>
              </a:rPr>
              <a:t>Si nodo apunta a Lista,</a:t>
            </a:r>
          </a:p>
          <a:p>
            <a:pPr marL="742950" lvl="1" indent="-285750" algn="l">
              <a:buFont typeface="Arial" panose="020B0604020202020204" pitchFamily="34" charset="0"/>
              <a:buChar char="•"/>
            </a:pPr>
            <a:r>
              <a:rPr lang="es-MX" sz="1800" b="0" i="0" dirty="0">
                <a:effectLst/>
                <a:latin typeface="-apple-system"/>
              </a:rPr>
              <a:t>Si Lista-&gt;anterior no es NULL hacemos que Lista apunte a Lista-&gt;anterior.</a:t>
            </a:r>
          </a:p>
          <a:p>
            <a:pPr marL="742950" lvl="1" indent="-285750" algn="l">
              <a:buFont typeface="Arial" panose="020B0604020202020204" pitchFamily="34" charset="0"/>
              <a:buChar char="•"/>
            </a:pPr>
            <a:r>
              <a:rPr lang="es-MX" sz="1800" b="0" i="0" dirty="0">
                <a:effectLst/>
                <a:latin typeface="-apple-system"/>
              </a:rPr>
              <a:t>Si Lista-&gt;siguiente no es NULL hacemos que Lista apunte a Lista-&gt;siguiente.</a:t>
            </a:r>
          </a:p>
          <a:p>
            <a:pPr marL="742950" lvl="1" indent="-285750" algn="l">
              <a:buFont typeface="Arial" panose="020B0604020202020204" pitchFamily="34" charset="0"/>
              <a:buChar char="•"/>
            </a:pPr>
            <a:r>
              <a:rPr lang="es-MX" sz="1800" b="0" i="0" dirty="0">
                <a:effectLst/>
                <a:latin typeface="-apple-system"/>
              </a:rPr>
              <a:t>Si ambos son NULL, hacemos que Lista sea NULL.</a:t>
            </a:r>
          </a:p>
          <a:p>
            <a:pPr algn="l">
              <a:buFont typeface="+mj-lt"/>
              <a:buAutoNum type="arabicPeriod"/>
            </a:pPr>
            <a:r>
              <a:rPr lang="es-MX" sz="2000" b="0" i="0" dirty="0">
                <a:effectLst/>
                <a:latin typeface="-apple-system"/>
              </a:rPr>
              <a:t>Si nodo-&gt;anterior no es NULL, hacemos que nodo-&gt;anterior-&gt;siguiente apunte a nodo-&gt;siguiente.</a:t>
            </a:r>
          </a:p>
          <a:p>
            <a:pPr algn="l">
              <a:buFont typeface="+mj-lt"/>
              <a:buAutoNum type="arabicPeriod"/>
            </a:pPr>
            <a:r>
              <a:rPr lang="es-MX" sz="2000" b="0" i="0" dirty="0">
                <a:effectLst/>
                <a:latin typeface="-apple-system"/>
              </a:rPr>
              <a:t>Si nodo-&gt;siguiente no es NULL, hacemos que nodo-&gt;siguiente-&gt;anterior apunte a nodo-&gt;anterior.</a:t>
            </a:r>
          </a:p>
          <a:p>
            <a:pPr algn="l">
              <a:buFont typeface="+mj-lt"/>
              <a:buAutoNum type="arabicPeriod"/>
            </a:pPr>
            <a:r>
              <a:rPr lang="es-MX" sz="2000" b="0" i="0" dirty="0">
                <a:effectLst/>
                <a:latin typeface="-apple-system"/>
              </a:rPr>
              <a:t>Borramos el nodo apuntado por nodo.</a:t>
            </a:r>
          </a:p>
          <a:p>
            <a:endParaRPr lang="es-MX" sz="2000" dirty="0"/>
          </a:p>
        </p:txBody>
      </p:sp>
    </p:spTree>
    <p:extLst>
      <p:ext uri="{BB962C8B-B14F-4D97-AF65-F5344CB8AC3E}">
        <p14:creationId xmlns:p14="http://schemas.microsoft.com/office/powerpoint/2010/main" val="3760591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6410D-CB18-458C-A6D4-0D40F1D1052D}"/>
              </a:ext>
            </a:extLst>
          </p:cNvPr>
          <p:cNvSpPr>
            <a:spLocks noGrp="1"/>
          </p:cNvSpPr>
          <p:nvPr>
            <p:ph type="title"/>
          </p:nvPr>
        </p:nvSpPr>
        <p:spPr>
          <a:xfrm>
            <a:off x="685800" y="338666"/>
            <a:ext cx="10131425" cy="1456267"/>
          </a:xfrm>
        </p:spPr>
        <p:txBody>
          <a:bodyPr/>
          <a:lstStyle/>
          <a:p>
            <a:r>
              <a:rPr lang="es-MX" b="0" i="0" dirty="0">
                <a:effectLst/>
                <a:latin typeface="-apple-system"/>
              </a:rPr>
              <a:t>Algoritmo de la función "Borrar"</a:t>
            </a:r>
            <a:endParaRPr lang="es-MX" dirty="0"/>
          </a:p>
        </p:txBody>
      </p:sp>
      <p:sp>
        <p:nvSpPr>
          <p:cNvPr id="3" name="Marcador de contenido 2">
            <a:extLst>
              <a:ext uri="{FF2B5EF4-FFF2-40B4-BE49-F238E27FC236}">
                <a16:creationId xmlns:a16="http://schemas.microsoft.com/office/drawing/2014/main" id="{17B889B0-4A04-42E8-A8F2-7969074A4CBD}"/>
              </a:ext>
            </a:extLst>
          </p:cNvPr>
          <p:cNvSpPr>
            <a:spLocks noGrp="1"/>
          </p:cNvSpPr>
          <p:nvPr>
            <p:ph idx="1"/>
          </p:nvPr>
        </p:nvSpPr>
        <p:spPr>
          <a:xfrm>
            <a:off x="685800" y="1533378"/>
            <a:ext cx="10131425" cy="4384431"/>
          </a:xfrm>
        </p:spPr>
        <p:txBody>
          <a:bodyPr>
            <a:normAutofit fontScale="92500" lnSpcReduction="10000"/>
          </a:bodyPr>
          <a:lstStyle/>
          <a:p>
            <a:pPr algn="l">
              <a:buFont typeface="+mj-lt"/>
              <a:buAutoNum type="arabicPeriod"/>
            </a:pPr>
            <a:r>
              <a:rPr lang="es-MX" sz="2800" b="0" i="0" dirty="0">
                <a:effectLst/>
                <a:latin typeface="-apple-system"/>
              </a:rPr>
              <a:t>Localizamos el nodo de valor v</a:t>
            </a:r>
          </a:p>
          <a:p>
            <a:pPr algn="l">
              <a:buFont typeface="+mj-lt"/>
              <a:buAutoNum type="arabicPeriod"/>
            </a:pPr>
            <a:r>
              <a:rPr lang="es-MX" sz="2800" b="0" i="0" dirty="0">
                <a:effectLst/>
                <a:latin typeface="-apple-system"/>
              </a:rPr>
              <a:t>¿Existe?</a:t>
            </a:r>
          </a:p>
          <a:p>
            <a:pPr marL="742950" lvl="1" indent="-285750" algn="l">
              <a:buFont typeface="Arial" panose="020B0604020202020204" pitchFamily="34" charset="0"/>
              <a:buChar char="•"/>
            </a:pPr>
            <a:r>
              <a:rPr lang="es-MX" sz="2400" b="1" i="0" dirty="0">
                <a:effectLst/>
                <a:latin typeface="-apple-system"/>
              </a:rPr>
              <a:t>SI</a:t>
            </a:r>
            <a:r>
              <a:rPr lang="es-MX" sz="2400" b="0" i="0" dirty="0">
                <a:effectLst/>
                <a:latin typeface="-apple-system"/>
              </a:rPr>
              <a:t>:</a:t>
            </a:r>
          </a:p>
          <a:p>
            <a:pPr marL="1143000" lvl="2" indent="-228600" algn="l">
              <a:buFont typeface="Arial" panose="020B0604020202020204" pitchFamily="34" charset="0"/>
              <a:buChar char="•"/>
            </a:pPr>
            <a:r>
              <a:rPr lang="es-MX" sz="2100" b="0" i="0" dirty="0">
                <a:effectLst/>
                <a:latin typeface="-apple-system"/>
              </a:rPr>
              <a:t>¿Es el nodo apuntado por lista?</a:t>
            </a:r>
          </a:p>
          <a:p>
            <a:pPr marL="1600200" lvl="3" indent="-228600" algn="l">
              <a:buFont typeface="Arial" panose="020B0604020202020204" pitchFamily="34" charset="0"/>
              <a:buChar char="•"/>
            </a:pPr>
            <a:r>
              <a:rPr lang="es-MX" sz="1900" b="1" i="0" dirty="0">
                <a:effectLst/>
                <a:latin typeface="-apple-system"/>
              </a:rPr>
              <a:t>SI</a:t>
            </a:r>
            <a:r>
              <a:rPr lang="es-MX" sz="1900" b="0" i="0" dirty="0">
                <a:effectLst/>
                <a:latin typeface="-apple-system"/>
              </a:rPr>
              <a:t>: Hacer que lista apunte a otro sitio.</a:t>
            </a:r>
          </a:p>
          <a:p>
            <a:pPr marL="1143000" lvl="2" indent="-228600" algn="l">
              <a:buFont typeface="Arial" panose="020B0604020202020204" pitchFamily="34" charset="0"/>
              <a:buChar char="•"/>
            </a:pPr>
            <a:r>
              <a:rPr lang="es-MX" sz="2100" b="0" i="0" dirty="0">
                <a:effectLst/>
                <a:latin typeface="-apple-system"/>
              </a:rPr>
              <a:t>¿Es el primer nodo de la lista?</a:t>
            </a:r>
          </a:p>
          <a:p>
            <a:pPr marL="1600200" lvl="3" indent="-228600" algn="l">
              <a:buFont typeface="Arial" panose="020B0604020202020204" pitchFamily="34" charset="0"/>
              <a:buChar char="•"/>
            </a:pPr>
            <a:r>
              <a:rPr lang="es-MX" sz="1900" b="1" i="0" dirty="0">
                <a:effectLst/>
                <a:latin typeface="-apple-system"/>
              </a:rPr>
              <a:t>NO</a:t>
            </a:r>
            <a:r>
              <a:rPr lang="es-MX" sz="1900" b="0" i="0" dirty="0">
                <a:effectLst/>
                <a:latin typeface="-apple-system"/>
              </a:rPr>
              <a:t>: nodo-&gt;anterior-&gt;siguiente = nodo-&gt;siguiente</a:t>
            </a:r>
          </a:p>
          <a:p>
            <a:pPr marL="1143000" lvl="2" indent="-228600" algn="l">
              <a:buFont typeface="Arial" panose="020B0604020202020204" pitchFamily="34" charset="0"/>
              <a:buChar char="•"/>
            </a:pPr>
            <a:r>
              <a:rPr lang="es-MX" sz="2100" b="0" i="0" dirty="0">
                <a:effectLst/>
                <a:latin typeface="-apple-system"/>
              </a:rPr>
              <a:t>¿Es el último nodo de la lista?</a:t>
            </a:r>
          </a:p>
          <a:p>
            <a:pPr marL="1600200" lvl="3" indent="-228600" algn="l">
              <a:buFont typeface="Arial" panose="020B0604020202020204" pitchFamily="34" charset="0"/>
              <a:buChar char="•"/>
            </a:pPr>
            <a:r>
              <a:rPr lang="es-MX" sz="1900" b="1" i="0" dirty="0">
                <a:effectLst/>
                <a:latin typeface="-apple-system"/>
              </a:rPr>
              <a:t>NO</a:t>
            </a:r>
            <a:r>
              <a:rPr lang="es-MX" sz="1900" b="0" i="0" dirty="0">
                <a:effectLst/>
                <a:latin typeface="-apple-system"/>
              </a:rPr>
              <a:t>: nodo-&gt;siguiente-&gt;anterior = nodo-&gt;anterior</a:t>
            </a:r>
          </a:p>
          <a:p>
            <a:pPr marL="1143000" lvl="2" indent="-228600" algn="l">
              <a:buFont typeface="Arial" panose="020B0604020202020204" pitchFamily="34" charset="0"/>
              <a:buChar char="•"/>
            </a:pPr>
            <a:r>
              <a:rPr lang="es-MX" sz="2100" b="0" i="0" dirty="0">
                <a:effectLst/>
                <a:latin typeface="-apple-system"/>
              </a:rPr>
              <a:t>Borrar nodo</a:t>
            </a:r>
          </a:p>
          <a:p>
            <a:endParaRPr lang="es-MX" dirty="0"/>
          </a:p>
        </p:txBody>
      </p:sp>
    </p:spTree>
    <p:extLst>
      <p:ext uri="{BB962C8B-B14F-4D97-AF65-F5344CB8AC3E}">
        <p14:creationId xmlns:p14="http://schemas.microsoft.com/office/powerpoint/2010/main" val="235228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E3B0F-67C4-44D8-97B3-0C444CB391DC}"/>
              </a:ext>
            </a:extLst>
          </p:cNvPr>
          <p:cNvSpPr>
            <a:spLocks noGrp="1"/>
          </p:cNvSpPr>
          <p:nvPr>
            <p:ph type="title"/>
          </p:nvPr>
        </p:nvSpPr>
        <p:spPr/>
        <p:txBody>
          <a:bodyPr/>
          <a:lstStyle/>
          <a:p>
            <a:r>
              <a:rPr lang="es-MX" dirty="0"/>
              <a:t>Introducción</a:t>
            </a:r>
          </a:p>
        </p:txBody>
      </p:sp>
      <p:sp>
        <p:nvSpPr>
          <p:cNvPr id="3" name="Marcador de contenido 2">
            <a:extLst>
              <a:ext uri="{FF2B5EF4-FFF2-40B4-BE49-F238E27FC236}">
                <a16:creationId xmlns:a16="http://schemas.microsoft.com/office/drawing/2014/main" id="{164A7317-34A5-45B3-894C-F6B7551D9CF4}"/>
              </a:ext>
            </a:extLst>
          </p:cNvPr>
          <p:cNvSpPr>
            <a:spLocks noGrp="1"/>
          </p:cNvSpPr>
          <p:nvPr>
            <p:ph idx="1"/>
          </p:nvPr>
        </p:nvSpPr>
        <p:spPr>
          <a:xfrm>
            <a:off x="685801" y="1730327"/>
            <a:ext cx="10131425" cy="4060874"/>
          </a:xfrm>
        </p:spPr>
        <p:txBody>
          <a:bodyPr>
            <a:normAutofit/>
          </a:bodyPr>
          <a:lstStyle/>
          <a:p>
            <a:r>
              <a:rPr lang="es-MX" sz="2000" b="0" i="0" dirty="0">
                <a:effectLst/>
                <a:latin typeface="Times New Roman" panose="02020603050405020304" pitchFamily="18" charset="0"/>
              </a:rPr>
              <a:t>En algunas </a:t>
            </a:r>
            <a:r>
              <a:rPr lang="es-MX" sz="2000" dirty="0"/>
              <a:t>aplicaciones </a:t>
            </a:r>
            <a:r>
              <a:rPr lang="es-MX" sz="2000" b="0" i="0" dirty="0">
                <a:effectLst/>
                <a:latin typeface="Times New Roman" panose="02020603050405020304" pitchFamily="18" charset="0"/>
              </a:rPr>
              <a:t>podemos desear recorrer la lista hacia adelante y hacia atrás, o dado un elemento, podemos desear conocer rápidamente los elementos anterior y siguiente. En tales situaciones podríamos desear darle a cada celda sobre una lista un puntero a las celdas siguiente y anterior en la lista tal y como se muestra en la figura.</a:t>
            </a:r>
          </a:p>
          <a:p>
            <a:endParaRPr lang="es-MX" sz="2000" b="0" i="0" dirty="0">
              <a:effectLst/>
              <a:latin typeface="Times New Roman" panose="02020603050405020304" pitchFamily="18" charset="0"/>
            </a:endParaRPr>
          </a:p>
          <a:p>
            <a:r>
              <a:rPr lang="es-MX" sz="2000" b="0" i="0" dirty="0">
                <a:effectLst/>
                <a:latin typeface="Times New Roman" panose="02020603050405020304" pitchFamily="18" charset="0"/>
              </a:rPr>
              <a:t>Otra ventaja de las listas doblemente enlazadas es que podemos usar un puntero a la celda que contiene el i-</a:t>
            </a:r>
            <a:r>
              <a:rPr lang="es-MX" sz="2000" b="0" i="0" dirty="0" err="1">
                <a:effectLst/>
                <a:latin typeface="Times New Roman" panose="02020603050405020304" pitchFamily="18" charset="0"/>
              </a:rPr>
              <a:t>ésimo</a:t>
            </a:r>
            <a:r>
              <a:rPr lang="es-MX" sz="2000" b="0" i="0" dirty="0">
                <a:effectLst/>
                <a:latin typeface="Times New Roman" panose="02020603050405020304" pitchFamily="18" charset="0"/>
              </a:rPr>
              <a:t> elemento de una lista para representar la posición i, mejor que usar el puntero a la celda anterior aunque lógicamente, también es posible la implementación similar a la expuesta en las listas simples haciendo uso de la cabecera. El único precio que pagamos por estas características es la presencia de un puntero adicional en cada celda y consecuentemente procedimientos algo más largos para algunas de las operaciones básicas de listas.</a:t>
            </a:r>
            <a:endParaRPr lang="es-MX" sz="2000" dirty="0"/>
          </a:p>
        </p:txBody>
      </p:sp>
      <p:pic>
        <p:nvPicPr>
          <p:cNvPr id="1028" name="Picture 4">
            <a:extLst>
              <a:ext uri="{FF2B5EF4-FFF2-40B4-BE49-F238E27FC236}">
                <a16:creationId xmlns:a16="http://schemas.microsoft.com/office/drawing/2014/main" id="{3AE43693-05A3-4A0A-BE2E-F109A092F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774" y="3233737"/>
            <a:ext cx="5743575" cy="39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73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4A7888-9CE4-450A-8037-327EB1A3B460}"/>
              </a:ext>
            </a:extLst>
          </p:cNvPr>
          <p:cNvSpPr>
            <a:spLocks noGrp="1"/>
          </p:cNvSpPr>
          <p:nvPr>
            <p:ph type="title"/>
          </p:nvPr>
        </p:nvSpPr>
        <p:spPr/>
        <p:txBody>
          <a:bodyPr/>
          <a:lstStyle/>
          <a:p>
            <a:r>
              <a:rPr lang="es-MX" dirty="0"/>
              <a:t>Referencias </a:t>
            </a:r>
          </a:p>
        </p:txBody>
      </p:sp>
      <p:sp>
        <p:nvSpPr>
          <p:cNvPr id="3" name="Marcador de contenido 2">
            <a:extLst>
              <a:ext uri="{FF2B5EF4-FFF2-40B4-BE49-F238E27FC236}">
                <a16:creationId xmlns:a16="http://schemas.microsoft.com/office/drawing/2014/main" id="{A3F2FB47-43A3-4596-9CC9-7FE8D6DCDD80}"/>
              </a:ext>
            </a:extLst>
          </p:cNvPr>
          <p:cNvSpPr>
            <a:spLocks noGrp="1"/>
          </p:cNvSpPr>
          <p:nvPr>
            <p:ph idx="1"/>
          </p:nvPr>
        </p:nvSpPr>
        <p:spPr>
          <a:xfrm>
            <a:off x="685801" y="2142067"/>
            <a:ext cx="10131425" cy="3963311"/>
          </a:xfrm>
        </p:spPr>
        <p:txBody>
          <a:bodyPr/>
          <a:lstStyle/>
          <a:p>
            <a:pPr marL="457200" indent="-457200">
              <a:lnSpc>
                <a:spcPct val="200000"/>
              </a:lnSpc>
            </a:pPr>
            <a:r>
              <a:rPr lang="es-MX" sz="1800" dirty="0">
                <a:effectLst/>
                <a:latin typeface="Times New Roman" panose="02020603050405020304" pitchFamily="18" charset="0"/>
              </a:rPr>
              <a:t>Con Clase. (s. f.). </a:t>
            </a:r>
            <a:r>
              <a:rPr lang="es-MX" sz="1800" i="1" dirty="0">
                <a:effectLst/>
                <a:latin typeface="Times New Roman" panose="02020603050405020304" pitchFamily="18" charset="0"/>
              </a:rPr>
              <a:t>C Con Clase | Estructuras de datos (cap5)</a:t>
            </a:r>
            <a:r>
              <a:rPr lang="es-MX" sz="1800" dirty="0">
                <a:effectLst/>
                <a:latin typeface="Times New Roman" panose="02020603050405020304" pitchFamily="18" charset="0"/>
              </a:rPr>
              <a:t>. Recuperado 24 de octubre de 2021, de   http://conclase.net/c/edd/cap5</a:t>
            </a:r>
          </a:p>
          <a:p>
            <a:pPr marL="457200" indent="-457200">
              <a:lnSpc>
                <a:spcPct val="200000"/>
              </a:lnSpc>
            </a:pPr>
            <a:r>
              <a:rPr lang="es-MX" sz="1800" dirty="0">
                <a:effectLst/>
                <a:latin typeface="Times New Roman" panose="02020603050405020304" pitchFamily="18" charset="0"/>
              </a:rPr>
              <a:t>Universidad de Granada. (s. f.). </a:t>
            </a:r>
            <a:r>
              <a:rPr lang="es-MX" sz="1800" i="1" dirty="0">
                <a:effectLst/>
                <a:latin typeface="Times New Roman" panose="02020603050405020304" pitchFamily="18" charset="0"/>
              </a:rPr>
              <a:t>LISTAS DOBLEMENTE-ENLAZADAS</a:t>
            </a:r>
            <a:r>
              <a:rPr lang="es-MX" sz="1800" dirty="0">
                <a:effectLst/>
                <a:latin typeface="Times New Roman" panose="02020603050405020304" pitchFamily="18" charset="0"/>
              </a:rPr>
              <a:t>. Recuperado 24 de octubre de 2021, de https://ccia.ugr.es/%7Ejfv/ed1/tedi/cdrom/docs/ldoble.html</a:t>
            </a:r>
          </a:p>
          <a:p>
            <a:endParaRPr lang="es-MX" dirty="0"/>
          </a:p>
        </p:txBody>
      </p:sp>
    </p:spTree>
    <p:extLst>
      <p:ext uri="{BB962C8B-B14F-4D97-AF65-F5344CB8AC3E}">
        <p14:creationId xmlns:p14="http://schemas.microsoft.com/office/powerpoint/2010/main" val="353262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102D2A-5D79-4711-89A7-8BB613C5BCD0}"/>
              </a:ext>
            </a:extLst>
          </p:cNvPr>
          <p:cNvSpPr>
            <a:spLocks noGrp="1"/>
          </p:cNvSpPr>
          <p:nvPr>
            <p:ph type="title"/>
          </p:nvPr>
        </p:nvSpPr>
        <p:spPr/>
        <p:txBody>
          <a:bodyPr/>
          <a:lstStyle/>
          <a:p>
            <a:r>
              <a:rPr lang="es-MX" b="0" i="0" dirty="0">
                <a:effectLst/>
                <a:latin typeface="-apple-system"/>
              </a:rPr>
              <a:t> Definición</a:t>
            </a:r>
            <a:endParaRPr lang="es-MX" dirty="0"/>
          </a:p>
        </p:txBody>
      </p:sp>
      <p:sp>
        <p:nvSpPr>
          <p:cNvPr id="3" name="Marcador de contenido 2">
            <a:extLst>
              <a:ext uri="{FF2B5EF4-FFF2-40B4-BE49-F238E27FC236}">
                <a16:creationId xmlns:a16="http://schemas.microsoft.com/office/drawing/2014/main" id="{09B8DDED-304A-41B8-9B5E-1B09A8EA0838}"/>
              </a:ext>
            </a:extLst>
          </p:cNvPr>
          <p:cNvSpPr>
            <a:spLocks noGrp="1"/>
          </p:cNvSpPr>
          <p:nvPr>
            <p:ph idx="1"/>
          </p:nvPr>
        </p:nvSpPr>
        <p:spPr>
          <a:xfrm>
            <a:off x="685800" y="1604433"/>
            <a:ext cx="10131425" cy="3649133"/>
          </a:xfrm>
        </p:spPr>
        <p:txBody>
          <a:bodyPr/>
          <a:lstStyle/>
          <a:p>
            <a:pPr algn="l"/>
            <a:r>
              <a:rPr lang="es-MX" b="0" i="0" dirty="0">
                <a:effectLst/>
                <a:latin typeface="-apple-system"/>
              </a:rPr>
              <a:t>Una lista doblemente enlazada es una lista lineal en la que cada nodo tiene dos enlaces, uno al nodo siguiente, y otro al anterior.</a:t>
            </a:r>
          </a:p>
          <a:p>
            <a:pPr algn="l"/>
            <a:r>
              <a:rPr lang="es-MX" b="0" i="0" dirty="0">
                <a:effectLst/>
                <a:latin typeface="-apple-system"/>
              </a:rPr>
              <a:t>Las listas doblemente enlazadas no necesitan un nodo especial para acceder a ellas, pueden recorrerse en ambos sentidos a partir de cualquier nodo, esto es porque a partir de cualquier nodo, siempre es posible alcanzar cualquier nodo de la lista, hasta que se llega a uno de los extremos.</a:t>
            </a:r>
          </a:p>
          <a:p>
            <a:pPr algn="l"/>
            <a:r>
              <a:rPr lang="es-MX" b="0" i="0" dirty="0">
                <a:effectLst/>
                <a:latin typeface="-apple-system"/>
              </a:rPr>
              <a:t>El nodo típico es el mismo que para construir las listas que hemos visto, salvo que tienen otro puntero al nodo anterior:</a:t>
            </a:r>
          </a:p>
          <a:p>
            <a:endParaRPr lang="es-MX" dirty="0"/>
          </a:p>
        </p:txBody>
      </p:sp>
      <p:pic>
        <p:nvPicPr>
          <p:cNvPr id="5" name="Imagen 4">
            <a:extLst>
              <a:ext uri="{FF2B5EF4-FFF2-40B4-BE49-F238E27FC236}">
                <a16:creationId xmlns:a16="http://schemas.microsoft.com/office/drawing/2014/main" id="{5279218C-30B5-46B5-9160-752AC6A0311F}"/>
              </a:ext>
            </a:extLst>
          </p:cNvPr>
          <p:cNvPicPr>
            <a:picLocks noChangeAspect="1"/>
          </p:cNvPicPr>
          <p:nvPr/>
        </p:nvPicPr>
        <p:blipFill>
          <a:blip r:embed="rId2"/>
          <a:stretch>
            <a:fillRect/>
          </a:stretch>
        </p:blipFill>
        <p:spPr>
          <a:xfrm>
            <a:off x="3843630" y="4425670"/>
            <a:ext cx="3696653" cy="1961135"/>
          </a:xfrm>
          <a:prstGeom prst="rect">
            <a:avLst/>
          </a:prstGeom>
        </p:spPr>
      </p:pic>
    </p:spTree>
    <p:extLst>
      <p:ext uri="{BB962C8B-B14F-4D97-AF65-F5344CB8AC3E}">
        <p14:creationId xmlns:p14="http://schemas.microsoft.com/office/powerpoint/2010/main" val="179413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F818A-A697-4485-9600-F842794EA428}"/>
              </a:ext>
            </a:extLst>
          </p:cNvPr>
          <p:cNvSpPr>
            <a:spLocks noGrp="1"/>
          </p:cNvSpPr>
          <p:nvPr>
            <p:ph type="title"/>
          </p:nvPr>
        </p:nvSpPr>
        <p:spPr/>
        <p:txBody>
          <a:bodyPr/>
          <a:lstStyle/>
          <a:p>
            <a:r>
              <a:rPr lang="es-MX" dirty="0"/>
              <a:t>Declaraciones de tipos para manejar listas doblemente enlazadas en C</a:t>
            </a:r>
          </a:p>
        </p:txBody>
      </p:sp>
      <p:sp>
        <p:nvSpPr>
          <p:cNvPr id="3" name="Marcador de contenido 2">
            <a:extLst>
              <a:ext uri="{FF2B5EF4-FFF2-40B4-BE49-F238E27FC236}">
                <a16:creationId xmlns:a16="http://schemas.microsoft.com/office/drawing/2014/main" id="{20873040-F0C1-44FA-845E-599B9F7F5BCA}"/>
              </a:ext>
            </a:extLst>
          </p:cNvPr>
          <p:cNvSpPr>
            <a:spLocks noGrp="1"/>
          </p:cNvSpPr>
          <p:nvPr>
            <p:ph idx="1"/>
          </p:nvPr>
        </p:nvSpPr>
        <p:spPr>
          <a:xfrm>
            <a:off x="685801" y="2065867"/>
            <a:ext cx="10131425" cy="5036234"/>
          </a:xfrm>
        </p:spPr>
        <p:txBody>
          <a:bodyPr>
            <a:normAutofit fontScale="92500" lnSpcReduction="10000"/>
          </a:bodyPr>
          <a:lstStyle/>
          <a:p>
            <a:r>
              <a:rPr lang="es-MX" dirty="0"/>
              <a:t>Para C, y basándonos en la declaración de nodo que hemos visto más arriba, trabajaremos con los siguientes tipos:</a:t>
            </a:r>
          </a:p>
          <a:p>
            <a:endParaRPr lang="es-MX" dirty="0"/>
          </a:p>
          <a:p>
            <a:endParaRPr lang="es-MX" dirty="0"/>
          </a:p>
          <a:p>
            <a:endParaRPr lang="es-MX" dirty="0"/>
          </a:p>
          <a:p>
            <a:endParaRPr lang="es-MX" dirty="0"/>
          </a:p>
          <a:p>
            <a:endParaRPr lang="es-MX" dirty="0"/>
          </a:p>
          <a:p>
            <a:endParaRPr lang="es-MX" dirty="0"/>
          </a:p>
          <a:p>
            <a:endParaRPr lang="es-MX" dirty="0"/>
          </a:p>
          <a:p>
            <a:pPr algn="l"/>
            <a:r>
              <a:rPr lang="es-MX" b="0" i="0" dirty="0" err="1">
                <a:effectLst/>
                <a:latin typeface="-apple-system"/>
              </a:rPr>
              <a:t>tipoNodo</a:t>
            </a:r>
            <a:r>
              <a:rPr lang="es-MX" b="0" i="0" dirty="0">
                <a:effectLst/>
                <a:latin typeface="-apple-system"/>
              </a:rPr>
              <a:t> es el tipo para declarar nodos, evidentemente.</a:t>
            </a:r>
          </a:p>
          <a:p>
            <a:pPr algn="l"/>
            <a:r>
              <a:rPr lang="es-MX" b="0" i="0" dirty="0" err="1">
                <a:effectLst/>
                <a:latin typeface="-apple-system"/>
              </a:rPr>
              <a:t>pNodo</a:t>
            </a:r>
            <a:r>
              <a:rPr lang="es-MX" b="0" i="0" dirty="0">
                <a:effectLst/>
                <a:latin typeface="-apple-system"/>
              </a:rPr>
              <a:t> es el tipo para declarar punteros a un nodo.</a:t>
            </a:r>
          </a:p>
          <a:p>
            <a:pPr algn="l"/>
            <a:r>
              <a:rPr lang="es-MX" b="0" i="0" dirty="0">
                <a:effectLst/>
                <a:latin typeface="-apple-system"/>
              </a:rPr>
              <a:t>Lista es el tipo para declarar listas abiertas doblemente enlazadas. También es posible, y potencialmente útil, crear listas doblemente enlazadas y circulares.</a:t>
            </a:r>
          </a:p>
          <a:p>
            <a:pPr marL="0" indent="0">
              <a:buNone/>
            </a:pPr>
            <a:br>
              <a:rPr lang="es-MX" dirty="0"/>
            </a:br>
            <a:endParaRPr lang="es-MX" dirty="0"/>
          </a:p>
        </p:txBody>
      </p:sp>
      <p:pic>
        <p:nvPicPr>
          <p:cNvPr id="7" name="Imagen 6">
            <a:extLst>
              <a:ext uri="{FF2B5EF4-FFF2-40B4-BE49-F238E27FC236}">
                <a16:creationId xmlns:a16="http://schemas.microsoft.com/office/drawing/2014/main" id="{E394767F-049F-473F-A709-B70B14052646}"/>
              </a:ext>
            </a:extLst>
          </p:cNvPr>
          <p:cNvPicPr>
            <a:picLocks noChangeAspect="1"/>
          </p:cNvPicPr>
          <p:nvPr/>
        </p:nvPicPr>
        <p:blipFill>
          <a:blip r:embed="rId2"/>
          <a:stretch>
            <a:fillRect/>
          </a:stretch>
        </p:blipFill>
        <p:spPr>
          <a:xfrm>
            <a:off x="4374137" y="2749430"/>
            <a:ext cx="2754752" cy="2090660"/>
          </a:xfrm>
          <a:prstGeom prst="rect">
            <a:avLst/>
          </a:prstGeom>
        </p:spPr>
      </p:pic>
    </p:spTree>
    <p:extLst>
      <p:ext uri="{BB962C8B-B14F-4D97-AF65-F5344CB8AC3E}">
        <p14:creationId xmlns:p14="http://schemas.microsoft.com/office/powerpoint/2010/main" val="187801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2E0A05-6D83-4356-B374-ABDBB48D9C8A}"/>
              </a:ext>
            </a:extLst>
          </p:cNvPr>
          <p:cNvSpPr>
            <a:spLocks noGrp="1"/>
          </p:cNvSpPr>
          <p:nvPr>
            <p:ph idx="1"/>
          </p:nvPr>
        </p:nvSpPr>
        <p:spPr/>
        <p:txBody>
          <a:bodyPr>
            <a:normAutofit/>
          </a:bodyPr>
          <a:lstStyle/>
          <a:p>
            <a:r>
              <a:rPr lang="es-MX" sz="2400" b="0" i="0" dirty="0">
                <a:effectLst/>
                <a:latin typeface="-apple-system"/>
              </a:rPr>
              <a:t>El movimiento a través de listas doblemente enlazadas es más sencillo, y como veremos las operaciones de búsqueda, inserción y borrado, también tienen más ventajas.</a:t>
            </a:r>
            <a:endParaRPr lang="es-MX" sz="2400" dirty="0"/>
          </a:p>
        </p:txBody>
      </p:sp>
      <p:pic>
        <p:nvPicPr>
          <p:cNvPr id="4" name="Imagen 3">
            <a:extLst>
              <a:ext uri="{FF2B5EF4-FFF2-40B4-BE49-F238E27FC236}">
                <a16:creationId xmlns:a16="http://schemas.microsoft.com/office/drawing/2014/main" id="{E4533330-6EEC-4289-A022-1EDEF39B8E00}"/>
              </a:ext>
            </a:extLst>
          </p:cNvPr>
          <p:cNvPicPr>
            <a:picLocks noChangeAspect="1"/>
          </p:cNvPicPr>
          <p:nvPr/>
        </p:nvPicPr>
        <p:blipFill>
          <a:blip r:embed="rId2"/>
          <a:stretch>
            <a:fillRect/>
          </a:stretch>
        </p:blipFill>
        <p:spPr>
          <a:xfrm>
            <a:off x="1007990" y="1259938"/>
            <a:ext cx="4619625" cy="1314450"/>
          </a:xfrm>
          <a:prstGeom prst="rect">
            <a:avLst/>
          </a:prstGeom>
        </p:spPr>
      </p:pic>
    </p:spTree>
    <p:extLst>
      <p:ext uri="{BB962C8B-B14F-4D97-AF65-F5344CB8AC3E}">
        <p14:creationId xmlns:p14="http://schemas.microsoft.com/office/powerpoint/2010/main" val="1089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E622AD-7E2A-4EC9-92F4-AA1436D8EE96}"/>
              </a:ext>
            </a:extLst>
          </p:cNvPr>
          <p:cNvSpPr>
            <a:spLocks noGrp="1"/>
          </p:cNvSpPr>
          <p:nvPr>
            <p:ph type="title"/>
          </p:nvPr>
        </p:nvSpPr>
        <p:spPr/>
        <p:txBody>
          <a:bodyPr>
            <a:normAutofit/>
          </a:bodyPr>
          <a:lstStyle/>
          <a:p>
            <a:r>
              <a:rPr lang="es-MX" b="0" i="0" dirty="0">
                <a:effectLst/>
                <a:latin typeface="-apple-system"/>
              </a:rPr>
              <a:t>Operaciones básicas con listas doblemente enlazadas</a:t>
            </a:r>
            <a:endParaRPr lang="es-MX" dirty="0"/>
          </a:p>
        </p:txBody>
      </p:sp>
      <p:sp>
        <p:nvSpPr>
          <p:cNvPr id="3" name="Marcador de contenido 2">
            <a:extLst>
              <a:ext uri="{FF2B5EF4-FFF2-40B4-BE49-F238E27FC236}">
                <a16:creationId xmlns:a16="http://schemas.microsoft.com/office/drawing/2014/main" id="{DF2875FD-3572-4854-B42F-89C8A3EFF0A9}"/>
              </a:ext>
            </a:extLst>
          </p:cNvPr>
          <p:cNvSpPr>
            <a:spLocks noGrp="1"/>
          </p:cNvSpPr>
          <p:nvPr>
            <p:ph idx="1"/>
          </p:nvPr>
        </p:nvSpPr>
        <p:spPr/>
        <p:txBody>
          <a:bodyPr/>
          <a:lstStyle/>
          <a:p>
            <a:pPr marL="0" indent="0" algn="l">
              <a:buNone/>
            </a:pPr>
            <a:r>
              <a:rPr lang="es-MX" b="0" i="0" dirty="0">
                <a:effectLst/>
                <a:latin typeface="-apple-system"/>
              </a:rPr>
              <a:t>De nuevo tenemos el mismo repertorio de operaciones sobre este tipo listas:</a:t>
            </a:r>
          </a:p>
          <a:p>
            <a:pPr algn="l">
              <a:buFont typeface="Arial" panose="020B0604020202020204" pitchFamily="34" charset="0"/>
              <a:buChar char="•"/>
            </a:pPr>
            <a:r>
              <a:rPr lang="es-MX" b="0" i="0" dirty="0">
                <a:effectLst/>
                <a:latin typeface="-apple-system"/>
              </a:rPr>
              <a:t>Añadir o insertar elementos.</a:t>
            </a:r>
          </a:p>
          <a:p>
            <a:pPr algn="l">
              <a:buFont typeface="Arial" panose="020B0604020202020204" pitchFamily="34" charset="0"/>
              <a:buChar char="•"/>
            </a:pPr>
            <a:r>
              <a:rPr lang="es-MX" b="0" i="0" dirty="0">
                <a:effectLst/>
                <a:latin typeface="-apple-system"/>
              </a:rPr>
              <a:t>Buscar o localizar elementos.</a:t>
            </a:r>
          </a:p>
          <a:p>
            <a:pPr algn="l">
              <a:buFont typeface="Arial" panose="020B0604020202020204" pitchFamily="34" charset="0"/>
              <a:buChar char="•"/>
            </a:pPr>
            <a:r>
              <a:rPr lang="es-MX" b="0" i="0" dirty="0">
                <a:effectLst/>
                <a:latin typeface="-apple-system"/>
              </a:rPr>
              <a:t>Borrar elementos.</a:t>
            </a:r>
          </a:p>
          <a:p>
            <a:pPr algn="l">
              <a:buFont typeface="Arial" panose="020B0604020202020204" pitchFamily="34" charset="0"/>
              <a:buChar char="•"/>
            </a:pPr>
            <a:r>
              <a:rPr lang="es-MX" b="0" i="0" dirty="0">
                <a:effectLst/>
                <a:latin typeface="-apple-system"/>
              </a:rPr>
              <a:t>Moverse a través de la lista, siguiente y anterior</a:t>
            </a:r>
          </a:p>
          <a:p>
            <a:endParaRPr lang="es-MX" dirty="0"/>
          </a:p>
        </p:txBody>
      </p:sp>
    </p:spTree>
    <p:extLst>
      <p:ext uri="{BB962C8B-B14F-4D97-AF65-F5344CB8AC3E}">
        <p14:creationId xmlns:p14="http://schemas.microsoft.com/office/powerpoint/2010/main" val="1576446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937AC3-F620-4013-B018-7918A3E34CBF}"/>
              </a:ext>
            </a:extLst>
          </p:cNvPr>
          <p:cNvSpPr>
            <a:spLocks noGrp="1"/>
          </p:cNvSpPr>
          <p:nvPr>
            <p:ph type="title"/>
          </p:nvPr>
        </p:nvSpPr>
        <p:spPr/>
        <p:txBody>
          <a:bodyPr/>
          <a:lstStyle/>
          <a:p>
            <a:r>
              <a:rPr lang="es-MX" dirty="0"/>
              <a:t>Añadir un elemento</a:t>
            </a:r>
          </a:p>
        </p:txBody>
      </p:sp>
      <p:sp>
        <p:nvSpPr>
          <p:cNvPr id="3" name="Marcador de contenido 2">
            <a:extLst>
              <a:ext uri="{FF2B5EF4-FFF2-40B4-BE49-F238E27FC236}">
                <a16:creationId xmlns:a16="http://schemas.microsoft.com/office/drawing/2014/main" id="{43B0CD02-A19F-46F5-A613-AD79A62AA915}"/>
              </a:ext>
            </a:extLst>
          </p:cNvPr>
          <p:cNvSpPr>
            <a:spLocks noGrp="1"/>
          </p:cNvSpPr>
          <p:nvPr>
            <p:ph idx="1"/>
          </p:nvPr>
        </p:nvSpPr>
        <p:spPr>
          <a:xfrm>
            <a:off x="685801" y="1680104"/>
            <a:ext cx="10131425" cy="3649133"/>
          </a:xfrm>
        </p:spPr>
        <p:txBody>
          <a:bodyPr/>
          <a:lstStyle/>
          <a:p>
            <a:pPr marL="0" indent="0">
              <a:buNone/>
            </a:pPr>
            <a:r>
              <a:rPr lang="es-MX" b="1" i="0" dirty="0">
                <a:effectLst/>
                <a:latin typeface="-apple-system"/>
              </a:rPr>
              <a:t>Añadir elemento en una lista doblemente enlazada vacía</a:t>
            </a:r>
          </a:p>
          <a:p>
            <a:pPr algn="l"/>
            <a:r>
              <a:rPr lang="es-MX" b="0" i="0" dirty="0">
                <a:effectLst/>
                <a:latin typeface="-apple-system"/>
              </a:rPr>
              <a:t>Partiremos de que ya tenemos el nodo a insertar y, por supuesto un puntero que apunte a él, además el puntero que define la lista, que valdrá NULL:</a:t>
            </a:r>
          </a:p>
          <a:p>
            <a:pPr algn="l"/>
            <a:r>
              <a:rPr lang="es-MX" b="0" i="0" dirty="0">
                <a:effectLst/>
                <a:latin typeface="-apple-system"/>
              </a:rPr>
              <a:t>El proceso es muy simple, bastará con que:</a:t>
            </a:r>
          </a:p>
          <a:p>
            <a:pPr algn="l">
              <a:buFont typeface="+mj-lt"/>
              <a:buAutoNum type="arabicPeriod"/>
            </a:pPr>
            <a:r>
              <a:rPr lang="es-MX" b="0" i="0" dirty="0">
                <a:effectLst/>
                <a:latin typeface="-apple-system"/>
              </a:rPr>
              <a:t>lista apunta a nodo.</a:t>
            </a:r>
          </a:p>
          <a:p>
            <a:pPr algn="l">
              <a:buFont typeface="+mj-lt"/>
              <a:buAutoNum type="arabicPeriod"/>
            </a:pPr>
            <a:r>
              <a:rPr lang="es-MX" b="0" i="0" dirty="0">
                <a:effectLst/>
                <a:latin typeface="-apple-system"/>
              </a:rPr>
              <a:t>lista-&gt;siguiente y lista-&gt;anterior apunten a </a:t>
            </a:r>
            <a:r>
              <a:rPr lang="es-MX" b="0" i="0" dirty="0" err="1">
                <a:effectLst/>
                <a:latin typeface="-apple-system"/>
              </a:rPr>
              <a:t>null</a:t>
            </a:r>
            <a:r>
              <a:rPr lang="es-MX" b="0" i="0" dirty="0">
                <a:effectLst/>
                <a:latin typeface="-apple-system"/>
              </a:rPr>
              <a:t>.</a:t>
            </a:r>
          </a:p>
          <a:p>
            <a:pPr marL="0" indent="0">
              <a:buNone/>
            </a:pPr>
            <a:endParaRPr lang="es-MX" b="1" i="0" dirty="0">
              <a:effectLst/>
              <a:latin typeface="-apple-system"/>
            </a:endParaRPr>
          </a:p>
          <a:p>
            <a:endParaRPr lang="es-MX" dirty="0"/>
          </a:p>
        </p:txBody>
      </p:sp>
      <p:pic>
        <p:nvPicPr>
          <p:cNvPr id="5" name="Imagen 4">
            <a:extLst>
              <a:ext uri="{FF2B5EF4-FFF2-40B4-BE49-F238E27FC236}">
                <a16:creationId xmlns:a16="http://schemas.microsoft.com/office/drawing/2014/main" id="{792DECE4-156C-4C79-B220-C024CEF20F22}"/>
              </a:ext>
            </a:extLst>
          </p:cNvPr>
          <p:cNvPicPr>
            <a:picLocks noChangeAspect="1"/>
          </p:cNvPicPr>
          <p:nvPr/>
        </p:nvPicPr>
        <p:blipFill>
          <a:blip r:embed="rId2"/>
          <a:stretch>
            <a:fillRect/>
          </a:stretch>
        </p:blipFill>
        <p:spPr>
          <a:xfrm>
            <a:off x="6096000" y="3429113"/>
            <a:ext cx="4725299" cy="2970628"/>
          </a:xfrm>
          <a:prstGeom prst="rect">
            <a:avLst/>
          </a:prstGeom>
        </p:spPr>
      </p:pic>
    </p:spTree>
    <p:extLst>
      <p:ext uri="{BB962C8B-B14F-4D97-AF65-F5344CB8AC3E}">
        <p14:creationId xmlns:p14="http://schemas.microsoft.com/office/powerpoint/2010/main" val="3404325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98A10F1-7004-425B-A8D1-86AB1BAE6A26}"/>
              </a:ext>
            </a:extLst>
          </p:cNvPr>
          <p:cNvSpPr>
            <a:spLocks noGrp="1"/>
          </p:cNvSpPr>
          <p:nvPr>
            <p:ph idx="1"/>
          </p:nvPr>
        </p:nvSpPr>
        <p:spPr>
          <a:xfrm>
            <a:off x="615463" y="295422"/>
            <a:ext cx="10131425" cy="5753686"/>
          </a:xfrm>
        </p:spPr>
        <p:txBody>
          <a:bodyPr>
            <a:normAutofit fontScale="92500" lnSpcReduction="10000"/>
          </a:bodyPr>
          <a:lstStyle/>
          <a:p>
            <a:pPr marL="0" indent="0">
              <a:buNone/>
            </a:pPr>
            <a:r>
              <a:rPr lang="es-MX" sz="2000" b="1" i="0" dirty="0">
                <a:effectLst/>
                <a:latin typeface="-apple-system"/>
              </a:rPr>
              <a:t>Insertar un elemento en la primera posición de la lista</a:t>
            </a:r>
          </a:p>
          <a:p>
            <a:r>
              <a:rPr lang="es-MX" sz="2000" b="0" i="0" dirty="0">
                <a:effectLst/>
                <a:latin typeface="-apple-system"/>
              </a:rPr>
              <a:t>Partimos de una lista no vacía. Para simplificar, consideraremos que lista apunta al primer elemento de la lista doblemente enlazada:</a:t>
            </a:r>
          </a:p>
          <a:p>
            <a:pPr marL="0" indent="0">
              <a:buNone/>
            </a:pPr>
            <a:endParaRPr lang="es-MX" sz="2000" b="0" i="0" dirty="0">
              <a:effectLst/>
              <a:latin typeface="-apple-system"/>
            </a:endParaRPr>
          </a:p>
          <a:p>
            <a:endParaRPr lang="es-MX" sz="2000" b="0" i="0" dirty="0">
              <a:effectLst/>
              <a:latin typeface="-apple-system"/>
            </a:endParaRPr>
          </a:p>
          <a:p>
            <a:endParaRPr lang="es-MX" sz="2000" b="0" i="0" dirty="0">
              <a:effectLst/>
              <a:latin typeface="-apple-system"/>
            </a:endParaRPr>
          </a:p>
          <a:p>
            <a:endParaRPr lang="es-MX" sz="2000" b="0" i="0" dirty="0">
              <a:effectLst/>
              <a:latin typeface="-apple-system"/>
            </a:endParaRPr>
          </a:p>
          <a:p>
            <a:endParaRPr lang="es-MX" sz="2000" b="0" i="0" dirty="0">
              <a:effectLst/>
              <a:latin typeface="-apple-system"/>
            </a:endParaRPr>
          </a:p>
          <a:p>
            <a:pPr marL="0" indent="0" algn="l">
              <a:buNone/>
            </a:pPr>
            <a:r>
              <a:rPr lang="es-MX" sz="2000" b="0" i="0" dirty="0">
                <a:effectLst/>
                <a:latin typeface="-apple-system"/>
              </a:rPr>
              <a:t>El proceso es el siguiente:</a:t>
            </a:r>
          </a:p>
          <a:p>
            <a:pPr algn="l">
              <a:buFont typeface="+mj-lt"/>
              <a:buAutoNum type="arabicPeriod"/>
            </a:pPr>
            <a:r>
              <a:rPr lang="es-MX" sz="2000" b="0" i="0" dirty="0">
                <a:effectLst/>
                <a:latin typeface="-apple-system"/>
              </a:rPr>
              <a:t>nodo-&gt;siguiente debe apuntar a Lista.</a:t>
            </a:r>
          </a:p>
          <a:p>
            <a:pPr algn="l">
              <a:buFont typeface="+mj-lt"/>
              <a:buAutoNum type="arabicPeriod"/>
            </a:pPr>
            <a:r>
              <a:rPr lang="es-MX" sz="2000" b="0" i="0" dirty="0">
                <a:effectLst/>
                <a:latin typeface="-apple-system"/>
              </a:rPr>
              <a:t>nodo-&gt;anterior apuntará a Lista-&gt;anterior.</a:t>
            </a:r>
          </a:p>
          <a:p>
            <a:pPr algn="l">
              <a:buFont typeface="+mj-lt"/>
              <a:buAutoNum type="arabicPeriod"/>
            </a:pPr>
            <a:r>
              <a:rPr lang="es-MX" sz="2000" b="0" i="0" dirty="0">
                <a:effectLst/>
                <a:latin typeface="-apple-system"/>
              </a:rPr>
              <a:t>Lista-&gt;anterior debe apuntar a nodo.</a:t>
            </a:r>
          </a:p>
          <a:p>
            <a:endParaRPr lang="es-MX" sz="2000" b="0" i="0" dirty="0">
              <a:effectLst/>
              <a:latin typeface="-apple-system"/>
            </a:endParaRPr>
          </a:p>
          <a:p>
            <a:pPr marL="0" indent="0">
              <a:buNone/>
            </a:pPr>
            <a:r>
              <a:rPr lang="es-MX" sz="2000" b="0" i="0" dirty="0">
                <a:effectLst/>
                <a:latin typeface="-apple-system"/>
              </a:rPr>
              <a:t>Lista no tiene por qué apuntar a ningún miembro concreto de una lista doblemente enlazada, cualquier miembro es igualmente válido como referencia.</a:t>
            </a:r>
            <a:endParaRPr lang="es-MX" sz="2000" b="1" i="0" dirty="0">
              <a:effectLst/>
              <a:latin typeface="-apple-system"/>
            </a:endParaRPr>
          </a:p>
          <a:p>
            <a:endParaRPr lang="es-MX" dirty="0"/>
          </a:p>
        </p:txBody>
      </p:sp>
      <p:pic>
        <p:nvPicPr>
          <p:cNvPr id="5" name="Imagen 4">
            <a:extLst>
              <a:ext uri="{FF2B5EF4-FFF2-40B4-BE49-F238E27FC236}">
                <a16:creationId xmlns:a16="http://schemas.microsoft.com/office/drawing/2014/main" id="{E1CCAFB5-3AAE-4F32-AE1B-0433008FEE36}"/>
              </a:ext>
            </a:extLst>
          </p:cNvPr>
          <p:cNvPicPr>
            <a:picLocks noChangeAspect="1"/>
          </p:cNvPicPr>
          <p:nvPr/>
        </p:nvPicPr>
        <p:blipFill>
          <a:blip r:embed="rId2"/>
          <a:stretch>
            <a:fillRect/>
          </a:stretch>
        </p:blipFill>
        <p:spPr>
          <a:xfrm>
            <a:off x="6096000" y="1011876"/>
            <a:ext cx="4964869" cy="2160389"/>
          </a:xfrm>
          <a:prstGeom prst="rect">
            <a:avLst/>
          </a:prstGeom>
        </p:spPr>
      </p:pic>
      <p:pic>
        <p:nvPicPr>
          <p:cNvPr id="7" name="Imagen 6">
            <a:extLst>
              <a:ext uri="{FF2B5EF4-FFF2-40B4-BE49-F238E27FC236}">
                <a16:creationId xmlns:a16="http://schemas.microsoft.com/office/drawing/2014/main" id="{B807B504-76A8-4036-B759-17420E6B429C}"/>
              </a:ext>
            </a:extLst>
          </p:cNvPr>
          <p:cNvPicPr>
            <a:picLocks noChangeAspect="1"/>
          </p:cNvPicPr>
          <p:nvPr/>
        </p:nvPicPr>
        <p:blipFill>
          <a:blip r:embed="rId3"/>
          <a:stretch>
            <a:fillRect/>
          </a:stretch>
        </p:blipFill>
        <p:spPr>
          <a:xfrm>
            <a:off x="5516219" y="3429000"/>
            <a:ext cx="3438525" cy="1590675"/>
          </a:xfrm>
          <a:prstGeom prst="rect">
            <a:avLst/>
          </a:prstGeom>
        </p:spPr>
      </p:pic>
    </p:spTree>
    <p:extLst>
      <p:ext uri="{BB962C8B-B14F-4D97-AF65-F5344CB8AC3E}">
        <p14:creationId xmlns:p14="http://schemas.microsoft.com/office/powerpoint/2010/main" val="368998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A8E71E9-6E77-4EFA-8B83-4331F24A6C36}"/>
              </a:ext>
            </a:extLst>
          </p:cNvPr>
          <p:cNvSpPr>
            <a:spLocks noGrp="1"/>
          </p:cNvSpPr>
          <p:nvPr>
            <p:ph idx="1"/>
          </p:nvPr>
        </p:nvSpPr>
        <p:spPr>
          <a:xfrm>
            <a:off x="685801" y="281355"/>
            <a:ext cx="10131425" cy="5509846"/>
          </a:xfrm>
        </p:spPr>
        <p:txBody>
          <a:bodyPr>
            <a:normAutofit/>
          </a:bodyPr>
          <a:lstStyle/>
          <a:p>
            <a:pPr marL="0" indent="0" algn="l">
              <a:buNone/>
            </a:pPr>
            <a:r>
              <a:rPr lang="es-MX" sz="2000" b="1" i="0" dirty="0">
                <a:effectLst/>
                <a:latin typeface="-apple-system"/>
              </a:rPr>
              <a:t>Insertar un elemento en la última posición de la lista</a:t>
            </a:r>
          </a:p>
          <a:p>
            <a:pPr marL="0" indent="0" algn="l">
              <a:buNone/>
            </a:pPr>
            <a:r>
              <a:rPr lang="es-MX" sz="2000" b="0" i="0" dirty="0">
                <a:effectLst/>
                <a:latin typeface="-apple-system"/>
              </a:rPr>
              <a:t>Igual que en el caso anterior, partiremos de una lista no vacía, y de nuevo para simplificar, que Lista está apuntando al último elemento de la lista:</a:t>
            </a:r>
            <a:endParaRPr lang="es-MX" sz="2000" b="1" i="0" dirty="0">
              <a:effectLst/>
              <a:latin typeface="-apple-system"/>
            </a:endParaRPr>
          </a:p>
          <a:p>
            <a:pPr marL="0" indent="0" algn="l">
              <a:buNone/>
            </a:pPr>
            <a:endParaRPr lang="es-MX" dirty="0"/>
          </a:p>
          <a:p>
            <a:pPr marL="0" indent="0" algn="l">
              <a:buNone/>
            </a:pPr>
            <a:endParaRPr lang="es-MX" dirty="0"/>
          </a:p>
          <a:p>
            <a:pPr marL="0" indent="0" algn="l">
              <a:buNone/>
            </a:pPr>
            <a:endParaRPr lang="es-MX" dirty="0"/>
          </a:p>
          <a:p>
            <a:pPr marL="0" indent="0" algn="l">
              <a:buNone/>
            </a:pPr>
            <a:endParaRPr lang="es-MX" dirty="0"/>
          </a:p>
          <a:p>
            <a:pPr marL="0" indent="0" algn="l">
              <a:buNone/>
            </a:pPr>
            <a:br>
              <a:rPr lang="es-MX" dirty="0"/>
            </a:br>
            <a:r>
              <a:rPr lang="es-MX" b="0" i="0" dirty="0">
                <a:effectLst/>
                <a:latin typeface="-apple-system"/>
              </a:rPr>
              <a:t>El proceso es el siguiente:</a:t>
            </a:r>
          </a:p>
          <a:p>
            <a:pPr algn="l">
              <a:buFont typeface="+mj-lt"/>
              <a:buAutoNum type="arabicPeriod"/>
            </a:pPr>
            <a:r>
              <a:rPr lang="es-MX" b="0" i="0" dirty="0">
                <a:effectLst/>
                <a:latin typeface="-apple-system"/>
              </a:rPr>
              <a:t>nodo-&gt;siguiente debe apuntar a Lista-&gt;siguiente (NULL).</a:t>
            </a:r>
          </a:p>
          <a:p>
            <a:pPr algn="l">
              <a:buFont typeface="+mj-lt"/>
              <a:buAutoNum type="arabicPeriod"/>
            </a:pPr>
            <a:r>
              <a:rPr lang="es-MX" b="0" i="0" dirty="0">
                <a:effectLst/>
                <a:latin typeface="-apple-system"/>
              </a:rPr>
              <a:t>Lista-&gt;siguiente debe apuntar a nodo.</a:t>
            </a:r>
          </a:p>
          <a:p>
            <a:pPr algn="l">
              <a:buFont typeface="+mj-lt"/>
              <a:buAutoNum type="arabicPeriod"/>
            </a:pPr>
            <a:r>
              <a:rPr lang="es-MX" b="0" i="0" dirty="0">
                <a:effectLst/>
                <a:latin typeface="-apple-system"/>
              </a:rPr>
              <a:t>nodo-&gt;anterior apuntará a Lista.</a:t>
            </a:r>
          </a:p>
          <a:p>
            <a:pPr marL="0" indent="0">
              <a:buNone/>
            </a:pPr>
            <a:endParaRPr lang="es-MX" dirty="0"/>
          </a:p>
        </p:txBody>
      </p:sp>
      <p:pic>
        <p:nvPicPr>
          <p:cNvPr id="5" name="Imagen 4">
            <a:extLst>
              <a:ext uri="{FF2B5EF4-FFF2-40B4-BE49-F238E27FC236}">
                <a16:creationId xmlns:a16="http://schemas.microsoft.com/office/drawing/2014/main" id="{45FAB0B7-722E-4ECD-9F25-B0CD231A76E2}"/>
              </a:ext>
            </a:extLst>
          </p:cNvPr>
          <p:cNvPicPr>
            <a:picLocks noChangeAspect="1"/>
          </p:cNvPicPr>
          <p:nvPr/>
        </p:nvPicPr>
        <p:blipFill>
          <a:blip r:embed="rId2"/>
          <a:stretch>
            <a:fillRect/>
          </a:stretch>
        </p:blipFill>
        <p:spPr>
          <a:xfrm>
            <a:off x="3101119" y="1617053"/>
            <a:ext cx="4971266" cy="2040547"/>
          </a:xfrm>
          <a:prstGeom prst="rect">
            <a:avLst/>
          </a:prstGeom>
        </p:spPr>
      </p:pic>
      <p:pic>
        <p:nvPicPr>
          <p:cNvPr id="7" name="Imagen 6">
            <a:extLst>
              <a:ext uri="{FF2B5EF4-FFF2-40B4-BE49-F238E27FC236}">
                <a16:creationId xmlns:a16="http://schemas.microsoft.com/office/drawing/2014/main" id="{CBA6BC08-417F-4DAC-AEB8-8529D05B5F22}"/>
              </a:ext>
            </a:extLst>
          </p:cNvPr>
          <p:cNvPicPr>
            <a:picLocks noChangeAspect="1"/>
          </p:cNvPicPr>
          <p:nvPr/>
        </p:nvPicPr>
        <p:blipFill>
          <a:blip r:embed="rId3"/>
          <a:stretch>
            <a:fillRect/>
          </a:stretch>
        </p:blipFill>
        <p:spPr>
          <a:xfrm>
            <a:off x="4895043" y="4504740"/>
            <a:ext cx="5275898" cy="1970028"/>
          </a:xfrm>
          <a:prstGeom prst="rect">
            <a:avLst/>
          </a:prstGeom>
        </p:spPr>
      </p:pic>
    </p:spTree>
    <p:extLst>
      <p:ext uri="{BB962C8B-B14F-4D97-AF65-F5344CB8AC3E}">
        <p14:creationId xmlns:p14="http://schemas.microsoft.com/office/powerpoint/2010/main" val="731792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{2EDF82A9-A2CE-4651-A802-12B1E774A211}tf03457452</Template>
  <TotalTime>137</TotalTime>
  <Words>1835</Words>
  <Application>Microsoft Office PowerPoint</Application>
  <PresentationFormat>Panorámica</PresentationFormat>
  <Paragraphs>146</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-apple-system</vt:lpstr>
      <vt:lpstr>Arial</vt:lpstr>
      <vt:lpstr>Calibri</vt:lpstr>
      <vt:lpstr>Calibri Light</vt:lpstr>
      <vt:lpstr>Times New Roman</vt:lpstr>
      <vt:lpstr>Celestial</vt:lpstr>
      <vt:lpstr>Lista doblemente enlazada</vt:lpstr>
      <vt:lpstr>Introducción</vt:lpstr>
      <vt:lpstr> Definición</vt:lpstr>
      <vt:lpstr>Declaraciones de tipos para manejar listas doblemente enlazadas en C</vt:lpstr>
      <vt:lpstr>Presentación de PowerPoint</vt:lpstr>
      <vt:lpstr>Operaciones básicas con listas doblemente enlazadas</vt:lpstr>
      <vt:lpstr>Añadir un elemento</vt:lpstr>
      <vt:lpstr>Presentación de PowerPoint</vt:lpstr>
      <vt:lpstr>Presentación de PowerPoint</vt:lpstr>
      <vt:lpstr>Presentación de PowerPoint</vt:lpstr>
      <vt:lpstr>Presentación de PowerPoint</vt:lpstr>
      <vt:lpstr>Algoritmo de inserción </vt:lpstr>
      <vt:lpstr>Buscar o localizar un elemento de una lista doblemente enlazada</vt:lpstr>
      <vt:lpstr>Eliminar un elemento de una lista doblemente enlazada </vt:lpstr>
      <vt:lpstr>Presentación de PowerPoint</vt:lpstr>
      <vt:lpstr>Presentación de PowerPoint</vt:lpstr>
      <vt:lpstr>Eliminar un nodo intermedio de una lista doblemente enlazada</vt:lpstr>
      <vt:lpstr>Eliminar un nodo de una lista doblemente enlazada, caso general</vt:lpstr>
      <vt:lpstr>Algoritmo de la función "Borrar"</vt:lpstr>
      <vt:lpstr>Referencias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Lista doblemente enlazada</dc:title>
  <dc:creator>Rafael Gudiño</dc:creator>
  <cp:lastModifiedBy>Rafael Gudiño</cp:lastModifiedBy>
  <cp:revision>7</cp:revision>
  <dcterms:created xsi:type="dcterms:W3CDTF">2021-10-25T01:21:31Z</dcterms:created>
  <dcterms:modified xsi:type="dcterms:W3CDTF">2021-10-25T03:38:32Z</dcterms:modified>
</cp:coreProperties>
</file>